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8" r:id="rId12"/>
    <p:sldId id="291" r:id="rId13"/>
    <p:sldId id="274" r:id="rId14"/>
    <p:sldId id="293" r:id="rId15"/>
    <p:sldId id="29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FF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18D3FF2-9659-42A6-9524-3F8342377B74}" type="datetimeFigureOut">
              <a:rPr lang="es-CO"/>
              <a:pPr>
                <a:defRPr/>
              </a:pPr>
              <a:t>17/07/2011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D806F6-0F57-41D5-975A-85147FA3EDB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974B8A-72AF-4411-B74A-E9B697ED9B46}" type="slidenum">
              <a:rPr lang="es-ES" smtClean="0">
                <a:latin typeface="Arial" pitchFamily="34" charset="0"/>
              </a:rPr>
              <a:pPr/>
              <a:t>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C58C1B-0AAD-4B63-A05E-E32BD1BCF86E}" type="slidenum">
              <a:rPr lang="es-ES" smtClean="0">
                <a:latin typeface="Arial" pitchFamily="34" charset="0"/>
              </a:rPr>
              <a:pPr/>
              <a:t>10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6B7C32-121D-4B4A-85E6-C2FCD10A30F1}" type="slidenum">
              <a:rPr lang="es-CO" smtClean="0">
                <a:latin typeface="Arial" pitchFamily="34" charset="0"/>
              </a:rPr>
              <a:pPr/>
              <a:t>19</a:t>
            </a:fld>
            <a:endParaRPr lang="es-C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4A5DFC-A7C6-4F89-A795-37E127614E05}" type="slidenum">
              <a:rPr lang="es-CO" smtClean="0">
                <a:latin typeface="Arial" pitchFamily="34" charset="0"/>
              </a:rPr>
              <a:pPr/>
              <a:t>20</a:t>
            </a:fld>
            <a:endParaRPr lang="es-C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D34A04-D9D5-486C-BBCD-36D2EF81C293}" type="slidenum">
              <a:rPr lang="es-CO" smtClean="0">
                <a:latin typeface="Arial" pitchFamily="34" charset="0"/>
              </a:rPr>
              <a:pPr/>
              <a:t>22</a:t>
            </a:fld>
            <a:endParaRPr lang="es-C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02973-C0DB-4648-B4D2-A5D23772F04A}" type="slidenum">
              <a:rPr lang="es-CO" smtClean="0">
                <a:latin typeface="Arial" pitchFamily="34" charset="0"/>
              </a:rPr>
              <a:pPr/>
              <a:t>23</a:t>
            </a:fld>
            <a:endParaRPr lang="es-C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A1407F-3062-4FF4-AF1B-F8A3815C5A69}" type="slidenum">
              <a:rPr lang="es-CO" smtClean="0">
                <a:latin typeface="Arial" pitchFamily="34" charset="0"/>
              </a:rPr>
              <a:pPr/>
              <a:t>26</a:t>
            </a:fld>
            <a:endParaRPr lang="es-C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s-CO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3BF34-84F2-4063-A579-FFB7DA9FE5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CO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245FB-54D8-4B96-B63E-4E16A9512B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s-CO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CF0EF-2D92-4CAF-A966-1FCCCF0DA5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CO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271F3-2871-4DB9-82C8-FD99FADC32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s-CO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C97FE-348F-4E8A-900C-6C3F42C7CB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CO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CO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2B08-CFEA-4B63-B367-68B6CC9A8A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s-CO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CO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1E99-A10E-4468-83CC-F90E9EA142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9A2BE-0A43-4D96-8951-83D4BDF628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81314-E791-4BDF-A6D6-30CE77117F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s-CO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CO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2EF5-C5E9-4999-82C0-B82880B22E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s-CO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56CAB-8FAF-4502-AAFE-B723A6F74D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BA921AE-83AD-461F-BC5C-1099DA8002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wmf"/><Relationship Id="rId9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er.com/profile/0583538450118316988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14290"/>
            <a:ext cx="1357322" cy="205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325438" y="500063"/>
            <a:ext cx="73898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PARROQUIA </a:t>
            </a:r>
          </a:p>
          <a:p>
            <a:pPr algn="ctr">
              <a:defRPr/>
            </a:pPr>
            <a:r>
              <a:rPr lang="es-CO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NUESTRA SEÑORA DE LA SALUD</a:t>
            </a:r>
            <a:endParaRPr lang="es-E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3857625" y="2286000"/>
            <a:ext cx="5000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4000" b="1" i="1">
                <a:latin typeface="Constantia" pitchFamily="18" charset="0"/>
              </a:rPr>
              <a:t>Bendito seas, Padre, Señor de cielo y tierra, porque has revelado los secretos del reino a la gente sencilla.</a:t>
            </a:r>
          </a:p>
        </p:txBody>
      </p:sp>
      <p:pic>
        <p:nvPicPr>
          <p:cNvPr id="8" name="Picture 4" descr="http://4.bp.blogspot.com/-2zNlWoZRvrE/Tg7J_-1wqWI/AAAAAAAAFCo/5k0RVuiGL0A/s1600/eGruposDMime.cgi%2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285992"/>
            <a:ext cx="3000375" cy="3924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pload.wikimedia.org/wikipedia/commons/d/dd/El_trigo_y_la_ciza%C3%B1a_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7855" y="285728"/>
            <a:ext cx="8944739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625" y="714375"/>
            <a:ext cx="82153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del Santo  Evangelio de nuestro Señor  Jesucristo según san Mateo (13, 24-43)</a:t>
            </a:r>
          </a:p>
          <a:p>
            <a:pPr algn="ctr">
              <a:defRPr/>
            </a:pPr>
            <a:endParaRPr lang="es-ES" sz="4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es-ES" sz="6000" i="1" dirty="0">
                <a:latin typeface="Constantia" pitchFamily="18" charset="0"/>
              </a:rPr>
              <a:t>Dejadlos crecer juntos hasta la siega.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mbrad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00013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29241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/>
              <a:t>A JESÚS LE GUSTABA MUCHO HABLAR EN PARÁBOLAS. EL EVANGELIO DE HOY NOS TRAE TRES DE ELLAS.</a:t>
            </a:r>
            <a:endParaRPr lang="es-ES" sz="2400" b="1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9388" y="5734050"/>
            <a:ext cx="882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/>
              <a:t>EL REINO DE LOS CIELOS SE PARECE A UN HOMBRE QUE SEMBRÓ BUENA SEMILLA EN SU CAMPO</a:t>
            </a:r>
            <a:endParaRPr lang="es-ES" sz="2400" b="1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55563"/>
            <a:ext cx="9144000" cy="6913563"/>
            <a:chOff x="0" y="164"/>
            <a:chExt cx="5760" cy="4355"/>
          </a:xfrm>
        </p:grpSpPr>
        <p:pic>
          <p:nvPicPr>
            <p:cNvPr id="12327" name="Picture 6" descr="ER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462" r="17310" b="9052"/>
            <a:stretch>
              <a:fillRect/>
            </a:stretch>
          </p:blipFill>
          <p:spPr bwMode="auto">
            <a:xfrm>
              <a:off x="657" y="164"/>
              <a:ext cx="4763" cy="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28" name="Group 7"/>
            <p:cNvGrpSpPr>
              <a:grpSpLocks/>
            </p:cNvGrpSpPr>
            <p:nvPr/>
          </p:nvGrpSpPr>
          <p:grpSpPr bwMode="auto">
            <a:xfrm>
              <a:off x="0" y="199"/>
              <a:ext cx="5760" cy="4320"/>
              <a:chOff x="0" y="0"/>
              <a:chExt cx="5760" cy="4320"/>
            </a:xfrm>
          </p:grpSpPr>
          <p:sp>
            <p:nvSpPr>
              <p:cNvPr id="12329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solidFill>
                <a:srgbClr val="808080">
                  <a:alpha val="67842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12330" name="Oval 9"/>
              <p:cNvSpPr>
                <a:spLocks noChangeArrowheads="1"/>
              </p:cNvSpPr>
              <p:nvPr/>
            </p:nvSpPr>
            <p:spPr bwMode="auto">
              <a:xfrm>
                <a:off x="1338" y="346"/>
                <a:ext cx="1043" cy="1088"/>
              </a:xfrm>
              <a:prstGeom prst="ellipse">
                <a:avLst/>
              </a:prstGeom>
              <a:solidFill>
                <a:schemeClr val="bg2">
                  <a:alpha val="67842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sp>
        <p:nvSpPr>
          <p:cNvPr id="8202" name="Freeform 10"/>
          <p:cNvSpPr>
            <a:spLocks/>
          </p:cNvSpPr>
          <p:nvPr/>
        </p:nvSpPr>
        <p:spPr bwMode="auto">
          <a:xfrm>
            <a:off x="2987675" y="2636838"/>
            <a:ext cx="144463" cy="144462"/>
          </a:xfrm>
          <a:custGeom>
            <a:avLst/>
            <a:gdLst>
              <a:gd name="T0" fmla="*/ 0 w 22"/>
              <a:gd name="T1" fmla="*/ 2147483647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0" y="17"/>
                </a:moveTo>
                <a:cubicBezTo>
                  <a:pt x="10" y="14"/>
                  <a:pt x="18" y="18"/>
                  <a:pt x="22" y="7"/>
                </a:cubicBezTo>
                <a:cubicBezTo>
                  <a:pt x="14" y="4"/>
                  <a:pt x="0" y="0"/>
                  <a:pt x="8" y="13"/>
                </a:cubicBezTo>
                <a:cubicBezTo>
                  <a:pt x="5" y="21"/>
                  <a:pt x="8" y="20"/>
                  <a:pt x="0" y="1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2771775" y="4005263"/>
            <a:ext cx="215900" cy="142875"/>
          </a:xfrm>
          <a:custGeom>
            <a:avLst/>
            <a:gdLst>
              <a:gd name="T0" fmla="*/ 0 w 30"/>
              <a:gd name="T1" fmla="*/ 2147483647 h 10"/>
              <a:gd name="T2" fmla="*/ 2147483647 w 30"/>
              <a:gd name="T3" fmla="*/ 0 h 10"/>
              <a:gd name="T4" fmla="*/ 0 w 30"/>
              <a:gd name="T5" fmla="*/ 2147483647 h 10"/>
              <a:gd name="T6" fmla="*/ 0 60000 65536"/>
              <a:gd name="T7" fmla="*/ 0 60000 65536"/>
              <a:gd name="T8" fmla="*/ 0 60000 65536"/>
              <a:gd name="T9" fmla="*/ 0 w 30"/>
              <a:gd name="T10" fmla="*/ 0 h 10"/>
              <a:gd name="T11" fmla="*/ 30 w 3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0">
                <a:moveTo>
                  <a:pt x="0" y="10"/>
                </a:moveTo>
                <a:cubicBezTo>
                  <a:pt x="4" y="10"/>
                  <a:pt x="30" y="6"/>
                  <a:pt x="12" y="0"/>
                </a:cubicBezTo>
                <a:cubicBezTo>
                  <a:pt x="4" y="3"/>
                  <a:pt x="7" y="7"/>
                  <a:pt x="0" y="1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1547813" y="4941888"/>
            <a:ext cx="215900" cy="142875"/>
          </a:xfrm>
          <a:custGeom>
            <a:avLst/>
            <a:gdLst>
              <a:gd name="T0" fmla="*/ 0 w 30"/>
              <a:gd name="T1" fmla="*/ 2147483647 h 10"/>
              <a:gd name="T2" fmla="*/ 2147483647 w 30"/>
              <a:gd name="T3" fmla="*/ 0 h 10"/>
              <a:gd name="T4" fmla="*/ 0 w 30"/>
              <a:gd name="T5" fmla="*/ 2147483647 h 10"/>
              <a:gd name="T6" fmla="*/ 0 60000 65536"/>
              <a:gd name="T7" fmla="*/ 0 60000 65536"/>
              <a:gd name="T8" fmla="*/ 0 60000 65536"/>
              <a:gd name="T9" fmla="*/ 0 w 30"/>
              <a:gd name="T10" fmla="*/ 0 h 10"/>
              <a:gd name="T11" fmla="*/ 30 w 3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0">
                <a:moveTo>
                  <a:pt x="0" y="10"/>
                </a:moveTo>
                <a:cubicBezTo>
                  <a:pt x="4" y="10"/>
                  <a:pt x="30" y="6"/>
                  <a:pt x="12" y="0"/>
                </a:cubicBezTo>
                <a:cubicBezTo>
                  <a:pt x="4" y="3"/>
                  <a:pt x="7" y="7"/>
                  <a:pt x="0" y="1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2555875" y="3716338"/>
            <a:ext cx="215900" cy="142875"/>
          </a:xfrm>
          <a:custGeom>
            <a:avLst/>
            <a:gdLst>
              <a:gd name="T0" fmla="*/ 0 w 30"/>
              <a:gd name="T1" fmla="*/ 2147483647 h 10"/>
              <a:gd name="T2" fmla="*/ 2147483647 w 30"/>
              <a:gd name="T3" fmla="*/ 0 h 10"/>
              <a:gd name="T4" fmla="*/ 0 w 30"/>
              <a:gd name="T5" fmla="*/ 2147483647 h 10"/>
              <a:gd name="T6" fmla="*/ 0 60000 65536"/>
              <a:gd name="T7" fmla="*/ 0 60000 65536"/>
              <a:gd name="T8" fmla="*/ 0 60000 65536"/>
              <a:gd name="T9" fmla="*/ 0 w 30"/>
              <a:gd name="T10" fmla="*/ 0 h 10"/>
              <a:gd name="T11" fmla="*/ 30 w 3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0">
                <a:moveTo>
                  <a:pt x="0" y="10"/>
                </a:moveTo>
                <a:cubicBezTo>
                  <a:pt x="4" y="10"/>
                  <a:pt x="30" y="6"/>
                  <a:pt x="12" y="0"/>
                </a:cubicBezTo>
                <a:cubicBezTo>
                  <a:pt x="4" y="3"/>
                  <a:pt x="7" y="7"/>
                  <a:pt x="0" y="1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2555875" y="4724400"/>
            <a:ext cx="215900" cy="142875"/>
          </a:xfrm>
          <a:custGeom>
            <a:avLst/>
            <a:gdLst>
              <a:gd name="T0" fmla="*/ 0 w 30"/>
              <a:gd name="T1" fmla="*/ 2147483647 h 10"/>
              <a:gd name="T2" fmla="*/ 2147483647 w 30"/>
              <a:gd name="T3" fmla="*/ 0 h 10"/>
              <a:gd name="T4" fmla="*/ 0 w 30"/>
              <a:gd name="T5" fmla="*/ 2147483647 h 10"/>
              <a:gd name="T6" fmla="*/ 0 60000 65536"/>
              <a:gd name="T7" fmla="*/ 0 60000 65536"/>
              <a:gd name="T8" fmla="*/ 0 60000 65536"/>
              <a:gd name="T9" fmla="*/ 0 w 30"/>
              <a:gd name="T10" fmla="*/ 0 h 10"/>
              <a:gd name="T11" fmla="*/ 30 w 3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0">
                <a:moveTo>
                  <a:pt x="0" y="10"/>
                </a:moveTo>
                <a:cubicBezTo>
                  <a:pt x="4" y="10"/>
                  <a:pt x="30" y="6"/>
                  <a:pt x="12" y="0"/>
                </a:cubicBezTo>
                <a:cubicBezTo>
                  <a:pt x="4" y="3"/>
                  <a:pt x="7" y="7"/>
                  <a:pt x="0" y="1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2051050" y="4292600"/>
            <a:ext cx="215900" cy="142875"/>
          </a:xfrm>
          <a:custGeom>
            <a:avLst/>
            <a:gdLst>
              <a:gd name="T0" fmla="*/ 0 w 30"/>
              <a:gd name="T1" fmla="*/ 2147483647 h 10"/>
              <a:gd name="T2" fmla="*/ 2147483647 w 30"/>
              <a:gd name="T3" fmla="*/ 0 h 10"/>
              <a:gd name="T4" fmla="*/ 0 w 30"/>
              <a:gd name="T5" fmla="*/ 2147483647 h 10"/>
              <a:gd name="T6" fmla="*/ 0 60000 65536"/>
              <a:gd name="T7" fmla="*/ 0 60000 65536"/>
              <a:gd name="T8" fmla="*/ 0 60000 65536"/>
              <a:gd name="T9" fmla="*/ 0 w 30"/>
              <a:gd name="T10" fmla="*/ 0 h 10"/>
              <a:gd name="T11" fmla="*/ 30 w 3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0">
                <a:moveTo>
                  <a:pt x="0" y="10"/>
                </a:moveTo>
                <a:cubicBezTo>
                  <a:pt x="4" y="10"/>
                  <a:pt x="30" y="6"/>
                  <a:pt x="12" y="0"/>
                </a:cubicBezTo>
                <a:cubicBezTo>
                  <a:pt x="4" y="3"/>
                  <a:pt x="7" y="7"/>
                  <a:pt x="0" y="1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3203575" y="2852738"/>
            <a:ext cx="144463" cy="144462"/>
          </a:xfrm>
          <a:custGeom>
            <a:avLst/>
            <a:gdLst>
              <a:gd name="T0" fmla="*/ 0 w 22"/>
              <a:gd name="T1" fmla="*/ 2147483647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0" y="17"/>
                </a:moveTo>
                <a:cubicBezTo>
                  <a:pt x="10" y="14"/>
                  <a:pt x="18" y="18"/>
                  <a:pt x="22" y="7"/>
                </a:cubicBezTo>
                <a:cubicBezTo>
                  <a:pt x="14" y="4"/>
                  <a:pt x="0" y="0"/>
                  <a:pt x="8" y="13"/>
                </a:cubicBezTo>
                <a:cubicBezTo>
                  <a:pt x="5" y="21"/>
                  <a:pt x="8" y="20"/>
                  <a:pt x="0" y="1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1042988" y="5661025"/>
            <a:ext cx="144462" cy="144463"/>
          </a:xfrm>
          <a:custGeom>
            <a:avLst/>
            <a:gdLst>
              <a:gd name="T0" fmla="*/ 0 w 22"/>
              <a:gd name="T1" fmla="*/ 2147483647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0" y="17"/>
                </a:moveTo>
                <a:cubicBezTo>
                  <a:pt x="10" y="14"/>
                  <a:pt x="18" y="18"/>
                  <a:pt x="22" y="7"/>
                </a:cubicBezTo>
                <a:cubicBezTo>
                  <a:pt x="14" y="4"/>
                  <a:pt x="0" y="0"/>
                  <a:pt x="8" y="13"/>
                </a:cubicBezTo>
                <a:cubicBezTo>
                  <a:pt x="5" y="21"/>
                  <a:pt x="8" y="20"/>
                  <a:pt x="0" y="1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1116013" y="4508500"/>
            <a:ext cx="144462" cy="144463"/>
          </a:xfrm>
          <a:custGeom>
            <a:avLst/>
            <a:gdLst>
              <a:gd name="T0" fmla="*/ 0 w 22"/>
              <a:gd name="T1" fmla="*/ 2147483647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0" y="17"/>
                </a:moveTo>
                <a:cubicBezTo>
                  <a:pt x="10" y="14"/>
                  <a:pt x="18" y="18"/>
                  <a:pt x="22" y="7"/>
                </a:cubicBezTo>
                <a:cubicBezTo>
                  <a:pt x="14" y="4"/>
                  <a:pt x="0" y="0"/>
                  <a:pt x="8" y="13"/>
                </a:cubicBezTo>
                <a:cubicBezTo>
                  <a:pt x="5" y="21"/>
                  <a:pt x="8" y="20"/>
                  <a:pt x="0" y="1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11" name="Freeform 19"/>
          <p:cNvSpPr>
            <a:spLocks/>
          </p:cNvSpPr>
          <p:nvPr/>
        </p:nvSpPr>
        <p:spPr bwMode="auto">
          <a:xfrm>
            <a:off x="1042988" y="5013325"/>
            <a:ext cx="144462" cy="144463"/>
          </a:xfrm>
          <a:custGeom>
            <a:avLst/>
            <a:gdLst>
              <a:gd name="T0" fmla="*/ 0 w 22"/>
              <a:gd name="T1" fmla="*/ 2147483647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0" y="17"/>
                </a:moveTo>
                <a:cubicBezTo>
                  <a:pt x="10" y="14"/>
                  <a:pt x="18" y="18"/>
                  <a:pt x="22" y="7"/>
                </a:cubicBezTo>
                <a:cubicBezTo>
                  <a:pt x="14" y="4"/>
                  <a:pt x="0" y="0"/>
                  <a:pt x="8" y="13"/>
                </a:cubicBezTo>
                <a:cubicBezTo>
                  <a:pt x="5" y="21"/>
                  <a:pt x="8" y="20"/>
                  <a:pt x="0" y="1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12" name="Freeform 20"/>
          <p:cNvSpPr>
            <a:spLocks/>
          </p:cNvSpPr>
          <p:nvPr/>
        </p:nvSpPr>
        <p:spPr bwMode="auto">
          <a:xfrm>
            <a:off x="1763713" y="4221163"/>
            <a:ext cx="144462" cy="144462"/>
          </a:xfrm>
          <a:custGeom>
            <a:avLst/>
            <a:gdLst>
              <a:gd name="T0" fmla="*/ 0 w 22"/>
              <a:gd name="T1" fmla="*/ 2147483647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0" y="17"/>
                </a:moveTo>
                <a:cubicBezTo>
                  <a:pt x="10" y="14"/>
                  <a:pt x="18" y="18"/>
                  <a:pt x="22" y="7"/>
                </a:cubicBezTo>
                <a:cubicBezTo>
                  <a:pt x="14" y="4"/>
                  <a:pt x="0" y="0"/>
                  <a:pt x="8" y="13"/>
                </a:cubicBezTo>
                <a:cubicBezTo>
                  <a:pt x="5" y="21"/>
                  <a:pt x="8" y="20"/>
                  <a:pt x="0" y="1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13" name="Freeform 21"/>
          <p:cNvSpPr>
            <a:spLocks/>
          </p:cNvSpPr>
          <p:nvPr/>
        </p:nvSpPr>
        <p:spPr bwMode="auto">
          <a:xfrm>
            <a:off x="1979613" y="5229225"/>
            <a:ext cx="144462" cy="144463"/>
          </a:xfrm>
          <a:custGeom>
            <a:avLst/>
            <a:gdLst>
              <a:gd name="T0" fmla="*/ 0 w 22"/>
              <a:gd name="T1" fmla="*/ 2147483647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0" y="17"/>
                </a:moveTo>
                <a:cubicBezTo>
                  <a:pt x="10" y="14"/>
                  <a:pt x="18" y="18"/>
                  <a:pt x="22" y="7"/>
                </a:cubicBezTo>
                <a:cubicBezTo>
                  <a:pt x="14" y="4"/>
                  <a:pt x="0" y="0"/>
                  <a:pt x="8" y="13"/>
                </a:cubicBezTo>
                <a:cubicBezTo>
                  <a:pt x="5" y="21"/>
                  <a:pt x="8" y="20"/>
                  <a:pt x="0" y="1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14" name="Freeform 22"/>
          <p:cNvSpPr>
            <a:spLocks/>
          </p:cNvSpPr>
          <p:nvPr/>
        </p:nvSpPr>
        <p:spPr bwMode="auto">
          <a:xfrm>
            <a:off x="611188" y="5157788"/>
            <a:ext cx="144462" cy="144462"/>
          </a:xfrm>
          <a:custGeom>
            <a:avLst/>
            <a:gdLst>
              <a:gd name="T0" fmla="*/ 0 w 22"/>
              <a:gd name="T1" fmla="*/ 2147483647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0" y="17"/>
                </a:moveTo>
                <a:cubicBezTo>
                  <a:pt x="10" y="14"/>
                  <a:pt x="18" y="18"/>
                  <a:pt x="22" y="7"/>
                </a:cubicBezTo>
                <a:cubicBezTo>
                  <a:pt x="14" y="4"/>
                  <a:pt x="0" y="0"/>
                  <a:pt x="8" y="13"/>
                </a:cubicBezTo>
                <a:cubicBezTo>
                  <a:pt x="5" y="21"/>
                  <a:pt x="8" y="20"/>
                  <a:pt x="0" y="1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15" name="Freeform 23"/>
          <p:cNvSpPr>
            <a:spLocks/>
          </p:cNvSpPr>
          <p:nvPr/>
        </p:nvSpPr>
        <p:spPr bwMode="auto">
          <a:xfrm>
            <a:off x="684213" y="5589588"/>
            <a:ext cx="144462" cy="144462"/>
          </a:xfrm>
          <a:custGeom>
            <a:avLst/>
            <a:gdLst>
              <a:gd name="T0" fmla="*/ 0 w 22"/>
              <a:gd name="T1" fmla="*/ 2147483647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0" y="17"/>
                </a:moveTo>
                <a:cubicBezTo>
                  <a:pt x="10" y="14"/>
                  <a:pt x="18" y="18"/>
                  <a:pt x="22" y="7"/>
                </a:cubicBezTo>
                <a:cubicBezTo>
                  <a:pt x="14" y="4"/>
                  <a:pt x="0" y="0"/>
                  <a:pt x="8" y="13"/>
                </a:cubicBezTo>
                <a:cubicBezTo>
                  <a:pt x="5" y="21"/>
                  <a:pt x="8" y="20"/>
                  <a:pt x="0" y="1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708400" y="4941888"/>
            <a:ext cx="51847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MIENTRAS TODOS DORMÍAN LLEGÓ EL ENEMIGO Y SEMBRÓ HIERBA MALA ENTRE EL TRIGO</a:t>
            </a:r>
            <a:endParaRPr lang="es-ES" b="1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95288" y="692150"/>
            <a:ext cx="2952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LA HIERBA MALA BROTÓ JUNTO CON EL TRIGO</a:t>
            </a:r>
            <a:endParaRPr lang="es-ES" b="1"/>
          </a:p>
        </p:txBody>
      </p:sp>
      <p:pic>
        <p:nvPicPr>
          <p:cNvPr id="8218" name="Picture 26" descr="MCFD01656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5516563"/>
            <a:ext cx="496888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7" descr="MCFD01656_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5516563"/>
            <a:ext cx="4318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8" descr="MCFD01656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516563"/>
            <a:ext cx="496887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9" descr="MCFD01656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5516563"/>
            <a:ext cx="496887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30" descr="MCFD01656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5516563"/>
            <a:ext cx="496888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1" descr="MCFD01656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516563"/>
            <a:ext cx="496888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32" descr="MCFD01656_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5516563"/>
            <a:ext cx="4318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33" descr="MCFD01656_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5516563"/>
            <a:ext cx="4318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4" descr="MCFD01656_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3300" y="5516563"/>
            <a:ext cx="4318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35" descr="MCFD01656_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83525" y="5516563"/>
            <a:ext cx="4318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323850" y="981075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/>
              <a:t>LOS SIERVOS FUERON Y LE DIJERON AL SEÑOR:</a:t>
            </a:r>
            <a:endParaRPr lang="es-ES" b="1"/>
          </a:p>
        </p:txBody>
      </p:sp>
      <p:sp>
        <p:nvSpPr>
          <p:cNvPr id="8229" name="AutoShape 37"/>
          <p:cNvSpPr>
            <a:spLocks noChangeArrowheads="1"/>
          </p:cNvSpPr>
          <p:nvPr/>
        </p:nvSpPr>
        <p:spPr bwMode="auto">
          <a:xfrm>
            <a:off x="250825" y="1484313"/>
            <a:ext cx="2808288" cy="1584325"/>
          </a:xfrm>
          <a:prstGeom prst="wedgeRoundRectCallout">
            <a:avLst>
              <a:gd name="adj1" fmla="val -66787"/>
              <a:gd name="adj2" fmla="val 740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b="1"/>
              <a:t>SEÑOR, LA SEMILLA QUE SEMBRASTE ERA BUENA, ¿POR QUÉ HAY MALA HIERBA?</a:t>
            </a:r>
            <a:endParaRPr lang="es-ES" b="1"/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>
            <a:off x="0" y="0"/>
            <a:ext cx="4643438" cy="476250"/>
          </a:xfrm>
          <a:prstGeom prst="wedgeRoundRectCallout">
            <a:avLst>
              <a:gd name="adj1" fmla="val 67435"/>
              <a:gd name="adj2" fmla="val 2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b="1"/>
              <a:t>ALGÚN ENEMIGO HIZO ESTO.</a:t>
            </a:r>
            <a:endParaRPr lang="es-ES" b="1"/>
          </a:p>
        </p:txBody>
      </p:sp>
      <p:sp>
        <p:nvSpPr>
          <p:cNvPr id="8231" name="AutoShape 39"/>
          <p:cNvSpPr>
            <a:spLocks noChangeArrowheads="1"/>
          </p:cNvSpPr>
          <p:nvPr/>
        </p:nvSpPr>
        <p:spPr bwMode="auto">
          <a:xfrm>
            <a:off x="250825" y="1484313"/>
            <a:ext cx="2808288" cy="1512887"/>
          </a:xfrm>
          <a:prstGeom prst="wedgeRoundRectCallout">
            <a:avLst>
              <a:gd name="adj1" fmla="val -67468"/>
              <a:gd name="adj2" fmla="val 780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266700"/>
            <a:r>
              <a:rPr lang="es-ES_tradnl" b="1"/>
              <a:t>¿QUIERES QUE VAYAMOS A ARRANCAR LA MALA HIERBA?</a:t>
            </a:r>
            <a:endParaRPr lang="es-ES" b="1"/>
          </a:p>
        </p:txBody>
      </p:sp>
      <p:sp>
        <p:nvSpPr>
          <p:cNvPr id="8232" name="AutoShape 40"/>
          <p:cNvSpPr>
            <a:spLocks noChangeArrowheads="1"/>
          </p:cNvSpPr>
          <p:nvPr/>
        </p:nvSpPr>
        <p:spPr bwMode="auto">
          <a:xfrm>
            <a:off x="0" y="0"/>
            <a:ext cx="5003800" cy="981075"/>
          </a:xfrm>
          <a:prstGeom prst="wedgeRoundRectCallout">
            <a:avLst>
              <a:gd name="adj1" fmla="val 58282"/>
              <a:gd name="adj2" fmla="val -22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_tradnl" b="1"/>
              <a:t>NO, PORQUE AL ARRANCAR LA MALA HIERBA PUEDEN ARRANCAR EL TRIGO. DEJEN QUE CREZCAN JUNTOS</a:t>
            </a:r>
            <a:endParaRPr lang="es-ES" b="1"/>
          </a:p>
        </p:txBody>
      </p: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0" y="0"/>
            <a:ext cx="5076825" cy="1268413"/>
          </a:xfrm>
          <a:prstGeom prst="wedgeRoundRectCallout">
            <a:avLst>
              <a:gd name="adj1" fmla="val 57190"/>
              <a:gd name="adj2" fmla="val -125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b="1"/>
              <a:t>DESPUÉS DIRÉ A LOS SEGADORES QUE RECOJAN LA MALA HIERBA Y LA QUEMEN Y EL TRIGO LO GUARDEN EN MIS GRANEROS</a:t>
            </a:r>
            <a:endParaRPr lang="es-ES" b="1"/>
          </a:p>
        </p:txBody>
      </p:sp>
      <p:sp>
        <p:nvSpPr>
          <p:cNvPr id="12326" name="Text Box 42"/>
          <p:cNvSpPr txBox="1">
            <a:spLocks noChangeArrowheads="1"/>
          </p:cNvSpPr>
          <p:nvPr/>
        </p:nvSpPr>
        <p:spPr bwMode="auto">
          <a:xfrm>
            <a:off x="7019925" y="26035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latin typeface="Cooper Black" pitchFamily="18" charset="0"/>
              </a:rPr>
              <a:t>LECTURA</a:t>
            </a:r>
            <a:endParaRPr lang="es-ES">
              <a:latin typeface="Cooper Black" pitchFamily="18" charset="0"/>
            </a:endParaRPr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96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9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16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266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01181 0.2099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0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5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00399 0.2627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3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9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1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0158 0.1050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5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5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00017 0.1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9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00798 0.1784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00799 0.2310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1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10486 L 1.11111E-6 0.105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66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866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216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8160"/>
                            </p:stCondLst>
                            <p:childTnLst>
                              <p:par>
                                <p:cTn id="155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44160"/>
                            </p:stCondLst>
                            <p:childTnLst>
                              <p:par>
                                <p:cTn id="19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47160"/>
                            </p:stCondLst>
                            <p:childTnLst>
                              <p:par>
                                <p:cTn id="196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49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2560"/>
                            </p:stCondLst>
                            <p:childTnLst>
                              <p:par>
                                <p:cTn id="206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60160"/>
                            </p:stCondLst>
                            <p:childTnLst>
                              <p:par>
                                <p:cTn id="212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64160"/>
                            </p:stCondLst>
                            <p:childTnLst>
                              <p:par>
                                <p:cTn id="21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67160"/>
                            </p:stCondLst>
                            <p:childTnLst>
                              <p:par>
                                <p:cTn id="222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73060"/>
                            </p:stCondLst>
                            <p:childTnLst>
                              <p:par>
                                <p:cTn id="22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9" dur="2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76060"/>
                            </p:stCondLst>
                            <p:childTnLst>
                              <p:par>
                                <p:cTn id="232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85360"/>
                            </p:stCondLst>
                            <p:childTnLst>
                              <p:par>
                                <p:cTn id="23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88360"/>
                            </p:stCondLst>
                            <p:childTnLst>
                              <p:par>
                                <p:cTn id="242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98760"/>
                            </p:stCondLst>
                            <p:childTnLst>
                              <p:par>
                                <p:cTn id="248" presetID="7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0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0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500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500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104760"/>
                            </p:stCondLst>
                            <p:childTnLst>
                              <p:par>
                                <p:cTn id="269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781 -0.03657 L -0.00382 -0.20463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84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-0.01551 L -0.03142 -0.24098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00018 -0.23611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00799 -0.25695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28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00018 -0.23611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5" grpId="1"/>
      <p:bldP spid="8196" grpId="0"/>
      <p:bldP spid="8196" grpId="1"/>
      <p:bldP spid="8202" grpId="0" animBg="1"/>
      <p:bldP spid="8202" grpId="1" animBg="1"/>
      <p:bldP spid="8202" grpId="2" animBg="1"/>
      <p:bldP spid="8203" grpId="0" animBg="1"/>
      <p:bldP spid="8203" grpId="1" animBg="1"/>
      <p:bldP spid="8203" grpId="2" animBg="1"/>
      <p:bldP spid="8204" grpId="0" animBg="1"/>
      <p:bldP spid="8204" grpId="1" animBg="1"/>
      <p:bldP spid="8204" grpId="2" animBg="1"/>
      <p:bldP spid="8205" grpId="0" animBg="1"/>
      <p:bldP spid="8205" grpId="1" animBg="1"/>
      <p:bldP spid="8205" grpId="2" animBg="1"/>
      <p:bldP spid="8206" grpId="0" animBg="1"/>
      <p:bldP spid="8206" grpId="1" animBg="1"/>
      <p:bldP spid="8206" grpId="2" animBg="1"/>
      <p:bldP spid="8207" grpId="0" animBg="1"/>
      <p:bldP spid="8207" grpId="1" animBg="1"/>
      <p:bldP spid="8207" grpId="2" animBg="1"/>
      <p:bldP spid="8208" grpId="0" animBg="1"/>
      <p:bldP spid="8208" grpId="1" animBg="1"/>
      <p:bldP spid="8208" grpId="2" animBg="1"/>
      <p:bldP spid="8209" grpId="0" animBg="1"/>
      <p:bldP spid="8209" grpId="1" animBg="1"/>
      <p:bldP spid="8209" grpId="2" animBg="1"/>
      <p:bldP spid="8210" grpId="0" animBg="1"/>
      <p:bldP spid="8210" grpId="1" animBg="1"/>
      <p:bldP spid="8210" grpId="2" animBg="1"/>
      <p:bldP spid="8211" grpId="0" animBg="1"/>
      <p:bldP spid="8211" grpId="1" animBg="1"/>
      <p:bldP spid="8211" grpId="2" animBg="1"/>
      <p:bldP spid="8212" grpId="0" animBg="1"/>
      <p:bldP spid="8212" grpId="1" animBg="1"/>
      <p:bldP spid="8212" grpId="2" animBg="1"/>
      <p:bldP spid="8213" grpId="0" animBg="1"/>
      <p:bldP spid="8213" grpId="1" animBg="1"/>
      <p:bldP spid="8213" grpId="2" animBg="1"/>
      <p:bldP spid="8214" grpId="0" animBg="1"/>
      <p:bldP spid="8214" grpId="1" animBg="1"/>
      <p:bldP spid="8214" grpId="2" animBg="1"/>
      <p:bldP spid="8215" grpId="0" animBg="1"/>
      <p:bldP spid="8215" grpId="1" animBg="1"/>
      <p:bldP spid="8215" grpId="2" animBg="1"/>
      <p:bldP spid="8216" grpId="0"/>
      <p:bldP spid="8216" grpId="1"/>
      <p:bldP spid="8217" grpId="0"/>
      <p:bldP spid="8217" grpId="1"/>
      <p:bldP spid="8228" grpId="0"/>
      <p:bldP spid="8228" grpId="1"/>
      <p:bldP spid="8229" grpId="0" animBg="1"/>
      <p:bldP spid="8229" grpId="1" animBg="1"/>
      <p:bldP spid="8230" grpId="0" animBg="1"/>
      <p:bldP spid="8230" grpId="1" animBg="1"/>
      <p:bldP spid="8231" grpId="0" animBg="1"/>
      <p:bldP spid="8232" grpId="0" animBg="1"/>
      <p:bldP spid="8232" grpId="1" animBg="1"/>
      <p:bldP spid="82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13316" name="Picture 2" descr="elenemigosiembracizana_tiss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363" y="-20638"/>
            <a:ext cx="9250363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4 CuadroTexto"/>
          <p:cNvSpPr txBox="1">
            <a:spLocks noChangeArrowheads="1"/>
          </p:cNvSpPr>
          <p:nvPr/>
        </p:nvSpPr>
        <p:spPr bwMode="auto">
          <a:xfrm>
            <a:off x="0" y="214313"/>
            <a:ext cx="84296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4400">
                <a:solidFill>
                  <a:schemeClr val="bg1"/>
                </a:solidFill>
              </a:rPr>
              <a:t>1</a:t>
            </a:r>
            <a:r>
              <a:rPr lang="es-CO" sz="3600">
                <a:solidFill>
                  <a:schemeClr val="bg1"/>
                </a:solidFill>
              </a:rPr>
              <a:t>. Jesús siembra y el enemigo también (en la noche: oscuridad-crisis-los que se creen justos: zelotes…)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-CU_YAeOhmCo/TiHQBnSdMjI/AAAAAAAAYUw/rp24nCDGqD4/s1600/trigoci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4613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2 CuadroTexto"/>
          <p:cNvSpPr txBox="1">
            <a:spLocks noChangeArrowheads="1"/>
          </p:cNvSpPr>
          <p:nvPr/>
        </p:nvSpPr>
        <p:spPr bwMode="auto">
          <a:xfrm>
            <a:off x="642938" y="28575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O" sz="2800">
              <a:solidFill>
                <a:srgbClr val="FF0000"/>
              </a:solidFill>
            </a:endParaRPr>
          </a:p>
        </p:txBody>
      </p:sp>
      <p:sp>
        <p:nvSpPr>
          <p:cNvPr id="14340" name="3 CuadroTexto"/>
          <p:cNvSpPr txBox="1">
            <a:spLocks noChangeArrowheads="1"/>
          </p:cNvSpPr>
          <p:nvPr/>
        </p:nvSpPr>
        <p:spPr bwMode="auto">
          <a:xfrm>
            <a:off x="357188" y="0"/>
            <a:ext cx="77866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3600">
                <a:solidFill>
                  <a:srgbClr val="FF0000"/>
                </a:solidFill>
              </a:rPr>
              <a:t>2. El trigo y la cizaña crecen juntos</a:t>
            </a:r>
          </a:p>
          <a:p>
            <a:pPr>
              <a:buFontTx/>
              <a:buChar char="-"/>
            </a:pPr>
            <a:r>
              <a:rPr lang="es-CO" sz="3600">
                <a:solidFill>
                  <a:srgbClr val="FF0000"/>
                </a:solidFill>
              </a:rPr>
              <a:t>El hombre: impaciente</a:t>
            </a:r>
          </a:p>
          <a:p>
            <a:pPr>
              <a:buFontTx/>
              <a:buChar char="-"/>
            </a:pPr>
            <a:r>
              <a:rPr lang="es-CO" sz="3600">
                <a:solidFill>
                  <a:srgbClr val="FF0000"/>
                </a:solidFill>
              </a:rPr>
              <a:t>Jesús: paciencia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BNYwzmRgIDQ/TiLcZhOiHgI/AAAAAAAAYVA/gYtRZml5plA/s400/20110717%2BQuita%2Bnuestras%2Bzarzas%2By%2Bplanta%2Bnuestras%2Bra%25C3%25ADces%2Ben%2B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38" y="0"/>
            <a:ext cx="93884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285750" y="142875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800">
                <a:solidFill>
                  <a:srgbClr val="FF3300"/>
                </a:solidFill>
              </a:rPr>
              <a:t>3. </a:t>
            </a:r>
            <a:r>
              <a:rPr lang="es-CO" sz="2800" b="1" i="1">
                <a:solidFill>
                  <a:srgbClr val="FF3300"/>
                </a:solidFill>
              </a:rPr>
              <a:t>El juicio final: separación de los buenos de los malos. </a:t>
            </a:r>
            <a:endParaRPr lang="es-CO" sz="28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4.bp.blogspot.com/_nw7vil9kjNs/TCYOxhY14AI/AAAAAAAAQ9I/Li9JMxixriQ/s400/fuego+santo.jpg"/>
          <p:cNvPicPr>
            <a:picLocks noChangeAspect="1" noChangeArrowheads="1"/>
          </p:cNvPicPr>
          <p:nvPr/>
        </p:nvPicPr>
        <p:blipFill>
          <a:blip r:embed="rId2">
            <a:lum bright="-12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2 CuadroTexto"/>
          <p:cNvSpPr txBox="1">
            <a:spLocks noChangeArrowheads="1"/>
          </p:cNvSpPr>
          <p:nvPr/>
        </p:nvSpPr>
        <p:spPr bwMode="auto">
          <a:xfrm>
            <a:off x="214313" y="285750"/>
            <a:ext cx="8572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200">
                <a:solidFill>
                  <a:schemeClr val="bg1"/>
                </a:solidFill>
              </a:rPr>
              <a:t>Meditemos </a:t>
            </a:r>
          </a:p>
          <a:p>
            <a:endParaRPr lang="es-CO" sz="3200">
              <a:solidFill>
                <a:schemeClr val="bg1"/>
              </a:solidFill>
            </a:endParaRPr>
          </a:p>
          <a:p>
            <a:r>
              <a:rPr lang="es-CO" sz="3200">
                <a:solidFill>
                  <a:schemeClr val="bg1"/>
                </a:solidFill>
              </a:rPr>
              <a:t>El reino de Dios crece lentamente en el corazón y llega a multiplicarse de manera sorprendente como la luz.  </a:t>
            </a:r>
          </a:p>
          <a:p>
            <a:pPr>
              <a:buFontTx/>
              <a:buChar char="-"/>
            </a:pPr>
            <a:r>
              <a:rPr lang="es-CO" sz="3200">
                <a:solidFill>
                  <a:schemeClr val="bg1"/>
                </a:solidFill>
              </a:rPr>
              <a:t>Parábola del granito de mostaza</a:t>
            </a:r>
          </a:p>
          <a:p>
            <a:pPr>
              <a:buFontTx/>
              <a:buChar char="-"/>
            </a:pPr>
            <a:r>
              <a:rPr lang="es-CO" sz="3200">
                <a:solidFill>
                  <a:schemeClr val="bg1"/>
                </a:solidFill>
              </a:rPr>
              <a:t>Parábola de la levadura </a:t>
            </a:r>
          </a:p>
          <a:p>
            <a:pPr>
              <a:buFontTx/>
              <a:buChar char="-"/>
            </a:pPr>
            <a:endParaRPr lang="es-CO" sz="3200">
              <a:solidFill>
                <a:schemeClr val="bg1"/>
              </a:solidFill>
            </a:endParaRPr>
          </a:p>
        </p:txBody>
      </p:sp>
      <p:pic>
        <p:nvPicPr>
          <p:cNvPr id="16388" name="Picture 4" descr="Mi foto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3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is Documentos\Mis imágenes\untitled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Parroquia\Escritorio\año del credo 2011\CRED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440337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857250" y="642938"/>
            <a:ext cx="7772400" cy="5534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</a:t>
            </a:r>
            <a:b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la fe de la Iglesia, que nos gloriamos de profesar en Cristo Jesús, nuestro Señor.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313" y="679450"/>
            <a:ext cx="8715375" cy="4678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6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TODOS:</a:t>
            </a:r>
          </a:p>
          <a:p>
            <a:pPr>
              <a:defRPr/>
            </a:pPr>
            <a:endParaRPr lang="es-CO" sz="7200" b="1" i="1" dirty="0">
              <a:latin typeface="Constantia" pitchFamily="18" charset="0"/>
            </a:endParaRPr>
          </a:p>
          <a:p>
            <a:pPr algn="ctr">
              <a:defRPr/>
            </a:pPr>
            <a:r>
              <a:rPr lang="es-CO" sz="8000" b="1" i="1" dirty="0">
                <a:latin typeface="Constantia" pitchFamily="18" charset="0"/>
              </a:rPr>
              <a:t>Padre justo, socórrenos.</a:t>
            </a:r>
            <a:endParaRPr lang="es-ES" sz="80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arroquia\Mis documentos\Mis imágenes\IMAGENES\sagrada_forma_1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571736" y="273655"/>
            <a:ext cx="4000528" cy="631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50" y="142875"/>
            <a:ext cx="8501063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En este mundo que Cristo nos da, hacemos la ofrenda del pan, el pan de nuestro trabajo sin fin y el vino de nuestro cantar.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200" dirty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Traigo ante ti, nuestra justa inquietud: amar, la justicia y la paz.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Saber que vendrás, saber que estarás partiendo a lo s pobres tu pan(Bis)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200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85750" y="285750"/>
            <a:ext cx="8501063" cy="600075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b="1" dirty="0">
                <a:latin typeface="Constantia" pitchFamily="18" charset="0"/>
              </a:rPr>
              <a:t>CANTO DE ENTRADA</a:t>
            </a:r>
            <a:endParaRPr lang="es-ES" sz="3200" dirty="0">
              <a:latin typeface="Constantia" pitchFamily="18" charset="0"/>
            </a:endParaRPr>
          </a:p>
          <a:p>
            <a:pPr marL="742950" indent="-742950" algn="ctr">
              <a:spcBef>
                <a:spcPct val="20000"/>
              </a:spcBef>
              <a:defRPr/>
            </a:pPr>
            <a:r>
              <a:rPr lang="es-CO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DEMOS GRACIAS AL SEÑOR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b="1" i="1" dirty="0">
                <a:latin typeface="Constantia" pitchFamily="18" charset="0"/>
              </a:rPr>
              <a:t>Demos gracias al Señor, demos gracias, demos gracias al Señor. (Bis)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b="1" i="1" dirty="0">
                <a:latin typeface="Constantia" pitchFamily="18" charset="0"/>
              </a:rPr>
              <a:t>1.  </a:t>
            </a:r>
            <a:r>
              <a:rPr lang="es-CO" sz="3200" i="1" dirty="0">
                <a:latin typeface="Constantia" pitchFamily="18" charset="0"/>
              </a:rPr>
              <a:t>Por las mañanas las aves cantan, las alabanzas al Padre Creador, y por las tardes las flores cantan las alabanzas al Padre Creador.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i="1" dirty="0">
                <a:latin typeface="Constantia" pitchFamily="18" charset="0"/>
              </a:rPr>
              <a:t>2. Al medio día el sol le canta las alabanzas a Cristo Salvador, y por la noche la luna canta las alabanzas a Cristo Salvador.</a:t>
            </a:r>
            <a:endParaRPr lang="es-ES" sz="3200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42875" y="511175"/>
            <a:ext cx="885825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SANTO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Santo, Santo, Santo es el Señor.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Hosanna en las alturas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Bendito el que viene, en el nombre del señor.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200" dirty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En unión del coro de los ángeles  en el cielo, te alaba el coro de tu iglesia en la tierra.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200" dirty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Hosanna en las alturas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200" dirty="0">
                <a:latin typeface="Constantia" pitchFamily="18" charset="0"/>
                <a:cs typeface="Times New Roman" pitchFamily="18" charset="0"/>
              </a:rPr>
              <a:t>Bendito el que viene, en el nombre del señor.</a:t>
            </a:r>
          </a:p>
        </p:txBody>
      </p:sp>
      <p:pic>
        <p:nvPicPr>
          <p:cNvPr id="21507" name="Picture 2" descr="C:\Documents and Settings\Parroquia\Mis documentos\Mis imágenes\IMAGENES\hablemosdeangeles_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285750"/>
            <a:ext cx="15001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dib1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106613"/>
            <a:ext cx="3214687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1" name="2 CuadroTexto"/>
          <p:cNvSpPr txBox="1">
            <a:spLocks noChangeArrowheads="1"/>
          </p:cNvSpPr>
          <p:nvPr/>
        </p:nvSpPr>
        <p:spPr bwMode="auto">
          <a:xfrm>
            <a:off x="642938" y="285750"/>
            <a:ext cx="80724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600">
                <a:latin typeface="Bernard MT Condensed" pitchFamily="18" charset="0"/>
              </a:rPr>
              <a:t>LLEGAMOS AL MOMENTO MÁS IMPORTANTE DE LA EUCARISTÍA </a:t>
            </a:r>
          </a:p>
          <a:p>
            <a:pPr algn="ctr"/>
            <a:r>
              <a:rPr lang="es-CO" sz="3600">
                <a:latin typeface="Bernard MT Condensed" pitchFamily="18" charset="0"/>
              </a:rPr>
              <a:t>¡NOS PONEMOS DE RODILLAS!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rroquia\Mis documentos\Mis imágenes\IMAGENES\jesus_y_la_obeja_perdida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214546" y="428604"/>
            <a:ext cx="4369551" cy="581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214313"/>
            <a:ext cx="86439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4000" dirty="0">
                <a:latin typeface="Constantia" pitchFamily="18" charset="0"/>
                <a:cs typeface="Times New Roman" pitchFamily="18" charset="0"/>
              </a:rPr>
              <a:t>Cordero de Dios, que quitas el pecado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4000" dirty="0">
                <a:latin typeface="Constantia" pitchFamily="18" charset="0"/>
                <a:cs typeface="Times New Roman" pitchFamily="18" charset="0"/>
              </a:rPr>
              <a:t>De este mundo, Ten piedad Señor, ten piedad.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CO" sz="4000" dirty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4000" dirty="0">
                <a:latin typeface="Constantia" pitchFamily="18" charset="0"/>
                <a:cs typeface="Times New Roman" pitchFamily="18" charset="0"/>
              </a:rPr>
              <a:t>Cordero de Dios, que quitas el pecado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CO" sz="4000" dirty="0">
                <a:latin typeface="Constantia" pitchFamily="18" charset="0"/>
                <a:cs typeface="Times New Roman" pitchFamily="18" charset="0"/>
              </a:rPr>
              <a:t>Del mundo, Ten piedad Señor y danos la paz.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Parroquia\Mis documentos\Mis imágenes\IMAGENES\fotojesusmeditando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87550" y="381000"/>
            <a:ext cx="51689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285750" y="71438"/>
            <a:ext cx="8643938" cy="628650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es-CO" b="1" dirty="0" smtClean="0">
                <a:latin typeface="Constantia" pitchFamily="18" charset="0"/>
              </a:rPr>
              <a:t>CANTO DE COMUNIÓN</a:t>
            </a:r>
            <a:endParaRPr lang="es-ES" b="1" dirty="0" smtClean="0">
              <a:latin typeface="Constantia" pitchFamily="18" charset="0"/>
            </a:endParaRPr>
          </a:p>
          <a:p>
            <a:pPr algn="ctr">
              <a:buFontTx/>
              <a:buNone/>
              <a:defRPr/>
            </a:pP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JESUCRISTO ME DEJO INQUIETO</a:t>
            </a:r>
          </a:p>
          <a:p>
            <a:pPr marL="742950" indent="-742950" algn="just">
              <a:buFontTx/>
              <a:buNone/>
              <a:tabLst>
                <a:tab pos="5943600" algn="r"/>
              </a:tabLst>
              <a:defRPr/>
            </a:pPr>
            <a:endParaRPr lang="es-CO" b="1" i="1" dirty="0" smtClean="0">
              <a:latin typeface="Constantia" pitchFamily="18" charset="0"/>
            </a:endParaRPr>
          </a:p>
          <a:p>
            <a:pPr marL="742950" indent="-742950" algn="just">
              <a:buFontTx/>
              <a:buNone/>
              <a:tabLst>
                <a:tab pos="5943600" algn="r"/>
              </a:tabLst>
              <a:defRPr/>
            </a:pPr>
            <a:r>
              <a:rPr lang="es-CO" b="1" i="1" dirty="0" smtClean="0">
                <a:latin typeface="Constantia" pitchFamily="18" charset="0"/>
              </a:rPr>
              <a:t>Jesucristo me dejo inquieto, su palabra me lleno de luz, ¡Nunca mas yo pude ver el mundo sin sentir aquello que sintió Jesús!</a:t>
            </a:r>
          </a:p>
          <a:p>
            <a:pPr marL="742950" indent="-742950" algn="just">
              <a:buFontTx/>
              <a:buNone/>
              <a:tabLst>
                <a:tab pos="5943600" algn="r"/>
              </a:tabLst>
              <a:defRPr/>
            </a:pPr>
            <a:r>
              <a:rPr lang="es-CO" dirty="0" smtClean="0">
                <a:latin typeface="Constantia" pitchFamily="18" charset="0"/>
              </a:rPr>
              <a:t>Yo vivía muy tranquilo y descuidado, y pensaba haber cumplido mi deber, muchas veces yo pensaba equivocado, contentarme con la letra de la ley, mas después que mi Señor paso, nunca mas mi pensamiento descanso.</a:t>
            </a:r>
          </a:p>
          <a:p>
            <a:pPr algn="just">
              <a:buFontTx/>
              <a:buNone/>
              <a:defRPr/>
            </a:pPr>
            <a:endParaRPr lang="es-ES" dirty="0" smtClean="0">
              <a:latin typeface="Constantia" pitchFamily="18" charset="0"/>
            </a:endParaRPr>
          </a:p>
          <a:p>
            <a:pPr algn="ctr">
              <a:buFontTx/>
              <a:buNone/>
              <a:defRPr/>
            </a:pPr>
            <a:endParaRPr lang="es-ES" b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Parroquia\Mis documentos\Mis imágenes\IMAGENES\fotojesusmeditando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87550" y="381000"/>
            <a:ext cx="51689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1 Rectángulo"/>
          <p:cNvSpPr>
            <a:spLocks noChangeArrowheads="1"/>
          </p:cNvSpPr>
          <p:nvPr/>
        </p:nvSpPr>
        <p:spPr bwMode="auto">
          <a:xfrm>
            <a:off x="428625" y="642938"/>
            <a:ext cx="82153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just"/>
            <a:r>
              <a:rPr lang="es-CO" sz="3200" b="1" i="1">
                <a:latin typeface="Constantia" pitchFamily="18" charset="0"/>
              </a:rPr>
              <a:t>Jesucristo me dejo inquieto, su palabra me lleno de luz, ¡Nunca mas yo pude ver el mundo sin sentir aquello que sintió Jesús!</a:t>
            </a:r>
          </a:p>
          <a:p>
            <a:pPr marL="360363" indent="-360363" algn="just"/>
            <a:endParaRPr lang="es-CO" sz="3200">
              <a:latin typeface="Constantia" pitchFamily="18" charset="0"/>
            </a:endParaRPr>
          </a:p>
          <a:p>
            <a:pPr marL="360363" indent="-360363" algn="just"/>
            <a:r>
              <a:rPr lang="es-CO" sz="3200">
                <a:latin typeface="Constantia" pitchFamily="18" charset="0"/>
              </a:rPr>
              <a:t>Yo creía estar seguro y realizado, y dejaba  descansar mi corazón, y siguiendo por la vía equivocada, cosechaba en mi vida una ilusión; mas después que mi Señor paso, mi ilusión y me engaño se acabo.</a:t>
            </a:r>
            <a:endParaRPr lang="es-CO" sz="3200" i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arroquia\Mis documentos\Mis imágenes\IMAGENES\fotojesusmeditando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87550" y="381000"/>
            <a:ext cx="51689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1 Título"/>
          <p:cNvSpPr>
            <a:spLocks noGrp="1"/>
          </p:cNvSpPr>
          <p:nvPr>
            <p:ph type="ctrTitle"/>
          </p:nvPr>
        </p:nvSpPr>
        <p:spPr>
          <a:xfrm>
            <a:off x="285750" y="357188"/>
            <a:ext cx="8215313" cy="6143625"/>
          </a:xfrm>
        </p:spPr>
        <p:txBody>
          <a:bodyPr/>
          <a:lstStyle/>
          <a:p>
            <a:pPr marL="360363" indent="-360363" algn="just"/>
            <a:r>
              <a:rPr lang="es-ES" sz="3200" b="1" i="1" smtClean="0">
                <a:latin typeface="Constantia" pitchFamily="18" charset="0"/>
              </a:rPr>
              <a:t>Jesucristo me dejo inquieto, su palabra me lleno de luz, ¡Nunca mas yo pude ver el mundo sin sentir aquello que sintió Jesús!                                                                                  							</a:t>
            </a:r>
            <a:br>
              <a:rPr lang="es-ES" sz="3200" b="1" i="1" smtClean="0">
                <a:latin typeface="Constantia" pitchFamily="18" charset="0"/>
              </a:rPr>
            </a:br>
            <a:r>
              <a:rPr lang="es-CO" sz="3200" smtClean="0">
                <a:latin typeface="Constantia" pitchFamily="18" charset="0"/>
              </a:rPr>
              <a:t>Sigo a veces intranquilo por la vida, sin respuestas al que viene a preguntar, mucha gente aun se encuentra adormecida, y sin ganas de saber ni de llegar, mas yo se que el volverá  a pasar y el descanso en inquietud él va a cambiar.</a:t>
            </a:r>
            <a:endParaRPr lang="pt-BR" sz="32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Mis Documentos\Mis imágenes\35.gif"/>
          <p:cNvPicPr>
            <a:picLocks noChangeAspect="1" noChangeArrowheads="1" noCrop="1"/>
          </p:cNvPicPr>
          <p:nvPr/>
        </p:nvPicPr>
        <p:blipFill>
          <a:blip r:embed="rId3">
            <a:lum bright="46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71438" y="285750"/>
            <a:ext cx="8929687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ctr" eaLnBrk="0" hangingPunct="0">
              <a:defRPr/>
            </a:pPr>
            <a:r>
              <a:rPr lang="es-ES" sz="4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GRUPOS PARROQUIALES</a:t>
            </a:r>
            <a:r>
              <a:rPr lang="es-ES" sz="4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just" eaLnBrk="0" hangingPunct="0">
              <a:defRPr/>
            </a:pPr>
            <a:endParaRPr lang="es-E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4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Alabanza: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miércoles 7:30 p.m. </a:t>
            </a:r>
          </a:p>
          <a:p>
            <a:pPr algn="ctr" eaLnBrk="0" hangingPunct="0">
              <a:defRPr/>
            </a:pPr>
            <a:r>
              <a:rPr lang="es-ES" sz="4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la gran misión: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jueves 6:00 p.m.</a:t>
            </a:r>
          </a:p>
          <a:p>
            <a:pPr algn="ctr" eaLnBrk="0" hangingPunct="0">
              <a:defRPr/>
            </a:pPr>
            <a:r>
              <a:rPr lang="es-ES" sz="4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juvenil: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viernes 6:30 p.m.</a:t>
            </a:r>
          </a:p>
          <a:p>
            <a:pPr algn="ctr" eaLnBrk="0" hangingPunct="0">
              <a:defRPr/>
            </a:pPr>
            <a:r>
              <a:rPr lang="es-E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Inscripciones abiertas para Primera Comunión y Confirmación.</a:t>
            </a:r>
          </a:p>
          <a:p>
            <a:pPr algn="ctr" eaLnBrk="0" hangingPunct="0">
              <a:defRPr/>
            </a:pPr>
            <a:endParaRPr lang="es-E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s-CO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¡TE ESPERAMOS!</a:t>
            </a:r>
            <a:endParaRPr lang="es-E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500313" y="357188"/>
            <a:ext cx="6286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3200">
                <a:latin typeface="Constantia" pitchFamily="18" charset="0"/>
                <a:cs typeface="Times New Roman" pitchFamily="18" charset="0"/>
              </a:rPr>
              <a:t>Hoy perdóname, hoy por siempre, sin mirar la mentira lo vacio de nuestras vidas, nuestra falta de amor y caridad.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20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200">
                <a:latin typeface="Constantia" pitchFamily="18" charset="0"/>
                <a:cs typeface="Times New Roman" pitchFamily="18" charset="0"/>
              </a:rPr>
              <a:t>Hoy perdóname, hoy por siempre aun sabiendo que he caído, que de ti siempre había oído, hoy regreso arrepentido vuelvo a ti, vuelto a ti, vuelvo a ti.</a:t>
            </a:r>
          </a:p>
        </p:txBody>
      </p:sp>
      <p:pic>
        <p:nvPicPr>
          <p:cNvPr id="1026" name="Picture 2" descr="C:\Documents and Settings\Parroquia\Mis documentos\Mis imágenes\IMAGENES\Jesus%20Perdon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2214578" cy="298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0" y="420688"/>
            <a:ext cx="9144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 a Dios en el cielo y en la tierra paz a los hombres que ama el Señor</a:t>
            </a:r>
          </a:p>
          <a:p>
            <a:pPr algn="ctr">
              <a:defRPr/>
            </a:pPr>
            <a:endParaRPr lang="es-ES" sz="36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es-ES" sz="3600" b="1" i="1" dirty="0">
                <a:latin typeface="Constantia" pitchFamily="18" charset="0"/>
              </a:rPr>
              <a:t>Por tu inmensa gloria te alabamos te bendecimos te adoramos, te </a:t>
            </a:r>
            <a:r>
              <a:rPr lang="es-ES" sz="3600" b="1" i="1">
                <a:latin typeface="Constantia" pitchFamily="18" charset="0"/>
              </a:rPr>
              <a:t>glorificamos, te </a:t>
            </a:r>
            <a:r>
              <a:rPr lang="es-ES" sz="3600" b="1" i="1" dirty="0">
                <a:latin typeface="Constantia" pitchFamily="18" charset="0"/>
              </a:rPr>
              <a:t>damos gracias Señor.</a:t>
            </a:r>
          </a:p>
          <a:p>
            <a:pPr algn="ctr">
              <a:defRPr/>
            </a:pPr>
            <a:endParaRPr lang="es-ES" sz="3600" b="1" i="1" dirty="0">
              <a:latin typeface="Constantia" pitchFamily="18" charset="0"/>
            </a:endParaRPr>
          </a:p>
          <a:p>
            <a:pPr algn="ctr">
              <a:defRPr/>
            </a:pPr>
            <a:r>
              <a:rPr lang="es-ES" sz="3600" b="1" i="1" dirty="0">
                <a:latin typeface="Constantia" pitchFamily="18" charset="0"/>
              </a:rPr>
              <a:t>Señor Dios rey celestial</a:t>
            </a:r>
          </a:p>
          <a:p>
            <a:pPr algn="ctr">
              <a:defRPr/>
            </a:pPr>
            <a:r>
              <a:rPr lang="es-ES" sz="3600" b="1" i="1" dirty="0">
                <a:latin typeface="Constantia" pitchFamily="18" charset="0"/>
              </a:rPr>
              <a:t>Dios padre todo poderoso</a:t>
            </a:r>
          </a:p>
          <a:p>
            <a:pPr algn="ctr">
              <a:defRPr/>
            </a:pPr>
            <a:r>
              <a:rPr lang="es-ES" sz="3600" b="1" i="1" dirty="0">
                <a:latin typeface="Constantia" pitchFamily="18" charset="0"/>
              </a:rPr>
              <a:t>Señor hijo único Jesucristo</a:t>
            </a:r>
          </a:p>
          <a:p>
            <a:pPr algn="ctr">
              <a:defRPr/>
            </a:pPr>
            <a:r>
              <a:rPr lang="es-ES" sz="3600" b="1" i="1" dirty="0">
                <a:latin typeface="Constantia" pitchFamily="18" charset="0"/>
              </a:rPr>
              <a:t>Señor Dios cordero de Dios hijo del padre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Rectángulo"/>
          <p:cNvSpPr>
            <a:spLocks noChangeArrowheads="1"/>
          </p:cNvSpPr>
          <p:nvPr/>
        </p:nvSpPr>
        <p:spPr bwMode="auto">
          <a:xfrm>
            <a:off x="71438" y="71438"/>
            <a:ext cx="892968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i="1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Atiende nuestras suplicas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Tu que estas sentado a la derecha del padre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Porque solo tu eres santo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Solo tu Señor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Solo tu altísimo Jesucristo con el espíritu santo</a:t>
            </a:r>
          </a:p>
          <a:p>
            <a:pPr algn="ctr"/>
            <a:r>
              <a:rPr lang="es-ES" sz="3600" b="1" i="1">
                <a:latin typeface="Constantia" pitchFamily="18" charset="0"/>
              </a:rPr>
              <a:t>En la gloria de Dios Padre.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313" y="803275"/>
            <a:ext cx="86439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it-IT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Del libro de la Sabiduria (12, 13. 16-19) </a:t>
            </a:r>
            <a:r>
              <a:rPr lang="es-ES" sz="6000" b="1" i="1" dirty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es-ES" sz="6000" b="1" i="1" dirty="0">
                <a:solidFill>
                  <a:srgbClr val="C00000"/>
                </a:solidFill>
                <a:latin typeface="Constantia" pitchFamily="18" charset="0"/>
              </a:rPr>
            </a:br>
            <a:endParaRPr lang="es-ES" sz="6000" b="1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es-ES" sz="5400" dirty="0">
                <a:latin typeface="Constantia" pitchFamily="18" charset="0"/>
              </a:rPr>
              <a:t>En el pecado, das lugar al arrepentimiento.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428625" y="803275"/>
            <a:ext cx="82867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>
              <a:defRPr/>
            </a:pPr>
            <a:endParaRPr lang="es-CO" sz="48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es-ES" sz="6600" i="1" dirty="0">
                <a:latin typeface="Constantia" pitchFamily="18" charset="0"/>
              </a:rPr>
              <a:t>Tú, Señor, eres bueno y clemente.</a:t>
            </a:r>
            <a:endParaRPr lang="es-CO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50" y="642938"/>
            <a:ext cx="85010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es-E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De la Carta del apóstol san Pablo a los Romanos (8, 26-27)</a:t>
            </a:r>
          </a:p>
          <a:p>
            <a:pPr algn="ctr">
              <a:defRPr/>
            </a:pPr>
            <a:r>
              <a:rPr lang="es-ES" sz="5400" i="1" dirty="0">
                <a:latin typeface="Constantia" pitchFamily="18" charset="0"/>
              </a:rPr>
              <a:t/>
            </a:r>
            <a:br>
              <a:rPr lang="es-ES" sz="5400" i="1" dirty="0">
                <a:latin typeface="Constantia" pitchFamily="18" charset="0"/>
              </a:rPr>
            </a:br>
            <a:r>
              <a:rPr lang="es-ES" sz="5400" i="1" dirty="0">
                <a:latin typeface="Constantia" pitchFamily="18" charset="0"/>
              </a:rPr>
              <a:t>El Espíritu intercede con gemidos inefables.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378618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3600" b="1">
                <a:latin typeface="Constantia" pitchFamily="18" charset="0"/>
                <a:cs typeface="Times New Roman" pitchFamily="18" charset="0"/>
              </a:rPr>
              <a:t>/Aleluya al Señor, aleluya/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600" b="1">
                <a:latin typeface="Constantia" pitchFamily="18" charset="0"/>
                <a:cs typeface="Times New Roman" pitchFamily="18" charset="0"/>
              </a:rPr>
              <a:t>Oh Señor que los pueblos te celebren.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600" b="1">
                <a:latin typeface="Constantia" pitchFamily="18" charset="0"/>
                <a:cs typeface="Times New Roman" pitchFamily="18" charset="0"/>
              </a:rPr>
              <a:t>Que los pueblos te aclamen todos juntos.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600" b="1">
                <a:latin typeface="Constantia" pitchFamily="18" charset="0"/>
                <a:cs typeface="Times New Roman" pitchFamily="18" charset="0"/>
              </a:rPr>
              <a:t>/Aleluya al Señor, aleluya/</a:t>
            </a:r>
          </a:p>
        </p:txBody>
      </p:sp>
      <p:pic>
        <p:nvPicPr>
          <p:cNvPr id="2050" name="Picture 2" descr="C:\Documents and Settings\Parroquia\Mis documentos\Mis imágenes\PENTECOSTES\espiritusobrebib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28"/>
            <a:ext cx="3143272" cy="345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958</Words>
  <Application>Microsoft Office PowerPoint</Application>
  <PresentationFormat>Presentación en pantalla (4:3)</PresentationFormat>
  <Paragraphs>118</Paragraphs>
  <Slides>26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Calibri</vt:lpstr>
      <vt:lpstr>Constantia</vt:lpstr>
      <vt:lpstr>Times New Roman</vt:lpstr>
      <vt:lpstr>Georgia</vt:lpstr>
      <vt:lpstr>Cooper Black</vt:lpstr>
      <vt:lpstr>Bernard MT Condensed</vt:lpstr>
      <vt:lpstr>Bodoni MT Condensed</vt:lpstr>
      <vt:lpstr>Book Antiqua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Esta es nuestra fe.  Esta es la fe de la Iglesia, que nos gloriamos de profesar en Cristo Jesús, nuestro Señor. 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Jesucristo me dejo inquieto, su palabra me lleno de luz, ¡Nunca mas yo pude ver el mundo sin sentir aquello que sintió Jesús!                                                                                          Sigo a veces intranquilo por la vida, sin respuestas al que viene a preguntar, mucha gente aun se encuentra adormecida, y sin ganas de saber ni de llegar, mas yo se que el volverá  a pasar y el descanso en inquietud él va a cambiar.</vt:lpstr>
      <vt:lpstr>Diapositiva 26</vt:lpstr>
    </vt:vector>
  </TitlesOfParts>
  <Company>INSPECTORIA NUESTRA SEÑORA DE LAS NIEVES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*</dc:creator>
  <cp:lastModifiedBy>hp</cp:lastModifiedBy>
  <cp:revision>25</cp:revision>
  <dcterms:created xsi:type="dcterms:W3CDTF">2005-05-16T13:49:16Z</dcterms:created>
  <dcterms:modified xsi:type="dcterms:W3CDTF">2011-07-17T22:14:08Z</dcterms:modified>
</cp:coreProperties>
</file>