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7" r:id="rId2"/>
    <p:sldId id="258" r:id="rId3"/>
    <p:sldId id="260" r:id="rId4"/>
    <p:sldId id="288" r:id="rId5"/>
    <p:sldId id="289" r:id="rId6"/>
    <p:sldId id="261" r:id="rId7"/>
    <p:sldId id="262" r:id="rId8"/>
    <p:sldId id="264" r:id="rId9"/>
    <p:sldId id="265" r:id="rId10"/>
    <p:sldId id="266" r:id="rId11"/>
    <p:sldId id="301" r:id="rId12"/>
    <p:sldId id="300" r:id="rId13"/>
    <p:sldId id="299" r:id="rId14"/>
    <p:sldId id="302" r:id="rId15"/>
    <p:sldId id="298" r:id="rId16"/>
    <p:sldId id="271" r:id="rId17"/>
    <p:sldId id="272" r:id="rId18"/>
    <p:sldId id="285" r:id="rId19"/>
    <p:sldId id="274" r:id="rId20"/>
    <p:sldId id="296" r:id="rId21"/>
    <p:sldId id="275" r:id="rId22"/>
    <p:sldId id="294" r:id="rId23"/>
    <p:sldId id="295" r:id="rId24"/>
    <p:sldId id="297"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4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24/09/2011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10</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18</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19</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21</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22</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23</a:t>
            </a:fld>
            <a:endParaRPr lang="es-C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24</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24/09/2011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24/09/2011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24/09/2011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24/09/2011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24/09/2011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pPr/>
              <a:t>24/09/2011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pPr/>
              <a:t>24/09/2011</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pPr/>
              <a:t>24/09/2011</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24/09/2011</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24/09/2011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24/09/2011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24/09/2011</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714348" y="1530231"/>
            <a:ext cx="3286148" cy="4970603"/>
          </a:xfrm>
          <a:prstGeom prst="rect">
            <a:avLst/>
          </a:prstGeom>
          <a:ln>
            <a:noFill/>
          </a:ln>
          <a:effectLst>
            <a:softEdge rad="112500"/>
          </a:effectLst>
        </p:spPr>
      </p:pic>
      <p:sp>
        <p:nvSpPr>
          <p:cNvPr id="6" name="5 CuadroTexto"/>
          <p:cNvSpPr txBox="1"/>
          <p:nvPr/>
        </p:nvSpPr>
        <p:spPr>
          <a:xfrm>
            <a:off x="785786" y="357166"/>
            <a:ext cx="7429552" cy="1200329"/>
          </a:xfrm>
          <a:prstGeom prst="rect">
            <a:avLst/>
          </a:prstGeom>
          <a:noFill/>
        </p:spPr>
        <p:txBody>
          <a:bodyPr wrap="square" rtlCol="0">
            <a:spAutoFit/>
          </a:bodyPr>
          <a:lstStyle/>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NUESTRA SEÑORA DE LA SALUD</a:t>
            </a:r>
            <a:endParaRPr lang="es-ES" sz="36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4000496" y="1917222"/>
            <a:ext cx="471490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4400" b="1" i="1" dirty="0" smtClean="0">
                <a:latin typeface="Constantia" pitchFamily="18" charset="0"/>
              </a:rPr>
              <a:t>Mis ovejas escuchan mi voz</a:t>
            </a:r>
          </a:p>
          <a:p>
            <a:pPr algn="ctr"/>
            <a:r>
              <a:rPr lang="es-ES" sz="4400" b="1" i="1" dirty="0" smtClean="0">
                <a:latin typeface="Constantia" pitchFamily="18" charset="0"/>
              </a:rPr>
              <a:t>-dice el Señor-</a:t>
            </a:r>
          </a:p>
          <a:p>
            <a:pPr algn="ctr"/>
            <a:r>
              <a:rPr lang="es-ES" sz="4400" b="1" i="1" dirty="0" smtClean="0">
                <a:latin typeface="Constantia" pitchFamily="18" charset="0"/>
              </a:rPr>
              <a:t>Y yo las conozco, y ellas me siguen.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363915"/>
            <a:ext cx="9144000" cy="4031873"/>
          </a:xfrm>
          <a:prstGeom prst="rect">
            <a:avLst/>
          </a:prstGeom>
          <a:noFill/>
          <a:ln w="9525">
            <a:noFill/>
            <a:miter lim="800000"/>
            <a:headEnd/>
            <a:tailEnd/>
          </a:ln>
        </p:spPr>
        <p:txBody>
          <a:bodyPr wrap="square">
            <a:spAutoFit/>
          </a:bodyPr>
          <a:lstStyle/>
          <a:p>
            <a:pPr algn="ctr"/>
            <a:r>
              <a:rPr lang="es-ES" sz="4400" b="1" i="1" dirty="0" smtClean="0">
                <a:solidFill>
                  <a:srgbClr val="C00000"/>
                </a:solidFill>
                <a:effectLst>
                  <a:outerShdw blurRad="38100" dist="38100" dir="2700000" algn="tl">
                    <a:srgbClr val="000000">
                      <a:alpha val="43137"/>
                    </a:srgbClr>
                  </a:outerShdw>
                </a:effectLst>
                <a:latin typeface="Constantia" pitchFamily="18" charset="0"/>
              </a:rPr>
              <a:t>Lectura del Santo Evangelio de nuestro Señor Jesucristo según San Mateo  (21,28-32)</a:t>
            </a:r>
          </a:p>
          <a:p>
            <a:pPr algn="ctr"/>
            <a:endParaRPr lang="es-ES" sz="4400" b="1" i="1" dirty="0" smtClean="0">
              <a:solidFill>
                <a:schemeClr val="accent3">
                  <a:lumMod val="50000"/>
                </a:schemeClr>
              </a:solidFill>
              <a:effectLst>
                <a:outerShdw blurRad="38100" dist="38100" dir="2700000" algn="tl">
                  <a:srgbClr val="000000">
                    <a:alpha val="43137"/>
                  </a:srgbClr>
                </a:outerShdw>
              </a:effectLst>
              <a:latin typeface="Constantia" pitchFamily="18" charset="0"/>
            </a:endParaRPr>
          </a:p>
          <a:p>
            <a:pPr algn="ctr"/>
            <a:r>
              <a:rPr lang="es-ES" sz="8000" b="1" i="1" dirty="0" smtClean="0">
                <a:effectLst>
                  <a:outerShdw blurRad="38100" dist="38100" dir="2700000" algn="tl">
                    <a:srgbClr val="000000">
                      <a:alpha val="43137"/>
                    </a:srgbClr>
                  </a:outerShdw>
                </a:effectLst>
                <a:latin typeface="Constantia" pitchFamily="18" charset="0"/>
              </a:rPr>
              <a:t>Recapacitó y fue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http://4.bp.blogspot.com/-3BOd_cuSSpo/Tnq3sOkbZ2I/AAAAAAAAZJA/Y8eW-7AGZXQ/s400/dudas1.jpg"/>
          <p:cNvPicPr>
            <a:picLocks noChangeAspect="1" noChangeArrowheads="1"/>
          </p:cNvPicPr>
          <p:nvPr/>
        </p:nvPicPr>
        <p:blipFill>
          <a:blip r:embed="rId2"/>
          <a:srcRect/>
          <a:stretch>
            <a:fillRect/>
          </a:stretch>
        </p:blipFill>
        <p:spPr bwMode="auto">
          <a:xfrm>
            <a:off x="-71490" y="-71462"/>
            <a:ext cx="9215490" cy="6929506"/>
          </a:xfrm>
          <a:prstGeom prst="rect">
            <a:avLst/>
          </a:prstGeom>
          <a:noFill/>
        </p:spPr>
      </p:pic>
      <p:sp>
        <p:nvSpPr>
          <p:cNvPr id="4" name="3 CuadroTexto"/>
          <p:cNvSpPr txBox="1"/>
          <p:nvPr/>
        </p:nvSpPr>
        <p:spPr>
          <a:xfrm>
            <a:off x="357158" y="214290"/>
            <a:ext cx="8501122" cy="646331"/>
          </a:xfrm>
          <a:prstGeom prst="rect">
            <a:avLst/>
          </a:prstGeom>
          <a:noFill/>
        </p:spPr>
        <p:txBody>
          <a:bodyPr wrap="square" rtlCol="0">
            <a:spAutoFit/>
          </a:bodyPr>
          <a:lstStyle/>
          <a:p>
            <a:r>
              <a:rPr lang="es-CO" sz="3600" b="1" dirty="0" smtClean="0">
                <a:solidFill>
                  <a:srgbClr val="FF0000"/>
                </a:solidFill>
              </a:rPr>
              <a:t>1. El 	hijo que dijo sí pero no fue  a la viña</a:t>
            </a:r>
            <a:endParaRPr lang="es-CO" sz="3600"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1.bp.blogspot.com/-sSdS9vFgSh0/TnvsENLj5LI/AAAAAAAAZJI/EIzZ_TzMGt4/s400/LA_PAZ1.png"/>
          <p:cNvPicPr>
            <a:picLocks noChangeAspect="1" noChangeArrowheads="1"/>
          </p:cNvPicPr>
          <p:nvPr/>
        </p:nvPicPr>
        <p:blipFill>
          <a:blip r:embed="rId2"/>
          <a:srcRect/>
          <a:stretch>
            <a:fillRect/>
          </a:stretch>
        </p:blipFill>
        <p:spPr bwMode="auto">
          <a:xfrm>
            <a:off x="4305" y="-54048"/>
            <a:ext cx="9139695" cy="6912048"/>
          </a:xfrm>
          <a:prstGeom prst="rect">
            <a:avLst/>
          </a:prstGeom>
          <a:noFill/>
        </p:spPr>
      </p:pic>
      <p:sp>
        <p:nvSpPr>
          <p:cNvPr id="3" name="2 CuadroTexto"/>
          <p:cNvSpPr txBox="1"/>
          <p:nvPr/>
        </p:nvSpPr>
        <p:spPr>
          <a:xfrm>
            <a:off x="500034" y="214290"/>
            <a:ext cx="8501122" cy="707886"/>
          </a:xfrm>
          <a:prstGeom prst="rect">
            <a:avLst/>
          </a:prstGeom>
          <a:noFill/>
        </p:spPr>
        <p:txBody>
          <a:bodyPr wrap="square" rtlCol="0">
            <a:spAutoFit/>
          </a:bodyPr>
          <a:lstStyle/>
          <a:p>
            <a:r>
              <a:rPr lang="es-CO" sz="4000" b="1" dirty="0" smtClean="0">
                <a:solidFill>
                  <a:srgbClr val="FF0000"/>
                </a:solidFill>
                <a:effectLst>
                  <a:outerShdw blurRad="38100" dist="38100" dir="2700000" algn="tl">
                    <a:srgbClr val="000000">
                      <a:alpha val="43137"/>
                    </a:srgbClr>
                  </a:outerShdw>
                </a:effectLst>
              </a:rPr>
              <a:t>2. El que dijo que no pero fue a la viña</a:t>
            </a:r>
            <a:endParaRPr lang="es-CO" sz="40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vA-amSYwAfU/TnvyTRFWn7I/AAAAAAAAZJg/Lhw3S3dGTLc/s400/cruz-con-cristo-verde.png"/>
          <p:cNvPicPr>
            <a:picLocks noChangeAspect="1" noChangeArrowheads="1"/>
          </p:cNvPicPr>
          <p:nvPr/>
        </p:nvPicPr>
        <p:blipFill>
          <a:blip r:embed="rId2"/>
          <a:srcRect/>
          <a:stretch>
            <a:fillRect/>
          </a:stretch>
        </p:blipFill>
        <p:spPr bwMode="auto">
          <a:xfrm>
            <a:off x="-42857" y="0"/>
            <a:ext cx="10972799" cy="6858000"/>
          </a:xfrm>
          <a:prstGeom prst="rect">
            <a:avLst/>
          </a:prstGeom>
          <a:noFill/>
        </p:spPr>
      </p:pic>
      <p:sp>
        <p:nvSpPr>
          <p:cNvPr id="3" name="2 CuadroTexto"/>
          <p:cNvSpPr txBox="1"/>
          <p:nvPr/>
        </p:nvSpPr>
        <p:spPr>
          <a:xfrm>
            <a:off x="500034" y="500042"/>
            <a:ext cx="5500726" cy="8094524"/>
          </a:xfrm>
          <a:prstGeom prst="rect">
            <a:avLst/>
          </a:prstGeom>
          <a:noFill/>
        </p:spPr>
        <p:txBody>
          <a:bodyPr wrap="square" rtlCol="0">
            <a:spAutoFit/>
          </a:bodyPr>
          <a:lstStyle/>
          <a:p>
            <a:r>
              <a:rPr lang="es-CO" sz="4000" dirty="0" smtClean="0">
                <a:solidFill>
                  <a:schemeClr val="bg1"/>
                </a:solidFill>
              </a:rPr>
              <a:t>3. Los publicanos y las prostitutas…</a:t>
            </a:r>
          </a:p>
          <a:p>
            <a:endParaRPr lang="es-CO" sz="4000" dirty="0" smtClean="0">
              <a:solidFill>
                <a:schemeClr val="bg1"/>
              </a:solidFill>
            </a:endParaRPr>
          </a:p>
          <a:p>
            <a:endParaRPr lang="es-CO" sz="4000" dirty="0" smtClean="0">
              <a:solidFill>
                <a:schemeClr val="bg1"/>
              </a:solidFill>
            </a:endParaRPr>
          </a:p>
          <a:p>
            <a:endParaRPr lang="es-CO" sz="4000" dirty="0" smtClean="0">
              <a:solidFill>
                <a:schemeClr val="bg1"/>
              </a:solidFill>
            </a:endParaRPr>
          </a:p>
          <a:p>
            <a:r>
              <a:rPr lang="es-CO" sz="4000" dirty="0" smtClean="0">
                <a:solidFill>
                  <a:schemeClr val="bg1"/>
                </a:solidFill>
              </a:rPr>
              <a:t>Una </a:t>
            </a:r>
            <a:r>
              <a:rPr lang="es-CO" sz="4000" dirty="0" smtClean="0">
                <a:solidFill>
                  <a:schemeClr val="bg1"/>
                </a:solidFill>
              </a:rPr>
              <a:t>vez más, Jesús resalta que no importa quién fue el primero y quién vino después, sino quién es fiel a Dios.</a:t>
            </a:r>
          </a:p>
          <a:p>
            <a:endParaRPr lang="es-CO" sz="4000" dirty="0" smtClean="0">
              <a:solidFill>
                <a:schemeClr val="bg1"/>
              </a:solidFill>
            </a:endParaRPr>
          </a:p>
          <a:p>
            <a:r>
              <a:rPr lang="es-CO" sz="4000" dirty="0" smtClean="0">
                <a:solidFill>
                  <a:schemeClr val="bg1"/>
                </a:solidFill>
              </a:rPr>
              <a:t>¿por su conversión?</a:t>
            </a:r>
          </a:p>
          <a:p>
            <a:r>
              <a:rPr lang="es-CO" sz="4000" dirty="0" smtClean="0">
                <a:solidFill>
                  <a:schemeClr val="bg1"/>
                </a:solidFill>
              </a:rPr>
              <a:t> </a:t>
            </a:r>
            <a:endParaRPr lang="es-CO" sz="40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3.bp.blogspot.com/-4gB7iP9-vGk/TnqwyzobcQI/AAAAAAAAZIo/KQudoUul-Ww/s400/jesus%2Bescribiendo.jpg"/>
          <p:cNvPicPr>
            <a:picLocks noChangeAspect="1" noChangeArrowheads="1"/>
          </p:cNvPicPr>
          <p:nvPr/>
        </p:nvPicPr>
        <p:blipFill>
          <a:blip r:embed="rId2"/>
          <a:srcRect/>
          <a:stretch>
            <a:fillRect/>
          </a:stretch>
        </p:blipFill>
        <p:spPr bwMode="auto">
          <a:xfrm>
            <a:off x="0" y="-214338"/>
            <a:ext cx="9144000" cy="7276844"/>
          </a:xfrm>
          <a:prstGeom prst="rect">
            <a:avLst/>
          </a:prstGeom>
          <a:noFill/>
        </p:spPr>
      </p:pic>
      <p:sp>
        <p:nvSpPr>
          <p:cNvPr id="3" name="2 CuadroTexto"/>
          <p:cNvSpPr txBox="1"/>
          <p:nvPr/>
        </p:nvSpPr>
        <p:spPr>
          <a:xfrm>
            <a:off x="285720" y="-857280"/>
            <a:ext cx="8429684" cy="13388280"/>
          </a:xfrm>
          <a:prstGeom prst="rect">
            <a:avLst/>
          </a:prstGeom>
          <a:noFill/>
        </p:spPr>
        <p:txBody>
          <a:bodyPr wrap="square" rtlCol="0">
            <a:spAutoFit/>
          </a:bodyPr>
          <a:lstStyle/>
          <a:p>
            <a:endParaRPr lang="es-CO" sz="3200" dirty="0" smtClean="0">
              <a:solidFill>
                <a:srgbClr val="FF0000"/>
              </a:solidFill>
            </a:endParaRPr>
          </a:p>
          <a:p>
            <a:pPr algn="ctr"/>
            <a:endParaRPr lang="es-CO" sz="3200" dirty="0" smtClean="0">
              <a:solidFill>
                <a:srgbClr val="FF0000"/>
              </a:solidFill>
            </a:endParaRPr>
          </a:p>
          <a:p>
            <a:pPr algn="ctr"/>
            <a:r>
              <a:rPr lang="es-CO" sz="3200" dirty="0" smtClean="0">
                <a:solidFill>
                  <a:srgbClr val="FF0000"/>
                </a:solidFill>
              </a:rPr>
              <a:t>Contemplemos</a:t>
            </a:r>
          </a:p>
          <a:p>
            <a:endParaRPr lang="es-CO" sz="3200" dirty="0" smtClean="0">
              <a:solidFill>
                <a:schemeClr val="bg1"/>
              </a:solidFill>
            </a:endParaRPr>
          </a:p>
          <a:p>
            <a:endParaRPr lang="es-CO" sz="3200" dirty="0" smtClean="0">
              <a:solidFill>
                <a:schemeClr val="bg1"/>
              </a:solidFill>
            </a:endParaRPr>
          </a:p>
          <a:p>
            <a:endParaRPr lang="es-CO" sz="3200" dirty="0" smtClean="0">
              <a:solidFill>
                <a:schemeClr val="bg1"/>
              </a:solidFill>
            </a:endParaRPr>
          </a:p>
          <a:p>
            <a:endParaRPr lang="es-CO" sz="3200" dirty="0" smtClean="0">
              <a:solidFill>
                <a:schemeClr val="bg1"/>
              </a:solidFill>
            </a:endParaRPr>
          </a:p>
          <a:p>
            <a:r>
              <a:rPr lang="es-CO" sz="3200" dirty="0" smtClean="0">
                <a:solidFill>
                  <a:srgbClr val="FF0000"/>
                </a:solidFill>
              </a:rPr>
              <a:t>1</a:t>
            </a:r>
            <a:r>
              <a:rPr lang="es-CO" sz="3200" dirty="0" smtClean="0">
                <a:solidFill>
                  <a:srgbClr val="FF0000"/>
                </a:solidFill>
              </a:rPr>
              <a:t>. ¿</a:t>
            </a:r>
            <a:r>
              <a:rPr lang="es-CO" sz="3200" u="sng" dirty="0" smtClean="0">
                <a:solidFill>
                  <a:srgbClr val="FF0000"/>
                </a:solidFill>
              </a:rPr>
              <a:t>A qué hijo me parezco</a:t>
            </a:r>
            <a:r>
              <a:rPr lang="es-CO" sz="3200" dirty="0" smtClean="0">
                <a:solidFill>
                  <a:srgbClr val="FF0000"/>
                </a:solidFill>
              </a:rPr>
              <a:t>? ¿Al que dice sí y después no hace nada, o al que dice no y después se arrepiente?</a:t>
            </a:r>
          </a:p>
          <a:p>
            <a:r>
              <a:rPr lang="es-CO" sz="3200" dirty="0" smtClean="0">
                <a:solidFill>
                  <a:srgbClr val="FF0000"/>
                </a:solidFill>
              </a:rPr>
              <a:t>2. ¿Resiento cuando un “pecador” es recibido en mi comunidad y le dan una posición importante de liderazgo?</a:t>
            </a:r>
          </a:p>
          <a:p>
            <a:pPr algn="ctr"/>
            <a:endParaRPr lang="es-CO" sz="3200" dirty="0" smtClean="0">
              <a:solidFill>
                <a:srgbClr val="FF0000"/>
              </a:solidFill>
            </a:endParaRPr>
          </a:p>
          <a:p>
            <a:pPr algn="ctr"/>
            <a:endParaRPr lang="es-CO" sz="3200" dirty="0" smtClean="0">
              <a:solidFill>
                <a:srgbClr val="FF0000"/>
              </a:solidFill>
            </a:endParaRPr>
          </a:p>
          <a:p>
            <a:pPr algn="ctr"/>
            <a:endParaRPr lang="es-CO" sz="3200" dirty="0" smtClean="0">
              <a:solidFill>
                <a:srgbClr val="FF0000"/>
              </a:solidFill>
            </a:endParaRPr>
          </a:p>
          <a:p>
            <a:pPr algn="ctr"/>
            <a:endParaRPr lang="es-CO" sz="3200" dirty="0" smtClean="0">
              <a:solidFill>
                <a:srgbClr val="FF0000"/>
              </a:solidFill>
            </a:endParaRPr>
          </a:p>
          <a:p>
            <a:pPr algn="ctr"/>
            <a:endParaRPr lang="es-CO" sz="3200" dirty="0" smtClean="0">
              <a:solidFill>
                <a:srgbClr val="FF0000"/>
              </a:solidFill>
            </a:endParaRPr>
          </a:p>
          <a:p>
            <a:pPr algn="ctr"/>
            <a:endParaRPr lang="es-CO" sz="3200" dirty="0" smtClean="0">
              <a:solidFill>
                <a:srgbClr val="FF0000"/>
              </a:solidFill>
            </a:endParaRPr>
          </a:p>
          <a:p>
            <a:pPr algn="ctr"/>
            <a:endParaRPr lang="es-CO" sz="3200" dirty="0" smtClean="0">
              <a:solidFill>
                <a:srgbClr val="FF0000"/>
              </a:solidFill>
            </a:endParaRPr>
          </a:p>
          <a:p>
            <a:pPr algn="ctr"/>
            <a:r>
              <a:rPr lang="es-CO" sz="3200" dirty="0" smtClean="0">
                <a:solidFill>
                  <a:srgbClr val="FF0000"/>
                </a:solidFill>
              </a:rPr>
              <a:t> </a:t>
            </a:r>
            <a:endParaRPr lang="es-CO" sz="3200" dirty="0" smtClean="0">
              <a:solidFill>
                <a:srgbClr val="FF0000"/>
              </a:solidFill>
            </a:endParaRPr>
          </a:p>
          <a:p>
            <a:endParaRPr lang="es-CO" sz="3200" dirty="0" smtClean="0">
              <a:solidFill>
                <a:srgbClr val="FF0000"/>
              </a:solidFill>
            </a:endParaRPr>
          </a:p>
          <a:p>
            <a:endParaRPr lang="es-CO" sz="3200" dirty="0" smtClean="0">
              <a:solidFill>
                <a:srgbClr val="FF0000"/>
              </a:solidFill>
            </a:endParaRPr>
          </a:p>
          <a:p>
            <a:endParaRPr lang="es-CO" sz="3200" dirty="0" smtClean="0">
              <a:solidFill>
                <a:srgbClr val="FF0000"/>
              </a:solidFill>
            </a:endParaRPr>
          </a:p>
          <a:p>
            <a:endParaRPr lang="es-CO" sz="3200" dirty="0" smtClean="0">
              <a:solidFill>
                <a:srgbClr val="FF0000"/>
              </a:solidFill>
            </a:endParaRPr>
          </a:p>
          <a:p>
            <a:endParaRPr lang="es-CO" sz="3200" dirty="0" smtClean="0">
              <a:solidFill>
                <a:srgbClr val="FF0000"/>
              </a:solidFill>
            </a:endParaRPr>
          </a:p>
          <a:p>
            <a:endParaRPr lang="es-CO" sz="3200"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s Documentos\Mis imágenes\untitled6.bmp"/>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0" y="0"/>
            <a:ext cx="9144000" cy="6849174"/>
          </a:xfrm>
          <a:prstGeom prst="rect">
            <a:avLst/>
          </a:prstGeom>
          <a:noFill/>
        </p:spPr>
      </p:pic>
      <p:pic>
        <p:nvPicPr>
          <p:cNvPr id="2050" name="Picture 2" descr="C:\Documents and Settings\Parroquia\Escritorio\año del credo 2011\CREDO_2.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2428860" y="0"/>
            <a:ext cx="4429156"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effectLst>
                  <a:outerShdw blurRad="38100" dist="38100" dir="2700000" algn="tl">
                    <a:srgbClr val="000000">
                      <a:alpha val="43137"/>
                    </a:srgbClr>
                  </a:outerShdw>
                </a:effectLst>
                <a:latin typeface="Constantia" pitchFamily="18" charset="0"/>
              </a:rPr>
              <a:t>Esta es nuestra fe. </a:t>
            </a:r>
            <a:br>
              <a:rPr lang="es-ES" sz="6000" dirty="0" smtClean="0">
                <a:effectLst>
                  <a:outerShdw blurRad="38100" dist="38100" dir="2700000" algn="tl">
                    <a:srgbClr val="000000">
                      <a:alpha val="43137"/>
                    </a:srgbClr>
                  </a:outerShdw>
                </a:effectLst>
                <a:latin typeface="Constantia" pitchFamily="18" charset="0"/>
              </a:rPr>
            </a:br>
            <a:r>
              <a:rPr lang="es-ES" sz="6000" dirty="0" smtClean="0">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85728"/>
            <a:ext cx="8715436" cy="4431983"/>
          </a:xfrm>
          <a:prstGeom prst="rect">
            <a:avLst/>
          </a:prstGeom>
        </p:spPr>
        <p:txBody>
          <a:bodyPr wrap="square">
            <a:spAutoFit/>
          </a:bodyPr>
          <a:lstStyle/>
          <a:p>
            <a:pPr algn="ctr"/>
            <a:r>
              <a:rPr lang="es-CO" sz="6600" b="1" i="1" dirty="0" smtClean="0">
                <a:solidFill>
                  <a:srgbClr val="C00000"/>
                </a:solidFill>
                <a:effectLst>
                  <a:outerShdw blurRad="38100" dist="38100" dir="2700000" algn="tl">
                    <a:srgbClr val="000000">
                      <a:alpha val="43137"/>
                    </a:srgbClr>
                  </a:outerShdw>
                </a:effectLst>
                <a:latin typeface="Constantia" pitchFamily="18" charset="0"/>
              </a:rPr>
              <a:t>TODOS:</a:t>
            </a:r>
          </a:p>
          <a:p>
            <a:endParaRPr lang="es-CO" sz="7200" b="1" i="1" dirty="0" smtClean="0">
              <a:latin typeface="Constantia" pitchFamily="18" charset="0"/>
            </a:endParaRPr>
          </a:p>
          <a:p>
            <a:pPr algn="ctr"/>
            <a:r>
              <a:rPr lang="es-CO" sz="7200" b="1" i="1" dirty="0" smtClean="0">
                <a:latin typeface="Constantia" pitchFamily="18" charset="0"/>
              </a:rPr>
              <a:t>Oh Señor, escucha y ten piedad</a:t>
            </a:r>
            <a:endParaRPr lang="es-CO" sz="7200" b="1" i="1" dirty="0">
              <a:latin typeface="Constant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85720" y="1285860"/>
            <a:ext cx="8643966" cy="4462760"/>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6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defRPr/>
            </a:pPr>
            <a:r>
              <a:rPr lang="es-ES" sz="3600" dirty="0" smtClean="0">
                <a:latin typeface="Constantia" pitchFamily="18" charset="0"/>
                <a:cs typeface="Times New Roman" pitchFamily="18" charset="0"/>
              </a:rPr>
              <a:t>Te ofrezco Señor mi canto de amor, eres mi ilusión, mi fe, mi luz, mi verdad, bendice Señor el vino y el pan, y dadme a beber la inmensa gloria de Dios.(Bis)</a:t>
            </a:r>
          </a:p>
          <a:p>
            <a:pPr algn="ctr" eaLnBrk="0" hangingPunct="0">
              <a:tabLst>
                <a:tab pos="5943600" algn="r"/>
              </a:tabLst>
              <a:defRPr/>
            </a:pPr>
            <a:r>
              <a:rPr lang="es-ES" sz="3200" dirty="0" smtClean="0">
                <a:latin typeface="Constantia" pitchFamily="18" charset="0"/>
                <a:cs typeface="Times New Roman" pitchFamily="18" charset="0"/>
              </a:rPr>
              <a:t> </a:t>
            </a:r>
          </a:p>
          <a:p>
            <a:pPr marL="742950" indent="-742950" algn="ctr" eaLnBrk="0" hangingPunct="0">
              <a:tabLst>
                <a:tab pos="5943600" algn="r"/>
              </a:tabLst>
              <a:defRPr/>
            </a:pPr>
            <a:endParaRPr lang="es-ES" sz="3200" b="1" dirty="0" smtClean="0">
              <a:latin typeface="Constantia" pitchFamily="18" charset="0"/>
            </a:endParaRPr>
          </a:p>
        </p:txBody>
      </p:sp>
      <p:pic>
        <p:nvPicPr>
          <p:cNvPr id="2050" name="Picture 2" descr="C:\Documents and Settings\Parroquia\Mis documentos\Mis imágenes\IMAGENES\ofertorio4.jpg"/>
          <p:cNvPicPr>
            <a:picLocks noChangeAspect="1" noChangeArrowheads="1"/>
          </p:cNvPicPr>
          <p:nvPr/>
        </p:nvPicPr>
        <p:blipFill>
          <a:blip r:embed="rId3"/>
          <a:srcRect/>
          <a:stretch>
            <a:fillRect/>
          </a:stretch>
        </p:blipFill>
        <p:spPr bwMode="auto">
          <a:xfrm>
            <a:off x="571472" y="142852"/>
            <a:ext cx="1928826" cy="237996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57158" y="1142984"/>
            <a:ext cx="8072494" cy="3847207"/>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34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400" dirty="0" smtClean="0">
                <a:latin typeface="Constantia" pitchFamily="18" charset="0"/>
                <a:cs typeface="Times New Roman" pitchFamily="18" charset="0"/>
              </a:rPr>
              <a:t>Santo es el Señor, Dios del universo, llenos están el cielo y la tierra.</a:t>
            </a:r>
          </a:p>
          <a:p>
            <a:pPr algn="ctr" eaLnBrk="0" hangingPunct="0">
              <a:tabLst>
                <a:tab pos="5943600" algn="r"/>
              </a:tabLst>
            </a:pPr>
            <a:r>
              <a:rPr lang="es-ES" sz="3400" dirty="0" smtClean="0">
                <a:latin typeface="Constantia" pitchFamily="18" charset="0"/>
                <a:cs typeface="Times New Roman" pitchFamily="18" charset="0"/>
              </a:rPr>
              <a:t> </a:t>
            </a:r>
          </a:p>
          <a:p>
            <a:pPr algn="ctr" eaLnBrk="0" hangingPunct="0">
              <a:tabLst>
                <a:tab pos="5943600" algn="r"/>
              </a:tabLst>
            </a:pPr>
            <a:r>
              <a:rPr lang="es-ES" sz="3400" dirty="0" smtClean="0">
                <a:latin typeface="Constantia" pitchFamily="18" charset="0"/>
                <a:cs typeface="Times New Roman" pitchFamily="18" charset="0"/>
              </a:rPr>
              <a:t>Hosanna en el cielo, Hosanna en la tierra, bendito el que viene en nombre del Señor.</a:t>
            </a:r>
          </a:p>
        </p:txBody>
      </p:sp>
      <p:pic>
        <p:nvPicPr>
          <p:cNvPr id="5122" name="Picture 2" descr="C:\Documents and Settings\Parroquia\Mis documentos\Mis imágenes\IMAGENES\el_angel_guardian.jpg"/>
          <p:cNvPicPr>
            <a:picLocks noChangeAspect="1" noChangeArrowheads="1"/>
          </p:cNvPicPr>
          <p:nvPr/>
        </p:nvPicPr>
        <p:blipFill>
          <a:blip r:embed="rId3"/>
          <a:srcRect/>
          <a:stretch>
            <a:fillRect/>
          </a:stretch>
        </p:blipFill>
        <p:spPr bwMode="auto">
          <a:xfrm flipH="1">
            <a:off x="7000892" y="214290"/>
            <a:ext cx="1500198" cy="200024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85720" y="71414"/>
            <a:ext cx="850112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3200" b="1" i="0" u="none" strike="noStrike" kern="1200" cap="none" spc="0" normalizeH="0" baseline="0" noProof="0" dirty="0" smtClean="0">
                <a:ln>
                  <a:noFill/>
                </a:ln>
                <a:effectLst/>
                <a:uLnTx/>
                <a:uFillTx/>
                <a:latin typeface="Constantia" pitchFamily="18" charset="0"/>
              </a:rPr>
              <a:t>CANTO DE ENTRADA</a:t>
            </a:r>
            <a:endParaRPr kumimoji="0" lang="es-ES" sz="3200" b="0" i="0" u="none" strike="noStrike" kern="1200" cap="none" spc="0" normalizeH="0" baseline="0" noProof="0" dirty="0" smtClean="0">
              <a:ln>
                <a:noFill/>
              </a:ln>
              <a:effectLst/>
              <a:uLnTx/>
              <a:uFillTx/>
              <a:latin typeface="Constantia" pitchFamily="18" charset="0"/>
            </a:endParaRPr>
          </a:p>
          <a:p>
            <a:pPr marL="742950" indent="-742950" algn="ctr">
              <a:spcBef>
                <a:spcPct val="20000"/>
              </a:spcBef>
              <a:defRPr/>
            </a:pPr>
            <a:r>
              <a:rPr lang="es-CO" sz="3200" b="1" i="1" dirty="0" smtClean="0">
                <a:solidFill>
                  <a:srgbClr val="C00000"/>
                </a:solidFill>
                <a:effectLst>
                  <a:outerShdw blurRad="38100" dist="38100" dir="2700000" algn="tl">
                    <a:srgbClr val="000000">
                      <a:alpha val="43137"/>
                    </a:srgbClr>
                  </a:outerShdw>
                </a:effectLst>
                <a:latin typeface="Constantia" pitchFamily="18" charset="0"/>
              </a:rPr>
              <a:t>CRISTO ESTA CONMIGO</a:t>
            </a:r>
          </a:p>
          <a:p>
            <a:pPr marL="742950" indent="-742950" algn="just">
              <a:spcBef>
                <a:spcPct val="20000"/>
              </a:spcBef>
              <a:defRPr/>
            </a:pPr>
            <a:r>
              <a:rPr lang="es-CO" sz="3200" b="1" i="1" dirty="0" smtClean="0">
                <a:latin typeface="Constantia" pitchFamily="18" charset="0"/>
              </a:rPr>
              <a:t>Cristo esta conmigo, junto a mi va el Señor, me acompaña siempre, en mi vida, hasta el fin.</a:t>
            </a:r>
          </a:p>
          <a:p>
            <a:pPr marL="742950" indent="-742950" algn="just">
              <a:spcBef>
                <a:spcPct val="20000"/>
              </a:spcBef>
              <a:buAutoNum type="arabicPeriod"/>
              <a:defRPr/>
            </a:pPr>
            <a:r>
              <a:rPr lang="es-CO" sz="3200" i="1" dirty="0" smtClean="0">
                <a:latin typeface="Constantia" pitchFamily="18" charset="0"/>
              </a:rPr>
              <a:t>Ya no temo, Señor la tristeza, ya no temo, Señor la soledad porque eres, Señor, mi alegría, tengo siempre tu amistad.</a:t>
            </a:r>
          </a:p>
          <a:p>
            <a:pPr marL="742950" indent="-742950" algn="just">
              <a:spcBef>
                <a:spcPct val="20000"/>
              </a:spcBef>
              <a:buAutoNum type="arabicPeriod"/>
              <a:defRPr/>
            </a:pPr>
            <a:r>
              <a:rPr lang="es-CO" sz="3200" i="1" dirty="0" smtClean="0">
                <a:latin typeface="Constantia" pitchFamily="18" charset="0"/>
              </a:rPr>
              <a:t>Ya no temo, Señor, a la noche, ya no temo Señor, la oscuridad, porque brilla tu luz en las sombras, ya no hay noche, Tú eres la luz.</a:t>
            </a:r>
            <a:endParaRPr lang="es-ES" sz="3200" i="1" dirty="0" smtClean="0">
              <a:latin typeface="Constant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13" y="642938"/>
            <a:ext cx="3214687" cy="4108450"/>
          </a:xfrm>
          <a:prstGeom prst="rect">
            <a:avLst/>
          </a:prstGeom>
          <a:noFill/>
          <a:ln w="9525" algn="ctr">
            <a:noFill/>
            <a:miter lim="800000"/>
            <a:headEnd/>
            <a:tailEnd/>
          </a:ln>
        </p:spPr>
      </p:pic>
      <p:sp>
        <p:nvSpPr>
          <p:cNvPr id="21507" name="2 CuadroTexto"/>
          <p:cNvSpPr txBox="1">
            <a:spLocks noChangeArrowheads="1"/>
          </p:cNvSpPr>
          <p:nvPr/>
        </p:nvSpPr>
        <p:spPr bwMode="auto">
          <a:xfrm>
            <a:off x="571500" y="4786313"/>
            <a:ext cx="8072438" cy="1754187"/>
          </a:xfrm>
          <a:prstGeom prst="rect">
            <a:avLst/>
          </a:prstGeom>
          <a:noFill/>
          <a:ln w="9525">
            <a:noFill/>
            <a:miter lim="800000"/>
            <a:headEnd/>
            <a:tailEnd/>
          </a:ln>
        </p:spPr>
        <p:txBody>
          <a:bodyPr>
            <a:spAutoFit/>
          </a:bodyPr>
          <a:lstStyle/>
          <a:p>
            <a:pPr algn="ctr"/>
            <a:r>
              <a:rPr lang="es-CO" sz="3600" b="1" i="1" dirty="0">
                <a:latin typeface="Calibri" pitchFamily="34" charset="0"/>
              </a:rPr>
              <a:t>LLEGAMOS AL MOMENTO MÁS IMPORTANTE DE LA EUCARISTÍA </a:t>
            </a:r>
          </a:p>
          <a:p>
            <a:pPr algn="ctr"/>
            <a:r>
              <a:rPr lang="es-CO" sz="3600" b="1" i="1" dirty="0">
                <a:latin typeface="Calibri" pitchFamily="34" charset="0"/>
              </a:rPr>
              <a:t>NOS PONEMOS DE RODILLAS</a:t>
            </a:r>
          </a:p>
        </p:txBody>
      </p:sp>
    </p:spTree>
  </p:cSld>
  <p:clrMapOvr>
    <a:masterClrMapping/>
  </p:clrMapOvr>
  <p:transition advClick="0" advTm="1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00034" y="142852"/>
            <a:ext cx="8286808" cy="5016758"/>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PAZ</a:t>
            </a:r>
          </a:p>
          <a:p>
            <a:pPr algn="ctr" eaLnBrk="0" hangingPunct="0">
              <a:tabLst>
                <a:tab pos="5943600" algn="r"/>
              </a:tabLst>
            </a:pPr>
            <a:endParaRPr lang="es-ES" sz="4000"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4000" dirty="0" smtClean="0">
                <a:latin typeface="Constantia" pitchFamily="18" charset="0"/>
                <a:cs typeface="Times New Roman" pitchFamily="18" charset="0"/>
              </a:rPr>
              <a:t>Te regalo en un verso mi paz de mi mano que estrecha tu mano, de mi voz que te dice al cantar que del alma te siento mi hermano, toma mi paz, esa paz que nos hace hermanos.</a:t>
            </a:r>
          </a:p>
          <a:p>
            <a:pPr algn="ctr" eaLnBrk="0" hangingPunct="0">
              <a:tabLst>
                <a:tab pos="5943600" algn="r"/>
              </a:tabLst>
            </a:pPr>
            <a:endParaRPr lang="es-ES" sz="4000" dirty="0" smtClean="0">
              <a:latin typeface="Constantia" pitchFamily="18" charset="0"/>
              <a:cs typeface="Times New Roman" pitchFamily="18" charset="0"/>
            </a:endParaRPr>
          </a:p>
        </p:txBody>
      </p:sp>
      <p:pic>
        <p:nvPicPr>
          <p:cNvPr id="3074" name="Picture 2" descr="C:\Documents and Settings\Parroquia\Mis documentos\Mis imágenes\IMAGENES\jesus_y_la_obeja_perdida.jpg"/>
          <p:cNvPicPr>
            <a:picLocks noChangeAspect="1" noChangeArrowheads="1"/>
          </p:cNvPicPr>
          <p:nvPr/>
        </p:nvPicPr>
        <p:blipFill>
          <a:blip r:embed="rId3" cstate="print"/>
          <a:srcRect/>
          <a:stretch>
            <a:fillRect/>
          </a:stretch>
        </p:blipFill>
        <p:spPr bwMode="auto">
          <a:xfrm>
            <a:off x="285720" y="4429132"/>
            <a:ext cx="1665453" cy="221457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214314" y="142896"/>
            <a:ext cx="8858280" cy="6286500"/>
          </a:xfrm>
        </p:spPr>
        <p:txBody>
          <a:bodyPr>
            <a:noAutofit/>
          </a:bodyPr>
          <a:lstStyle/>
          <a:p>
            <a:pPr algn="just">
              <a:buFontTx/>
              <a:buNone/>
            </a:pPr>
            <a:r>
              <a:rPr lang="es-CO" sz="3200" b="1" dirty="0" smtClean="0">
                <a:latin typeface="Constantia" pitchFamily="18" charset="0"/>
              </a:rPr>
              <a:t>CANTO DE COMUNIÓN</a:t>
            </a:r>
            <a:endParaRPr lang="es-ES" sz="3200" b="1" dirty="0" smtClean="0">
              <a:latin typeface="Constantia" pitchFamily="18" charset="0"/>
            </a:endParaRPr>
          </a:p>
          <a:p>
            <a:pPr lvl="0" algn="ctr">
              <a:buNone/>
            </a:pPr>
            <a:r>
              <a:rPr lang="es-CO" sz="3600" b="1" dirty="0" smtClean="0">
                <a:solidFill>
                  <a:srgbClr val="002060"/>
                </a:solidFill>
                <a:effectLst>
                  <a:outerShdw blurRad="38100" dist="38100" dir="2700000" algn="tl">
                    <a:srgbClr val="000000">
                      <a:alpha val="43137"/>
                    </a:srgbClr>
                  </a:outerShdw>
                </a:effectLst>
                <a:latin typeface="Constantia" pitchFamily="18" charset="0"/>
              </a:rPr>
              <a:t> </a:t>
            </a:r>
            <a:r>
              <a:rPr lang="es-ES" sz="3600" b="1" dirty="0" smtClean="0">
                <a:solidFill>
                  <a:srgbClr val="C00000"/>
                </a:solidFill>
                <a:effectLst>
                  <a:outerShdw blurRad="38100" dist="38100" dir="2700000" algn="tl">
                    <a:srgbClr val="000000">
                      <a:alpha val="43137"/>
                    </a:srgbClr>
                  </a:outerShdw>
                </a:effectLst>
                <a:latin typeface="Constantia" pitchFamily="18" charset="0"/>
              </a:rPr>
              <a:t>DONDE HAY CARIDAD Y AMOR</a:t>
            </a:r>
          </a:p>
          <a:p>
            <a:pPr lvl="0" algn="just">
              <a:buNone/>
            </a:pPr>
            <a:endParaRPr lang="es-ES" sz="3200" b="1" i="1" dirty="0" smtClean="0">
              <a:solidFill>
                <a:srgbClr val="C00000"/>
              </a:solidFill>
              <a:latin typeface="Constantia" pitchFamily="18" charset="0"/>
            </a:endParaRPr>
          </a:p>
          <a:p>
            <a:pPr marL="742950" indent="-742950" algn="just" eaLnBrk="0" hangingPunct="0">
              <a:buNone/>
              <a:tabLst>
                <a:tab pos="5943600" algn="r"/>
              </a:tabLst>
              <a:defRPr/>
            </a:pPr>
            <a:r>
              <a:rPr lang="es-ES" b="1" i="1" dirty="0" smtClean="0">
                <a:latin typeface="Constantia" pitchFamily="18" charset="0"/>
              </a:rPr>
              <a:t>Donde hay caridad y amor, allí esta el Señor(Bis). </a:t>
            </a:r>
          </a:p>
          <a:p>
            <a:pPr marL="742950" indent="-742950" algn="just" eaLnBrk="0" hangingPunct="0">
              <a:buNone/>
              <a:tabLst>
                <a:tab pos="5943600" algn="r"/>
              </a:tabLst>
              <a:defRPr/>
            </a:pPr>
            <a:r>
              <a:rPr lang="es-ES" b="1" i="1" dirty="0" smtClean="0">
                <a:latin typeface="Constantia" pitchFamily="18" charset="0"/>
              </a:rPr>
              <a:t>   </a:t>
            </a:r>
          </a:p>
          <a:p>
            <a:pPr marL="742950" indent="-742950" algn="just" eaLnBrk="0" hangingPunct="0">
              <a:buNone/>
              <a:tabLst>
                <a:tab pos="5943600" algn="r"/>
              </a:tabLst>
              <a:defRPr/>
            </a:pPr>
            <a:r>
              <a:rPr lang="es-ES" b="1" i="1" dirty="0" smtClean="0">
                <a:latin typeface="Constantia" pitchFamily="18" charset="0"/>
              </a:rPr>
              <a:t>1. </a:t>
            </a:r>
            <a:r>
              <a:rPr lang="es-ES" dirty="0" smtClean="0">
                <a:latin typeface="Constantia" pitchFamily="18" charset="0"/>
              </a:rPr>
              <a:t>Una sala y una mesa, una copa, vino y pan los hermanos compartiendo en amor y en unidad. Nos reúne la presencia y el recuerdo del Señor, celebramos su memoria y la entrega de su amor.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idx="4294967295"/>
          </p:nvPr>
        </p:nvSpPr>
        <p:spPr>
          <a:xfrm>
            <a:off x="214314" y="1143020"/>
            <a:ext cx="8786842" cy="5214938"/>
          </a:xfrm>
        </p:spPr>
        <p:txBody>
          <a:bodyPr>
            <a:noAutofit/>
          </a:bodyPr>
          <a:lstStyle/>
          <a:p>
            <a:pPr>
              <a:defRPr/>
            </a:pPr>
            <a:r>
              <a:rPr lang="es-CO" sz="3200" dirty="0" smtClean="0">
                <a:solidFill>
                  <a:schemeClr val="tx1"/>
                </a:solidFill>
                <a:latin typeface="Constantia" pitchFamily="18" charset="0"/>
              </a:rPr>
              <a:t/>
            </a:r>
            <a:br>
              <a:rPr lang="es-CO" sz="3200" dirty="0" smtClean="0">
                <a:solidFill>
                  <a:schemeClr val="tx1"/>
                </a:solidFill>
                <a:latin typeface="Constantia" pitchFamily="18" charset="0"/>
              </a:rPr>
            </a:br>
            <a:r>
              <a:rPr lang="es-CO" sz="3200" dirty="0" smtClean="0">
                <a:solidFill>
                  <a:schemeClr val="tx1"/>
                </a:solidFill>
                <a:latin typeface="Constantia" pitchFamily="18" charset="0"/>
              </a:rPr>
              <a:t/>
            </a:r>
            <a:br>
              <a:rPr lang="es-CO" sz="3200" dirty="0" smtClean="0">
                <a:solidFill>
                  <a:schemeClr val="tx1"/>
                </a:solidFill>
                <a:latin typeface="Constantia" pitchFamily="18" charset="0"/>
              </a:rPr>
            </a:br>
            <a:r>
              <a:rPr lang="es-CO" sz="3200" dirty="0" smtClean="0">
                <a:solidFill>
                  <a:schemeClr val="tx1"/>
                </a:solidFill>
                <a:latin typeface="Constantia" pitchFamily="18" charset="0"/>
              </a:rPr>
              <a:t/>
            </a:r>
            <a:br>
              <a:rPr lang="es-CO" sz="3200" dirty="0" smtClean="0">
                <a:solidFill>
                  <a:schemeClr val="tx1"/>
                </a:solidFill>
                <a:latin typeface="Constantia" pitchFamily="18" charset="0"/>
              </a:rPr>
            </a:br>
            <a:r>
              <a:rPr lang="es-CO" sz="3200" dirty="0" smtClean="0">
                <a:solidFill>
                  <a:schemeClr val="tx1"/>
                </a:solidFill>
                <a:latin typeface="Constantia" pitchFamily="18" charset="0"/>
              </a:rPr>
              <a:t> 2. </a:t>
            </a:r>
            <a:r>
              <a:rPr lang="es-CO" sz="3200" dirty="0" smtClean="0">
                <a:latin typeface="Constantia" pitchFamily="18" charset="0"/>
              </a:rPr>
              <a:t>Invitados a la mesa del banquete del Señor, recordamos su mandato de vivir en el amor. Comulgamos en el cuerpo y en la sangre que él nos da.</a:t>
            </a:r>
            <a:r>
              <a:rPr lang="es-CO" sz="3200" dirty="0" smtClean="0">
                <a:solidFill>
                  <a:schemeClr val="tx1"/>
                </a:solidFill>
                <a:latin typeface="Constantia" pitchFamily="18" charset="0"/>
              </a:rPr>
              <a:t/>
            </a:r>
            <a:br>
              <a:rPr lang="es-CO" sz="3200" dirty="0" smtClean="0">
                <a:solidFill>
                  <a:schemeClr val="tx1"/>
                </a:solidFill>
                <a:latin typeface="Constantia" pitchFamily="18" charset="0"/>
              </a:rPr>
            </a:br>
            <a:r>
              <a:rPr lang="es-CO" sz="3200" dirty="0" smtClean="0">
                <a:solidFill>
                  <a:schemeClr val="tx1"/>
                </a:solidFill>
                <a:latin typeface="Constantia" pitchFamily="18" charset="0"/>
              </a:rPr>
              <a:t/>
            </a:r>
            <a:br>
              <a:rPr lang="es-CO" sz="3200" dirty="0" smtClean="0">
                <a:solidFill>
                  <a:schemeClr val="tx1"/>
                </a:solidFill>
                <a:latin typeface="Constantia" pitchFamily="18" charset="0"/>
              </a:rPr>
            </a:br>
            <a:r>
              <a:rPr lang="es-ES" sz="3200" b="1" i="1" dirty="0" smtClean="0">
                <a:latin typeface="Constantia" pitchFamily="18" charset="0"/>
              </a:rPr>
              <a:t>Donde hay caridad y amor, allí esta el Señor(Bis). </a:t>
            </a:r>
            <a:br>
              <a:rPr lang="es-ES" sz="3200" b="1" i="1" dirty="0" smtClean="0">
                <a:latin typeface="Constantia" pitchFamily="18" charset="0"/>
              </a:rPr>
            </a:br>
            <a:r>
              <a:rPr lang="es-CO" sz="3200" dirty="0" smtClean="0">
                <a:solidFill>
                  <a:schemeClr val="tx1"/>
                </a:solidFill>
                <a:latin typeface="Constantia" pitchFamily="18" charset="0"/>
              </a:rPr>
              <a:t/>
            </a:r>
            <a:br>
              <a:rPr lang="es-CO" sz="3200" dirty="0" smtClean="0">
                <a:solidFill>
                  <a:schemeClr val="tx1"/>
                </a:solidFill>
                <a:latin typeface="Constantia" pitchFamily="18" charset="0"/>
              </a:rPr>
            </a:br>
            <a:r>
              <a:rPr lang="es-ES" sz="3200" dirty="0" smtClean="0">
                <a:solidFill>
                  <a:schemeClr val="tx1"/>
                </a:solidFill>
                <a:latin typeface="Constantia" pitchFamily="18" charset="0"/>
              </a:rPr>
              <a:t>3. Este pan  que da la vida y este cáliz da salud. Nos reúne a los hermanos en el nombre de Jesús. Anunciamos su memoria, celebramos su pasión, el misterio de su muerte y de su resurrección. </a:t>
            </a:r>
            <a:r>
              <a:rPr lang="es-CO" sz="3200" dirty="0" smtClean="0">
                <a:solidFill>
                  <a:schemeClr val="tx1"/>
                </a:solidFill>
                <a:latin typeface="Constantia" pitchFamily="18" charset="0"/>
              </a:rPr>
              <a:t/>
            </a:r>
            <a:br>
              <a:rPr lang="es-CO" sz="3200" dirty="0" smtClean="0">
                <a:solidFill>
                  <a:schemeClr val="tx1"/>
                </a:solidFill>
                <a:latin typeface="Constantia" pitchFamily="18" charset="0"/>
              </a:rPr>
            </a:br>
            <a:r>
              <a:rPr lang="es-CO" sz="3200" dirty="0" smtClean="0">
                <a:solidFill>
                  <a:schemeClr val="tx1"/>
                </a:solidFill>
                <a:latin typeface="Constantia" pitchFamily="18" charset="0"/>
              </a:rPr>
              <a:t/>
            </a:r>
            <a:br>
              <a:rPr lang="es-CO" sz="3200" dirty="0" smtClean="0">
                <a:solidFill>
                  <a:schemeClr val="tx1"/>
                </a:solidFill>
                <a:latin typeface="Constantia" pitchFamily="18" charset="0"/>
              </a:rPr>
            </a:br>
            <a:r>
              <a:rPr lang="es-CO" sz="3200" dirty="0" smtClean="0">
                <a:solidFill>
                  <a:schemeClr val="tx1"/>
                </a:solidFill>
                <a:latin typeface="Constantia" pitchFamily="18" charset="0"/>
              </a:rPr>
              <a:t/>
            </a:r>
            <a:br>
              <a:rPr lang="es-CO" sz="3200" dirty="0" smtClean="0">
                <a:solidFill>
                  <a:schemeClr val="tx1"/>
                </a:solidFill>
                <a:latin typeface="Constantia" pitchFamily="18" charset="0"/>
              </a:rPr>
            </a:br>
            <a:r>
              <a:rPr lang="es-CO" sz="3200" dirty="0" smtClean="0">
                <a:solidFill>
                  <a:schemeClr val="tx1"/>
                </a:solidFill>
                <a:latin typeface="Constantia" pitchFamily="18" charset="0"/>
              </a:rPr>
              <a:t/>
            </a:r>
            <a:br>
              <a:rPr lang="es-CO" sz="3200" dirty="0" smtClean="0">
                <a:solidFill>
                  <a:schemeClr val="tx1"/>
                </a:solidFill>
                <a:latin typeface="Constantia" pitchFamily="18" charset="0"/>
              </a:rPr>
            </a:br>
            <a:endParaRPr lang="es-CO" sz="3200" dirty="0" smtClean="0">
              <a:solidFill>
                <a:schemeClr val="tx1"/>
              </a:solidFill>
              <a:latin typeface="Constant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is Documentos\Mis imágenes\35.gif"/>
          <p:cNvPicPr>
            <a:picLocks noChangeAspect="1" noChangeArrowheads="1" noCrop="1"/>
          </p:cNvPicPr>
          <p:nvPr/>
        </p:nvPicPr>
        <p:blipFill>
          <a:blip r:embed="rId3">
            <a:lum bright="31000" contrast="-62000"/>
          </a:blip>
          <a:srcRect/>
          <a:stretch>
            <a:fillRect/>
          </a:stretch>
        </p:blipFill>
        <p:spPr bwMode="auto">
          <a:xfrm>
            <a:off x="0" y="0"/>
            <a:ext cx="9082797" cy="6858000"/>
          </a:xfrm>
          <a:prstGeom prst="rect">
            <a:avLst/>
          </a:prstGeom>
          <a:noFill/>
        </p:spPr>
      </p:pic>
      <p:sp>
        <p:nvSpPr>
          <p:cNvPr id="23554" name="Rectangle 1"/>
          <p:cNvSpPr>
            <a:spLocks noChangeArrowheads="1"/>
          </p:cNvSpPr>
          <p:nvPr/>
        </p:nvSpPr>
        <p:spPr bwMode="auto">
          <a:xfrm>
            <a:off x="71406" y="782957"/>
            <a:ext cx="8929750" cy="4685838"/>
          </a:xfrm>
          <a:prstGeom prst="rect">
            <a:avLst/>
          </a:prstGeom>
          <a:noFill/>
          <a:ln w="9525">
            <a:noFill/>
            <a:miter lim="800000"/>
            <a:headEnd/>
            <a:tailEnd/>
          </a:ln>
        </p:spPr>
        <p:txBody>
          <a:bodyPr wrap="square" tIns="152352" bIns="38088" anchor="ctr">
            <a:spAutoFit/>
          </a:bodyPr>
          <a:lstStyle/>
          <a:p>
            <a:pPr algn="ctr" eaLnBrk="0" hangingPunct="0"/>
            <a:r>
              <a:rPr lang="es-ES" sz="4400" b="1" i="1" dirty="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4400" i="1" dirty="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just" eaLnBrk="0" hangingPunct="0"/>
            <a:endParaRPr lang="es-ES" sz="4000" i="1" dirty="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a:p>
            <a:pPr algn="ctr" eaLnBrk="0" hangingPunct="0"/>
            <a:r>
              <a:rPr lang="es-ES" sz="4000" b="1" i="1" dirty="0" smtClean="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Alabanza</a:t>
            </a:r>
            <a:r>
              <a:rPr lang="es-ES" sz="4000" b="1" i="1" dirty="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r>
              <a:rPr lang="es-ES" sz="4000" i="1" dirty="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miércoles 7:30 p.m. </a:t>
            </a:r>
          </a:p>
          <a:p>
            <a:pPr algn="ctr" eaLnBrk="0" hangingPunct="0"/>
            <a:r>
              <a:rPr lang="es-ES" sz="4000" b="1" i="1" dirty="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 la gran misión: </a:t>
            </a:r>
            <a:r>
              <a:rPr lang="es-ES" sz="4000" i="1" dirty="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jueves </a:t>
            </a:r>
            <a:r>
              <a:rPr lang="es-ES" sz="4000" i="1" dirty="0" smtClean="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6:00 </a:t>
            </a:r>
            <a:r>
              <a:rPr lang="es-ES" sz="4000" i="1" dirty="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p.m</a:t>
            </a:r>
            <a:r>
              <a:rPr lang="es-ES" sz="4000" i="1" dirty="0" smtClean="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a:t>
            </a:r>
          </a:p>
          <a:p>
            <a:pPr algn="just" eaLnBrk="0" hangingPunct="0"/>
            <a:endParaRPr lang="es-CO"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a:p>
            <a:pPr algn="just" eaLnBrk="0" hangingPunct="0"/>
            <a:endParaRPr lang="es-ES" sz="4000" i="1" dirty="0" smtClean="0">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a:p>
            <a:pPr algn="ctr" eaLnBrk="0" hangingPunct="0"/>
            <a:r>
              <a:rPr lang="es-ES" sz="4000" b="1" i="1" dirty="0" smtClean="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r>
              <a:rPr lang="es-CO" sz="4800" b="1" i="1" dirty="0" smtClean="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¡TE ESPERAMOS!</a:t>
            </a:r>
            <a:endParaRPr lang="es-ES" sz="4000" b="1"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5984" y="428604"/>
            <a:ext cx="6500858" cy="4524315"/>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Cuantas veces señor yo peque (bis)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Mi Jesús, mi Jesús, yo te pido mil veces perdón (bis)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Te he clavado señor en la cruz (bis)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Mi Jesús, mi Jesús, te he clavado mi señor en la cruz (bis)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Te prometo señor ser mejor (bis)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Mi Jesús, mi Jesús, te prometo señor ser mejor.</a:t>
            </a:r>
          </a:p>
        </p:txBody>
      </p:sp>
      <p:pic>
        <p:nvPicPr>
          <p:cNvPr id="1027" name="Picture 3" descr="C:\Documents and Settings\Parroquia\Mis documentos\Mis imágenes\IMAGENES\getsemani.jpg"/>
          <p:cNvPicPr>
            <a:picLocks noChangeAspect="1" noChangeArrowheads="1"/>
          </p:cNvPicPr>
          <p:nvPr/>
        </p:nvPicPr>
        <p:blipFill>
          <a:blip r:embed="rId2"/>
          <a:srcRect/>
          <a:stretch>
            <a:fillRect/>
          </a:stretch>
        </p:blipFill>
        <p:spPr bwMode="auto">
          <a:xfrm flipH="1">
            <a:off x="357158" y="4071942"/>
            <a:ext cx="1963829" cy="2571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p:cNvSpPr txBox="1">
            <a:spLocks noChangeArrowheads="1"/>
          </p:cNvSpPr>
          <p:nvPr/>
        </p:nvSpPr>
        <p:spPr bwMode="auto">
          <a:xfrm>
            <a:off x="0" y="420130"/>
            <a:ext cx="9144000" cy="6186309"/>
          </a:xfrm>
          <a:prstGeom prst="rect">
            <a:avLst/>
          </a:prstGeom>
          <a:noFill/>
          <a:ln w="9525">
            <a:noFill/>
            <a:miter lim="800000"/>
            <a:headEnd/>
            <a:tailEnd/>
          </a:ln>
        </p:spPr>
        <p:txBody>
          <a:bodyPr wrap="square">
            <a:spAutoFit/>
          </a:bodyPr>
          <a:lstStyle/>
          <a:p>
            <a:pPr algn="ctr"/>
            <a:r>
              <a:rPr lang="es-ES" sz="3600" b="1" i="1" dirty="0">
                <a:solidFill>
                  <a:srgbClr val="C00000"/>
                </a:solidFill>
                <a:effectLst>
                  <a:outerShdw blurRad="38100" dist="38100" dir="2700000" algn="tl">
                    <a:srgbClr val="000000">
                      <a:alpha val="43137"/>
                    </a:srgbClr>
                  </a:outerShdw>
                </a:effectLst>
                <a:latin typeface="Constantia" pitchFamily="18" charset="0"/>
              </a:rPr>
              <a:t>Gloria a Dios en el cielo y en la tierra paz a los hombres que ama el </a:t>
            </a:r>
            <a:r>
              <a:rPr lang="es-ES" sz="3600" b="1" i="1" dirty="0" smtClean="0">
                <a:solidFill>
                  <a:srgbClr val="C00000"/>
                </a:solidFill>
                <a:effectLst>
                  <a:outerShdw blurRad="38100" dist="38100" dir="2700000" algn="tl">
                    <a:srgbClr val="000000">
                      <a:alpha val="43137"/>
                    </a:srgbClr>
                  </a:outerShdw>
                </a:effectLst>
                <a:latin typeface="Constantia" pitchFamily="18" charset="0"/>
              </a:rPr>
              <a:t>Señor</a:t>
            </a:r>
          </a:p>
          <a:p>
            <a:pPr algn="ctr"/>
            <a:endParaRPr lang="es-ES" sz="3600" i="1" dirty="0">
              <a:solidFill>
                <a:srgbClr val="C00000"/>
              </a:solidFill>
              <a:latin typeface="Constantia" pitchFamily="18" charset="0"/>
            </a:endParaRPr>
          </a:p>
          <a:p>
            <a:pPr algn="ctr"/>
            <a:r>
              <a:rPr lang="es-ES" sz="3600" b="1" i="1" dirty="0">
                <a:latin typeface="Constantia" pitchFamily="18" charset="0"/>
              </a:rPr>
              <a:t>Por tu inmensa gloria te alabamos te bendecimos te </a:t>
            </a:r>
            <a:r>
              <a:rPr lang="es-ES" sz="3600" b="1" i="1">
                <a:latin typeface="Constantia" pitchFamily="18" charset="0"/>
              </a:rPr>
              <a:t>adoramos</a:t>
            </a:r>
            <a:r>
              <a:rPr lang="es-ES" sz="3600" b="1" i="1" smtClean="0">
                <a:latin typeface="Constantia" pitchFamily="18" charset="0"/>
              </a:rPr>
              <a:t>, te glorificamos, </a:t>
            </a:r>
            <a:r>
              <a:rPr lang="es-ES" sz="3600" b="1" i="1" dirty="0">
                <a:latin typeface="Constantia" pitchFamily="18" charset="0"/>
              </a:rPr>
              <a:t>te damos gracias Señor.</a:t>
            </a:r>
          </a:p>
          <a:p>
            <a:pPr algn="ctr"/>
            <a:endParaRPr lang="es-ES" sz="3600" b="1" i="1" dirty="0">
              <a:latin typeface="Constantia" pitchFamily="18" charset="0"/>
            </a:endParaRPr>
          </a:p>
          <a:p>
            <a:pPr algn="ctr"/>
            <a:r>
              <a:rPr lang="es-ES" sz="3600" b="1" i="1" dirty="0">
                <a:latin typeface="Constantia" pitchFamily="18" charset="0"/>
              </a:rPr>
              <a:t>Señor Dios rey celestial</a:t>
            </a:r>
          </a:p>
          <a:p>
            <a:pPr algn="ctr"/>
            <a:r>
              <a:rPr lang="es-ES" sz="3600" b="1" i="1" dirty="0">
                <a:latin typeface="Constantia" pitchFamily="18" charset="0"/>
              </a:rPr>
              <a:t>Dios padre todo poderoso</a:t>
            </a:r>
          </a:p>
          <a:p>
            <a:pPr algn="ctr"/>
            <a:r>
              <a:rPr lang="es-ES" sz="3600" b="1" i="1" dirty="0">
                <a:latin typeface="Constantia" pitchFamily="18" charset="0"/>
              </a:rPr>
              <a:t>Señor hijo único Jesucristo</a:t>
            </a:r>
          </a:p>
          <a:p>
            <a:pPr algn="ctr"/>
            <a:r>
              <a:rPr lang="es-ES" sz="3600" b="1" i="1" dirty="0">
                <a:latin typeface="Constantia" pitchFamily="18" charset="0"/>
              </a:rPr>
              <a:t>Señor Dios cordero de Dios hijo del </a:t>
            </a:r>
            <a:r>
              <a:rPr lang="es-ES" sz="3600" b="1" i="1" dirty="0" smtClean="0">
                <a:latin typeface="Constantia" pitchFamily="18" charset="0"/>
              </a:rPr>
              <a:t>padre</a:t>
            </a:r>
            <a:endParaRPr lang="es-ES" sz="3600" b="1" i="1" dirty="0">
              <a:latin typeface="Constantia"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Rectángulo"/>
          <p:cNvSpPr>
            <a:spLocks noChangeArrowheads="1"/>
          </p:cNvSpPr>
          <p:nvPr/>
        </p:nvSpPr>
        <p:spPr bwMode="auto">
          <a:xfrm>
            <a:off x="71406" y="71414"/>
            <a:ext cx="8929718" cy="6740307"/>
          </a:xfrm>
          <a:prstGeom prst="rect">
            <a:avLst/>
          </a:prstGeom>
          <a:noFill/>
          <a:ln w="9525">
            <a:noFill/>
            <a:miter lim="800000"/>
            <a:headEnd/>
            <a:tailEnd/>
          </a:ln>
        </p:spPr>
        <p:txBody>
          <a:bodyPr wrap="square">
            <a:spAutoFit/>
          </a:bodyPr>
          <a:lstStyle/>
          <a:p>
            <a:pPr algn="ctr"/>
            <a:r>
              <a:rPr lang="es-ES" sz="3600" b="1" i="1" dirty="0">
                <a:latin typeface="Constantia" pitchFamily="18" charset="0"/>
              </a:rPr>
              <a:t>Tu que quitas el pecado del mundo</a:t>
            </a:r>
          </a:p>
          <a:p>
            <a:pPr algn="ctr"/>
            <a:r>
              <a:rPr lang="es-ES" sz="3600" b="1" i="1" dirty="0">
                <a:latin typeface="Constantia" pitchFamily="18" charset="0"/>
              </a:rPr>
              <a:t>Ten piedad de nosotros.</a:t>
            </a:r>
          </a:p>
          <a:p>
            <a:pPr algn="ctr"/>
            <a:r>
              <a:rPr lang="es-ES" sz="3600" b="1" i="1" dirty="0">
                <a:latin typeface="Constantia" pitchFamily="18" charset="0"/>
              </a:rPr>
              <a:t>Tu que quitas el pecado del mundo</a:t>
            </a:r>
          </a:p>
          <a:p>
            <a:pPr algn="ctr"/>
            <a:r>
              <a:rPr lang="es-ES" sz="3600" b="1" i="1" dirty="0">
                <a:latin typeface="Constantia" pitchFamily="18" charset="0"/>
              </a:rPr>
              <a:t>Atiende nuestras suplicas</a:t>
            </a:r>
          </a:p>
          <a:p>
            <a:pPr algn="ctr"/>
            <a:r>
              <a:rPr lang="es-ES" sz="3600" b="1" i="1" dirty="0">
                <a:latin typeface="Constantia" pitchFamily="18" charset="0"/>
              </a:rPr>
              <a:t>Tu que estas sentado a la derecha del padre</a:t>
            </a:r>
          </a:p>
          <a:p>
            <a:pPr algn="ctr"/>
            <a:r>
              <a:rPr lang="es-ES" sz="3600" b="1" i="1" dirty="0">
                <a:latin typeface="Constantia" pitchFamily="18" charset="0"/>
              </a:rPr>
              <a:t>Ten piedad de nosotros.</a:t>
            </a:r>
          </a:p>
          <a:p>
            <a:pPr algn="ctr"/>
            <a:r>
              <a:rPr lang="es-ES" sz="3600" b="1" i="1" dirty="0" smtClean="0">
                <a:latin typeface="Constantia" pitchFamily="18" charset="0"/>
              </a:rPr>
              <a:t>Porque </a:t>
            </a:r>
            <a:r>
              <a:rPr lang="es-ES" sz="3600" b="1" i="1" dirty="0">
                <a:latin typeface="Constantia" pitchFamily="18" charset="0"/>
              </a:rPr>
              <a:t>solo tu eres santo</a:t>
            </a:r>
          </a:p>
          <a:p>
            <a:pPr algn="ctr"/>
            <a:r>
              <a:rPr lang="es-ES" sz="3600" b="1" i="1" dirty="0">
                <a:latin typeface="Constantia" pitchFamily="18" charset="0"/>
              </a:rPr>
              <a:t>Solo tu Señor</a:t>
            </a:r>
          </a:p>
          <a:p>
            <a:pPr algn="ctr"/>
            <a:r>
              <a:rPr lang="es-ES" sz="3600" b="1" i="1" dirty="0">
                <a:latin typeface="Constantia" pitchFamily="18" charset="0"/>
              </a:rPr>
              <a:t>Solo tu altísimo Jesucristo con el espíritu santo</a:t>
            </a:r>
          </a:p>
          <a:p>
            <a:pPr algn="ctr"/>
            <a:r>
              <a:rPr lang="es-ES" sz="3600" b="1" i="1" dirty="0">
                <a:latin typeface="Constantia" pitchFamily="18" charset="0"/>
              </a:rPr>
              <a:t>En la gloria de Dios Padre.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14282" y="422389"/>
            <a:ext cx="8643998" cy="5632311"/>
          </a:xfrm>
          <a:prstGeom prst="rect">
            <a:avLst/>
          </a:prstGeom>
          <a:noFill/>
          <a:ln w="9525">
            <a:noFill/>
            <a:miter lim="800000"/>
            <a:headEnd/>
            <a:tailEnd/>
          </a:ln>
        </p:spPr>
        <p:txBody>
          <a:bodyPr wrap="square">
            <a:spAutoFit/>
          </a:bodyPr>
          <a:lstStyle/>
          <a:p>
            <a:pPr algn="ctr"/>
            <a:r>
              <a:rPr lang="es-ES" sz="6000" b="1" i="1" dirty="0" smtClean="0">
                <a:solidFill>
                  <a:srgbClr val="C00000"/>
                </a:solidFill>
                <a:effectLst>
                  <a:outerShdw blurRad="38100" dist="38100" dir="2700000" algn="tl">
                    <a:srgbClr val="000000">
                      <a:alpha val="43137"/>
                    </a:srgbClr>
                  </a:outerShdw>
                </a:effectLst>
                <a:latin typeface="Constantia" pitchFamily="18" charset="0"/>
              </a:rPr>
              <a:t>Lectura De la Profecía de Ezequiel (18, 25-28)</a:t>
            </a:r>
            <a:r>
              <a:rPr lang="es-ES" sz="6000" b="1" i="1" dirty="0" smtClean="0">
                <a:solidFill>
                  <a:srgbClr val="C00000"/>
                </a:solidFill>
                <a:latin typeface="Constantia" pitchFamily="18" charset="0"/>
              </a:rPr>
              <a:t/>
            </a:r>
            <a:br>
              <a:rPr lang="es-ES" sz="6000" b="1" i="1" dirty="0" smtClean="0">
                <a:solidFill>
                  <a:srgbClr val="C00000"/>
                </a:solidFill>
                <a:latin typeface="Constantia" pitchFamily="18" charset="0"/>
              </a:rPr>
            </a:br>
            <a:endParaRPr lang="es-ES" sz="6000" b="1" i="1" dirty="0" smtClean="0">
              <a:solidFill>
                <a:srgbClr val="C00000"/>
              </a:solidFill>
              <a:latin typeface="Constantia" pitchFamily="18" charset="0"/>
            </a:endParaRPr>
          </a:p>
          <a:p>
            <a:pPr algn="ctr"/>
            <a:r>
              <a:rPr lang="es-ES" sz="6000" i="1" dirty="0" smtClean="0">
                <a:latin typeface="Constantia" pitchFamily="18" charset="0"/>
              </a:rPr>
              <a:t>Cuando el malvado se convierte de su maldad, salva su vida.</a:t>
            </a:r>
            <a:endParaRPr lang="es-ES" sz="4800"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357158" y="642918"/>
            <a:ext cx="8286808" cy="6001643"/>
          </a:xfrm>
          <a:prstGeom prst="rect">
            <a:avLst/>
          </a:prstGeom>
          <a:noFill/>
          <a:ln w="9525">
            <a:noFill/>
            <a:miter lim="800000"/>
            <a:headEnd/>
            <a:tailEnd/>
          </a:ln>
        </p:spPr>
        <p:txBody>
          <a:bodyPr wrap="square">
            <a:spAutoFit/>
          </a:bodyPr>
          <a:lstStyle/>
          <a:p>
            <a:pPr algn="ctr"/>
            <a:r>
              <a:rPr lang="es-CO" sz="4800" b="1" i="1" dirty="0" smtClean="0">
                <a:solidFill>
                  <a:srgbClr val="C00000"/>
                </a:solidFill>
                <a:effectLst>
                  <a:outerShdw blurRad="38100" dist="38100" dir="2700000" algn="tl">
                    <a:srgbClr val="000000">
                      <a:alpha val="43137"/>
                    </a:srgbClr>
                  </a:outerShdw>
                </a:effectLst>
                <a:latin typeface="Constantia" pitchFamily="18" charset="0"/>
              </a:rPr>
              <a:t>Al Salmo respondemos todos:</a:t>
            </a:r>
          </a:p>
          <a:p>
            <a:pPr algn="ctr"/>
            <a:endParaRPr lang="es-CO" sz="7200" i="1" dirty="0" smtClean="0">
              <a:solidFill>
                <a:srgbClr val="C00000"/>
              </a:solidFill>
              <a:latin typeface="Constantia" pitchFamily="18" charset="0"/>
            </a:endParaRPr>
          </a:p>
          <a:p>
            <a:pPr algn="ctr"/>
            <a:r>
              <a:rPr lang="es-CO" sz="7200" i="1" dirty="0" smtClean="0">
                <a:latin typeface="Constantia" pitchFamily="18" charset="0"/>
              </a:rPr>
              <a:t>Recuerda, Señor, que tu misericordia es eterna.</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57158" y="785794"/>
            <a:ext cx="8072494" cy="6278642"/>
          </a:xfrm>
          <a:prstGeom prst="rect">
            <a:avLst/>
          </a:prstGeom>
          <a:noFill/>
          <a:ln w="9525">
            <a:noFill/>
            <a:miter lim="800000"/>
            <a:headEnd/>
            <a:tailEnd/>
          </a:ln>
        </p:spPr>
        <p:txBody>
          <a:bodyPr wrap="square">
            <a:spAutoFit/>
          </a:bodyPr>
          <a:lstStyle/>
          <a:p>
            <a:pPr algn="ctr"/>
            <a:r>
              <a:rPr lang="es-CO" sz="5400" b="1" i="1" dirty="0" smtClean="0">
                <a:solidFill>
                  <a:srgbClr val="C00000"/>
                </a:solidFill>
                <a:effectLst>
                  <a:outerShdw blurRad="38100" dist="38100" dir="2700000" algn="tl">
                    <a:srgbClr val="000000">
                      <a:alpha val="43137"/>
                    </a:srgbClr>
                  </a:outerShdw>
                </a:effectLst>
                <a:latin typeface="Constantia" pitchFamily="18" charset="0"/>
              </a:rPr>
              <a:t>Lectura </a:t>
            </a:r>
            <a:r>
              <a:rPr lang="es-ES" sz="5400" b="1" i="1" dirty="0" smtClean="0">
                <a:solidFill>
                  <a:srgbClr val="C00000"/>
                </a:solidFill>
                <a:effectLst>
                  <a:outerShdw blurRad="38100" dist="38100" dir="2700000" algn="tl">
                    <a:srgbClr val="000000">
                      <a:alpha val="43137"/>
                    </a:srgbClr>
                  </a:outerShdw>
                </a:effectLst>
                <a:latin typeface="Constantia" pitchFamily="18" charset="0"/>
              </a:rPr>
              <a:t> De la Carta del apóstol San Pablo a los Filipenses (2,1-11)</a:t>
            </a:r>
          </a:p>
          <a:p>
            <a:pPr algn="ctr"/>
            <a:r>
              <a:rPr lang="es-ES" sz="6000" i="1" dirty="0" smtClean="0">
                <a:latin typeface="Constantia" pitchFamily="18" charset="0"/>
              </a:rPr>
              <a:t/>
            </a:r>
            <a:br>
              <a:rPr lang="es-ES" sz="6000" i="1" dirty="0" smtClean="0">
                <a:latin typeface="Constantia" pitchFamily="18" charset="0"/>
              </a:rPr>
            </a:br>
            <a:r>
              <a:rPr lang="es-ES" sz="6000" i="1" dirty="0" smtClean="0">
                <a:latin typeface="Constantia" pitchFamily="18" charset="0"/>
              </a:rPr>
              <a:t>Tened entre vosotros los sentimientos propios de Cristo Jesús.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285720" y="3786190"/>
            <a:ext cx="8643966" cy="2862322"/>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dirty="0" smtClean="0">
                <a:latin typeface="Constantia" pitchFamily="18" charset="0"/>
                <a:cs typeface="Times New Roman" pitchFamily="18" charset="0"/>
              </a:rPr>
              <a:t>Aleluya, aleluya Cristo no se ha ido, Cristo vive en la mañana cuando entra el sol por la ventana, cuida tus sueños junto a tu cama y hasta en la estrella mas lejana vive Jesús.</a:t>
            </a:r>
          </a:p>
        </p:txBody>
      </p:sp>
      <p:pic>
        <p:nvPicPr>
          <p:cNvPr id="4" name="Picture 2" descr="C:\Documents and Settings\Parroquia\Mis documentos\Mis imágenes\PENTECOSTES\espiritusobrebiblia.jpg"/>
          <p:cNvPicPr>
            <a:picLocks noChangeAspect="1" noChangeArrowheads="1"/>
          </p:cNvPicPr>
          <p:nvPr/>
        </p:nvPicPr>
        <p:blipFill>
          <a:blip r:embed="rId2"/>
          <a:srcRect/>
          <a:stretch>
            <a:fillRect/>
          </a:stretch>
        </p:blipFill>
        <p:spPr bwMode="auto">
          <a:xfrm>
            <a:off x="2898506" y="357166"/>
            <a:ext cx="2857765" cy="314327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775F55"/>
      </a:dk2>
      <a:lt2>
        <a:srgbClr val="EBDDC3"/>
      </a:lt2>
      <a:accent1>
        <a:srgbClr val="94B6D2"/>
      </a:accent1>
      <a:accent2>
        <a:srgbClr val="7030A0"/>
      </a:accent2>
      <a:accent3>
        <a:srgbClr val="CCECFF"/>
      </a:accent3>
      <a:accent4>
        <a:srgbClr val="FFCCFF"/>
      </a:accent4>
      <a:accent5>
        <a:srgbClr val="7BA79D"/>
      </a:accent5>
      <a:accent6>
        <a:srgbClr val="968C8C"/>
      </a:accent6>
      <a:hlink>
        <a:srgbClr val="FFFFCC"/>
      </a:hlink>
      <a:folHlink>
        <a:srgbClr val="E7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3719</TotalTime>
  <Words>724</Words>
  <Application>Microsoft Office PowerPoint</Application>
  <PresentationFormat>Presentación en pantalla (4:3)</PresentationFormat>
  <Paragraphs>116</Paragraphs>
  <Slides>24</Slides>
  <Notes>7</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Esta es nuestra fe.  Esta es la fe de la Iglesia, que nos gloriamos de profesar en Cristo Jesús, nuestro Señor. </vt:lpstr>
      <vt:lpstr>Diapositiva 17</vt:lpstr>
      <vt:lpstr>Diapositiva 18</vt:lpstr>
      <vt:lpstr>Diapositiva 19</vt:lpstr>
      <vt:lpstr>Diapositiva 20</vt:lpstr>
      <vt:lpstr>Diapositiva 21</vt:lpstr>
      <vt:lpstr>Diapositiva 22</vt:lpstr>
      <vt:lpstr>    2. Invitados a la mesa del banquete del Señor, recordamos su mandato de vivir en el amor. Comulgamos en el cuerpo y en la sangre que él nos da.  Donde hay caridad y amor, allí esta el Señor(Bis).   3. Este pan  que da la vida y este cáliz da salud. Nos reúne a los hermanos en el nombre de Jesús. Anunciamos su memoria, celebramos su pasión, el misterio de su muerte y de su resurrección.     </vt:lpstr>
      <vt:lpstr>Diapositiva 24</vt:lpstr>
    </vt:vector>
  </TitlesOfParts>
  <Company>Nuestra señora de la salud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hp</cp:lastModifiedBy>
  <cp:revision>421</cp:revision>
  <dcterms:created xsi:type="dcterms:W3CDTF">2010-03-24T14:53:39Z</dcterms:created>
  <dcterms:modified xsi:type="dcterms:W3CDTF">2011-09-24T20:51:31Z</dcterms:modified>
</cp:coreProperties>
</file>