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7" r:id="rId2"/>
    <p:sldId id="258" r:id="rId3"/>
    <p:sldId id="297" r:id="rId4"/>
    <p:sldId id="260" r:id="rId5"/>
    <p:sldId id="288" r:id="rId6"/>
    <p:sldId id="289" r:id="rId7"/>
    <p:sldId id="261" r:id="rId8"/>
    <p:sldId id="262" r:id="rId9"/>
    <p:sldId id="264" r:id="rId10"/>
    <p:sldId id="265" r:id="rId11"/>
    <p:sldId id="301" r:id="rId12"/>
    <p:sldId id="302" r:id="rId13"/>
    <p:sldId id="303" r:id="rId14"/>
    <p:sldId id="304" r:id="rId15"/>
    <p:sldId id="306" r:id="rId16"/>
    <p:sldId id="307" r:id="rId17"/>
    <p:sldId id="308" r:id="rId18"/>
    <p:sldId id="305" r:id="rId19"/>
    <p:sldId id="300" r:id="rId20"/>
    <p:sldId id="271" r:id="rId21"/>
    <p:sldId id="272" r:id="rId22"/>
    <p:sldId id="285" r:id="rId23"/>
    <p:sldId id="274" r:id="rId24"/>
    <p:sldId id="298" r:id="rId25"/>
    <p:sldId id="275" r:id="rId26"/>
    <p:sldId id="294" r:id="rId27"/>
    <p:sldId id="296" r:id="rId28"/>
    <p:sldId id="299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D95E7-22F0-4E13-A266-2F3FEFEED06D}" type="datetimeFigureOut">
              <a:rPr lang="es-ES" smtClean="0"/>
              <a:pPr/>
              <a:t>24/10/2011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0C12E-1EEB-4336-8091-4851A47F24A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22</a:t>
            </a:fld>
            <a:endParaRPr lang="es-CO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23</a:t>
            </a:fld>
            <a:endParaRPr lang="es-CO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25</a:t>
            </a:fld>
            <a:endParaRPr lang="es-CO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26</a:t>
            </a:fld>
            <a:endParaRPr lang="es-CO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28</a:t>
            </a:fld>
            <a:endParaRPr lang="es-C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24/10/2011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24/10/2011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24/10/2011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24/10/2011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24/10/2011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24/10/2011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24/10/2011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24/10/2011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24/10/2011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24/10/2011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24/10/2011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7B1BD-E06F-431F-91FB-222B2CF9A1B8}" type="datetimeFigureOut">
              <a:rPr lang="es-ES" smtClean="0"/>
              <a:pPr/>
              <a:t>24/10/2011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y124w.bay124.mail.live.com/att/GetAttachment.aspx?tnail=0&amp;messageId=18795406-892d-49f3-8d53-97300547ce4b&amp;Aux=44|0|8CBEEED96EB9CD0|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3286148" cy="4970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785786" y="357166"/>
            <a:ext cx="7390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PARROQUIA </a:t>
            </a:r>
          </a:p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NUESTRA SEÑORA DE LA SALUD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285992"/>
            <a:ext cx="528638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400" b="1" i="1" dirty="0" smtClean="0">
                <a:latin typeface="Constantia" pitchFamily="18" charset="0"/>
              </a:rPr>
              <a:t>El Señor nos dice:</a:t>
            </a:r>
          </a:p>
          <a:p>
            <a:pPr algn="ctr"/>
            <a:r>
              <a:rPr lang="es-ES" sz="4400" b="1" i="1" dirty="0" smtClean="0">
                <a:latin typeface="Constantia" pitchFamily="18" charset="0"/>
              </a:rPr>
              <a:t>“El que me ama guardará mis palabras; y mi Padre lo amará, y vendremos a él”.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142876" y="3495636"/>
            <a:ext cx="878684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2800" b="1" dirty="0" smtClean="0">
                <a:latin typeface="Constantia" pitchFamily="18" charset="0"/>
                <a:cs typeface="Times New Roman" pitchFamily="18" charset="0"/>
              </a:rPr>
              <a:t>Gloria, Gloria, Aleluya, gloria, gloria, aleluya, gloria, gloria, aleluya, en nombre del Señor.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ES" sz="2800" b="1" dirty="0" smtClean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2800" b="1" dirty="0" smtClean="0">
                <a:latin typeface="Constantia" pitchFamily="18" charset="0"/>
                <a:cs typeface="Times New Roman" pitchFamily="18" charset="0"/>
              </a:rPr>
              <a:t>Cuando sientas que tu hermano necesita de tu amor, no le cierres las entrañas ni el calor del corazón, busca pronto en tu recuerdo la palabra del Señor: “Mi ley es el amor”.</a:t>
            </a:r>
          </a:p>
        </p:txBody>
      </p:sp>
      <p:pic>
        <p:nvPicPr>
          <p:cNvPr id="4" name="Picture 2" descr="C:\Documents and Settings\Parroquia\Mis documentos\Mis imágenes\IMAGENES\jesus-bible-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66097"/>
            <a:ext cx="2714644" cy="3434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142844" y="142876"/>
            <a:ext cx="8858280" cy="6572272"/>
          </a:xfrm>
          <a:prstGeom prst="roundRect">
            <a:avLst>
              <a:gd name="adj" fmla="val 4315"/>
            </a:avLst>
          </a:prstGeom>
          <a:noFill/>
          <a:ln w="38100" algn="in">
            <a:solidFill>
              <a:srgbClr val="FFC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14348" y="928670"/>
            <a:ext cx="3857652" cy="2500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CascadeUp">
              <a:avLst>
                <a:gd name="adj" fmla="val 40648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s-ES" sz="3600" b="1" kern="1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EVANGELIO:</a:t>
            </a:r>
            <a:endParaRPr lang="es-ES" sz="3600" b="1" kern="1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714348" y="4000504"/>
            <a:ext cx="2786082" cy="17145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/>
            <a:r>
              <a:rPr lang="es-ES" sz="3600" b="1" kern="1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San Mateo</a:t>
            </a:r>
          </a:p>
          <a:p>
            <a:pPr rtl="0"/>
            <a:r>
              <a:rPr lang="es-ES" sz="3600" b="1" kern="1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22,34-40</a:t>
            </a:r>
          </a:p>
        </p:txBody>
      </p:sp>
      <p:sp>
        <p:nvSpPr>
          <p:cNvPr id="8" name="7 Abrir llave"/>
          <p:cNvSpPr/>
          <p:nvPr/>
        </p:nvSpPr>
        <p:spPr>
          <a:xfrm rot="16200000">
            <a:off x="4321967" y="1678769"/>
            <a:ext cx="500066" cy="8572560"/>
          </a:xfrm>
          <a:prstGeom prst="leftBrace">
            <a:avLst>
              <a:gd name="adj1" fmla="val 98036"/>
              <a:gd name="adj2" fmla="val 50000"/>
            </a:avLst>
          </a:prstGeom>
          <a:ln>
            <a:solidFill>
              <a:srgbClr val="FFC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428596" y="6286520"/>
            <a:ext cx="8286808" cy="285752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orthographicFront"/>
              <a:lightRig rig="legacyFlat3" dir="b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es-ES" sz="3600" kern="10" spc="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LEAMOS la Palabra: ¿QUE DICE el texto? - Lectio Divina - Domingo XXX – tiempo ordinario – Ciclo A</a:t>
            </a:r>
            <a:endParaRPr lang="es-ES" sz="3600" kern="10" spc="0" dirty="0">
              <a:ln w="9525"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14876" y="571480"/>
            <a:ext cx="4214842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5400" b="1" i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s-CO" sz="5600" b="1" i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Amarás al Señor tu Dios y a tu prójimo como a ti mismo</a:t>
            </a:r>
            <a:r>
              <a:rPr lang="es-CO" sz="5400" b="1" i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es-ES" sz="5400" b="1" i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142844" y="142876"/>
            <a:ext cx="8858280" cy="6572272"/>
          </a:xfrm>
          <a:prstGeom prst="roundRect">
            <a:avLst>
              <a:gd name="adj" fmla="val 4315"/>
            </a:avLst>
          </a:prstGeom>
          <a:noFill/>
          <a:ln w="38100" algn="in">
            <a:solidFill>
              <a:srgbClr val="FFC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14348" y="571480"/>
            <a:ext cx="3857652" cy="20717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CascadeUp">
              <a:avLst>
                <a:gd name="adj" fmla="val 3863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s-ES" sz="3600" b="1" kern="1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PROCLAMACION</a:t>
            </a:r>
            <a:endParaRPr lang="es-ES" sz="3600" b="1" kern="1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Abrir llave"/>
          <p:cNvSpPr/>
          <p:nvPr/>
        </p:nvSpPr>
        <p:spPr>
          <a:xfrm rot="16200000">
            <a:off x="4321967" y="1678769"/>
            <a:ext cx="500066" cy="8572560"/>
          </a:xfrm>
          <a:prstGeom prst="leftBrace">
            <a:avLst>
              <a:gd name="adj1" fmla="val 98036"/>
              <a:gd name="adj2" fmla="val 50000"/>
            </a:avLst>
          </a:prstGeom>
          <a:ln>
            <a:solidFill>
              <a:srgbClr val="FFC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428596" y="6286520"/>
            <a:ext cx="8286808" cy="285752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orthographicFront"/>
              <a:lightRig rig="legacyFlat3" dir="b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es-ES" sz="3600" kern="10" spc="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LEAMOS la Palabra: ¿QUE DICE el texto?  Mateo 22,34-40 - Lectio Divina - Domingo XXX – tiempo ordinario – Ciclo A</a:t>
            </a:r>
            <a:endParaRPr lang="es-ES" sz="3600" kern="10" spc="0" dirty="0">
              <a:ln w="9525"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3071802" y="2000240"/>
            <a:ext cx="5786478" cy="2286016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74000"/>
              </a:prstClr>
            </a:outerShdw>
          </a:effec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s-ES" sz="3600" b="1" kern="1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 Evangelio</a:t>
            </a:r>
          </a:p>
          <a:p>
            <a:pPr algn="ctr" rtl="0"/>
            <a:r>
              <a:rPr lang="es-ES" sz="3600" b="1" kern="1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Jesucristo</a:t>
            </a:r>
          </a:p>
          <a:p>
            <a:pPr algn="ctr" rtl="0"/>
            <a:r>
              <a:rPr lang="es-ES" sz="3600" b="1" kern="1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s-ES" sz="3600" b="1" kern="1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egún </a:t>
            </a:r>
            <a:r>
              <a:rPr lang="es-ES" sz="3600" b="1" kern="1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s-ES" sz="3600" b="1" kern="1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 Mateo</a:t>
            </a:r>
            <a:endParaRPr lang="es-ES" sz="3600" b="1" kern="1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2714612" y="4714884"/>
            <a:ext cx="4143404" cy="12858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CascadeUp">
              <a:avLst>
                <a:gd name="adj" fmla="val 52838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s-ES" sz="3600" b="1" kern="1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Gloria a Ti,</a:t>
            </a:r>
          </a:p>
          <a:p>
            <a:pPr algn="ctr" rtl="0"/>
            <a:r>
              <a:rPr lang="es-ES" sz="3600" b="1" kern="1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Señor</a:t>
            </a:r>
            <a:endParaRPr lang="es-ES" sz="3600" b="1" kern="1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142844" y="142876"/>
            <a:ext cx="8858280" cy="6572272"/>
          </a:xfrm>
          <a:prstGeom prst="roundRect">
            <a:avLst>
              <a:gd name="adj" fmla="val 4315"/>
            </a:avLst>
          </a:prstGeom>
          <a:noFill/>
          <a:ln w="38100" algn="in">
            <a:solidFill>
              <a:srgbClr val="FFC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8" name="7 Abrir llave"/>
          <p:cNvSpPr/>
          <p:nvPr/>
        </p:nvSpPr>
        <p:spPr>
          <a:xfrm rot="16200000">
            <a:off x="4321967" y="1678769"/>
            <a:ext cx="500066" cy="8572560"/>
          </a:xfrm>
          <a:prstGeom prst="leftBrace">
            <a:avLst>
              <a:gd name="adj1" fmla="val 98036"/>
              <a:gd name="adj2" fmla="val 50000"/>
            </a:avLst>
          </a:prstGeom>
          <a:ln>
            <a:solidFill>
              <a:srgbClr val="FFC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428596" y="6286520"/>
            <a:ext cx="8286808" cy="285752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orthographicFront"/>
              <a:lightRig rig="legacyFlat3" dir="b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es-ES" sz="3600" kern="10" spc="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LEAMOS la Palabra: ¿QUE DICE el texto?  Mateo 22,34-40 - Lectio Divina - Domingo XXX – tiempo ordinario – Ciclo A</a:t>
            </a:r>
            <a:endParaRPr lang="es-ES" sz="3600" kern="10" spc="0" dirty="0">
              <a:ln w="9525">
                <a:round/>
                <a:headEnd/>
                <a:tailEnd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214290"/>
            <a:ext cx="8715404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950" algn="l"/>
                <a:tab pos="449263" algn="l"/>
                <a:tab pos="2178050" algn="l"/>
              </a:tabLst>
            </a:pPr>
            <a:r>
              <a:rPr kumimoji="0" lang="es-ES_tradnl" altLang="zh-TW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El precepto más importante</a:t>
            </a:r>
            <a:endParaRPr kumimoji="0" lang="es-ES" altLang="zh-TW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142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950" algn="l"/>
                <a:tab pos="449263" algn="l"/>
                <a:tab pos="2178050" algn="l"/>
              </a:tabLst>
            </a:pPr>
            <a:r>
              <a:rPr kumimoji="0" lang="es-ES_tradnl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s-ES_tradnl" altLang="zh-TW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Mc.</a:t>
            </a:r>
            <a:r>
              <a:rPr kumimoji="0" lang="es-ES_tradnl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12</a:t>
            </a:r>
            <a:r>
              <a:rPr kumimoji="0" lang="es-ES_tradnl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,28-34; </a:t>
            </a:r>
            <a:r>
              <a:rPr kumimoji="0" lang="es-ES_tradnl" altLang="zh-TW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Lc.</a:t>
            </a:r>
            <a:r>
              <a:rPr kumimoji="0" lang="es-ES_tradnl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</a:t>
            </a:r>
            <a:r>
              <a:rPr kumimoji="0" lang="es-ES_tradnl" altLang="zh-TW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,25-28</a:t>
            </a:r>
            <a:r>
              <a:rPr kumimoji="0" lang="es-ES_tradnl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950" algn="l"/>
                <a:tab pos="449263" algn="l"/>
                <a:tab pos="2178050" algn="l"/>
              </a:tabLst>
            </a:pPr>
            <a:endParaRPr kumimoji="0" lang="es-ES" altLang="zh-TW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950" algn="l"/>
                <a:tab pos="449263" algn="l"/>
                <a:tab pos="2178050" algn="l"/>
              </a:tabLst>
            </a:pPr>
            <a:r>
              <a:rPr kumimoji="0" lang="es-ES_tradnl" altLang="zh-TW" sz="2800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34</a:t>
            </a:r>
            <a:r>
              <a:rPr kumimoji="0" lang="es-ES_tradnl" altLang="zh-TW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es-ES_tradnl" altLang="zh-TW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En aquel tiempo, los fariseos, al oír que Jesús había hecho callar a los saduceos, formaron grupo,</a:t>
            </a:r>
            <a:r>
              <a:rPr kumimoji="0" lang="es-ES_tradnl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altLang="zh-TW" sz="2800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35</a:t>
            </a:r>
            <a:r>
              <a:rPr kumimoji="0" lang="es-ES_tradnl" altLang="zh-TW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_tradnl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 uno de ellos,</a:t>
            </a:r>
            <a:r>
              <a:rPr kumimoji="0" lang="es-ES_tradnl" altLang="zh-TW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que era experto en la ley</a:t>
            </a:r>
            <a:r>
              <a:rPr kumimoji="0" lang="es-ES_tradnl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le preguntó </a:t>
            </a:r>
            <a:r>
              <a:rPr lang="es-ES_tradnl" altLang="zh-TW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para ponerlo a prueba:</a:t>
            </a:r>
            <a:endParaRPr kumimoji="0" lang="es-E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950" algn="l"/>
                <a:tab pos="449263" algn="l"/>
                <a:tab pos="2178050" algn="l"/>
              </a:tabLst>
            </a:pPr>
            <a:r>
              <a:rPr kumimoji="0" lang="es-ES_tradnl" altLang="zh-TW" sz="2800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36</a:t>
            </a:r>
            <a:r>
              <a:rPr kumimoji="0" lang="es-ES_tradnl" altLang="zh-TW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_tradnl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–Maestro, </a:t>
            </a:r>
            <a:r>
              <a:rPr kumimoji="0" lang="es-ES_tradnl" altLang="zh-TW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¿cuál es el </a:t>
            </a:r>
            <a:r>
              <a:rPr lang="es-ES_tradnl" altLang="zh-TW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mandamiento principal de</a:t>
            </a:r>
            <a:r>
              <a:rPr kumimoji="0" lang="es-ES_tradnl" altLang="zh-TW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ley?</a:t>
            </a:r>
            <a:endParaRPr kumimoji="0" lang="es-E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950" algn="l"/>
                <a:tab pos="449263" algn="l"/>
                <a:tab pos="2178050" algn="l"/>
              </a:tabLst>
            </a:pPr>
            <a:r>
              <a:rPr kumimoji="0" lang="es-ES_tradnl" altLang="zh-TW" sz="2800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37</a:t>
            </a:r>
            <a:r>
              <a:rPr kumimoji="0" lang="es-ES_tradnl" altLang="zh-TW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es-ES_tradnl" altLang="zh-TW" sz="28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_tradnl" altLang="zh-TW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Él le dijo:</a:t>
            </a:r>
            <a:endParaRPr kumimoji="0" lang="es-E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950" algn="l"/>
                <a:tab pos="449263" algn="l"/>
                <a:tab pos="2178050" algn="l"/>
              </a:tabLst>
            </a:pPr>
            <a:r>
              <a:rPr kumimoji="0" lang="es-ES_tradnl" altLang="zh-TW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s-ES_tradnl" altLang="zh-TW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Amarás al Señor tu Dios con todo tu corazón, con toda tu alma, con todo tu </a:t>
            </a:r>
            <a:r>
              <a:rPr lang="es-ES_tradnl" altLang="zh-TW" sz="36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ser.</a:t>
            </a:r>
            <a:endParaRPr kumimoji="0" lang="es-ES_tradnl" alt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142844" y="142876"/>
            <a:ext cx="8858280" cy="6572272"/>
          </a:xfrm>
          <a:prstGeom prst="roundRect">
            <a:avLst>
              <a:gd name="adj" fmla="val 4315"/>
            </a:avLst>
          </a:prstGeom>
          <a:noFill/>
          <a:ln w="38100" algn="in">
            <a:solidFill>
              <a:srgbClr val="FFC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3857620" y="3357562"/>
            <a:ext cx="3857652" cy="7858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s-ES" sz="3600" b="1" kern="1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Palabra del Señor</a:t>
            </a: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5357818" y="4500570"/>
            <a:ext cx="3286148" cy="12858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CascadeUp">
              <a:avLst>
                <a:gd name="adj" fmla="val 52838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s-ES" sz="3600" b="1" kern="1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s-ES" sz="3600" b="1" kern="1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/.Gloria a Ti,</a:t>
            </a:r>
          </a:p>
          <a:p>
            <a:pPr algn="ctr" rtl="0"/>
            <a:r>
              <a:rPr lang="es-ES" sz="3600" b="1" kern="1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Señor Jesús</a:t>
            </a:r>
            <a:endParaRPr lang="es-ES" sz="3600" b="1" kern="1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Abrir llave"/>
          <p:cNvSpPr/>
          <p:nvPr/>
        </p:nvSpPr>
        <p:spPr>
          <a:xfrm rot="16200000">
            <a:off x="4321967" y="1678769"/>
            <a:ext cx="500066" cy="8572560"/>
          </a:xfrm>
          <a:prstGeom prst="leftBrace">
            <a:avLst>
              <a:gd name="adj1" fmla="val 98036"/>
              <a:gd name="adj2" fmla="val 50000"/>
            </a:avLst>
          </a:prstGeom>
          <a:ln>
            <a:solidFill>
              <a:srgbClr val="FFC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428596" y="6286520"/>
            <a:ext cx="8286808" cy="285752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orthographicFront"/>
              <a:lightRig rig="legacyFlat3" dir="b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es-ES" sz="3600" kern="10" spc="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LEAMOS la Palabra: ¿QUE DICE el texto?  Mateo 22,34-40 - Lectio Divina - Domingo XXX – tiempo ordinario – Ciclo A</a:t>
            </a:r>
            <a:endParaRPr lang="es-ES" sz="3600" kern="10" spc="0" dirty="0">
              <a:ln w="9525"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950" algn="l"/>
                <a:tab pos="449263" algn="l"/>
                <a:tab pos="2178050" algn="l"/>
              </a:tabLst>
            </a:pPr>
            <a:r>
              <a:rPr kumimoji="0" lang="es-ES_tradnl" altLang="zh-TW" sz="2800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38</a:t>
            </a:r>
            <a:r>
              <a:rPr kumimoji="0" lang="es-ES_tradnl" altLang="zh-TW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_tradnl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Éste</a:t>
            </a:r>
            <a:r>
              <a:rPr kumimoji="0" lang="es-ES_tradnl" altLang="zh-TW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mandamiento es el principal y primero </a:t>
            </a:r>
            <a:r>
              <a:rPr kumimoji="0" lang="es-ES_tradnl" altLang="zh-TW" sz="2800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39</a:t>
            </a:r>
            <a:r>
              <a:rPr kumimoji="0" lang="es-ES_tradnl" altLang="zh-TW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es-ES_tradnl" altLang="zh-TW" sz="32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_tradnl" altLang="zh-TW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el segundo es semejante a él: </a:t>
            </a:r>
            <a:r>
              <a:rPr kumimoji="0" lang="es-ES_tradnl" altLang="zh-TW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Amarás a</a:t>
            </a:r>
            <a:r>
              <a:rPr kumimoji="0" lang="es-ES_tradnl" altLang="zh-TW" sz="40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tu</a:t>
            </a:r>
            <a:r>
              <a:rPr kumimoji="0" lang="es-ES_tradnl" altLang="zh-TW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prójimo como a ti mismo</a:t>
            </a:r>
            <a:r>
              <a:rPr kumimoji="0" lang="es-ES_tradnl" altLang="zh-TW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s-ES" altLang="zh-TW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950" algn="l"/>
                <a:tab pos="449263" algn="l"/>
                <a:tab pos="2178050" algn="l"/>
              </a:tabLst>
            </a:pPr>
            <a:r>
              <a:rPr kumimoji="0" lang="es-ES_tradnl" altLang="zh-TW" sz="280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40</a:t>
            </a:r>
            <a:r>
              <a:rPr kumimoji="0" lang="es-ES_tradnl" altLang="zh-TW" sz="3200" b="1" i="0" u="none" strike="noStrike" cap="none" normalizeH="0" baseline="30000" dirty="0" smtClean="0">
                <a:ln>
                  <a:noFill/>
                </a:ln>
                <a:solidFill>
                  <a:srgbClr val="4F62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es-ES_tradnl" altLang="zh-TW" sz="3200" b="1" dirty="0" smtClean="0">
                <a:solidFill>
                  <a:srgbClr val="4F62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_tradnl" altLang="zh-TW" sz="3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Estos dos mandamientos sostienen la ley entera y los profetas.</a:t>
            </a:r>
            <a:endParaRPr kumimoji="0" lang="es-ES_tradnl" altLang="zh-TW" sz="3200" b="0" i="0" u="none" strike="noStrike" cap="none" normalizeH="0" baseline="0" dirty="0" smtClean="0">
              <a:ln>
                <a:noFill/>
              </a:ln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 descr="http://4.bp.blogspot.com/-BC6QwTcVMHE/TqMkEfGVVqI/AAAAAAAAZjw/GjG48zuRZ9s/s400/corazon%2Bmundo%2Bam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85720" y="1857364"/>
            <a:ext cx="8858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r>
              <a:rPr lang="es-CO" sz="7200" b="1" dirty="0" smtClean="0"/>
              <a:t>1. El amor de Dios </a:t>
            </a:r>
            <a:endParaRPr lang="es-CO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399032"/>
          </a:xfrm>
        </p:spPr>
        <p:txBody>
          <a:bodyPr>
            <a:normAutofit/>
          </a:bodyPr>
          <a:lstStyle/>
          <a:p>
            <a:r>
              <a:rPr lang="es-CO" sz="6600" dirty="0" smtClean="0"/>
              <a:t>2. El amor a los demás </a:t>
            </a:r>
            <a:endParaRPr lang="es-CO" sz="6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4098" name="Picture 2" descr="http://2.bp.blogspot.com/-NHoeaO1OPjU/TqLjQo2ntuI/AAAAAAAAZi0/WeZTEeadZ3A/s400/20111023%2BAmad%2Ba%2BDios%2By%2Ba%2Blos%2Bherman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556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5362" name="Picture 2" descr="http://3.bp.blogspot.com/-Qy9Xyn25lEs/TqDw37VFEiI/AAAAAAAAZic/lAP2vkOI5_Y/s400/corazon%2B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90" y="0"/>
            <a:ext cx="910831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21429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 smtClean="0">
                <a:solidFill>
                  <a:srgbClr val="FF0000"/>
                </a:solidFill>
              </a:rPr>
              <a:t>3. El corazón de Jesús y de María forman un solo corazón:</a:t>
            </a:r>
          </a:p>
          <a:p>
            <a:r>
              <a:rPr lang="es-CO" sz="4800" b="1" dirty="0" smtClean="0">
                <a:solidFill>
                  <a:srgbClr val="FF0000"/>
                </a:solidFill>
              </a:rPr>
              <a:t>La síntesis del amor de toda la humanidad</a:t>
            </a:r>
          </a:p>
          <a:p>
            <a:endParaRPr lang="es-CO" sz="4800" b="1" dirty="0" smtClean="0">
              <a:solidFill>
                <a:srgbClr val="FF0000"/>
              </a:solidFill>
            </a:endParaRPr>
          </a:p>
          <a:p>
            <a:endParaRPr lang="es-CO" sz="4800" b="1" dirty="0" smtClean="0">
              <a:solidFill>
                <a:srgbClr val="FF0000"/>
              </a:solidFill>
            </a:endParaRPr>
          </a:p>
          <a:p>
            <a:r>
              <a:rPr lang="es-CO" sz="4800" b="1" dirty="0" smtClean="0">
                <a:solidFill>
                  <a:srgbClr val="FF0000"/>
                </a:solidFill>
              </a:rPr>
              <a:t>“Nadie tiene amor mas grande que aquel que da la vida por los demás”</a:t>
            </a:r>
            <a:endParaRPr lang="es-CO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142844" y="142876"/>
            <a:ext cx="8858280" cy="6572272"/>
          </a:xfrm>
          <a:prstGeom prst="roundRect">
            <a:avLst>
              <a:gd name="adj" fmla="val 4315"/>
            </a:avLst>
          </a:prstGeom>
          <a:noFill/>
          <a:ln w="38100" algn="in">
            <a:solidFill>
              <a:srgbClr val="FFC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7" name="6 Abrir llave"/>
          <p:cNvSpPr/>
          <p:nvPr/>
        </p:nvSpPr>
        <p:spPr>
          <a:xfrm rot="16200000">
            <a:off x="4321967" y="1678769"/>
            <a:ext cx="500066" cy="8572560"/>
          </a:xfrm>
          <a:prstGeom prst="leftBrace">
            <a:avLst>
              <a:gd name="adj1" fmla="val 98036"/>
              <a:gd name="adj2" fmla="val 50000"/>
            </a:avLst>
          </a:prstGeom>
          <a:ln>
            <a:solidFill>
              <a:srgbClr val="FFC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428596" y="6286520"/>
            <a:ext cx="8286808" cy="285752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orthographicFront"/>
              <a:lightRig rig="legacyFlat3" dir="b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es-ES" sz="3600" kern="10" spc="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Lectio Divina - Domingo XXX – tiempo ordinario – Ciclo A</a:t>
            </a:r>
            <a:endParaRPr lang="es-ES" sz="3600" kern="10" spc="0" dirty="0">
              <a:ln w="9525"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714348" y="571480"/>
            <a:ext cx="4214842" cy="12858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CascadeUp">
              <a:avLst>
                <a:gd name="adj" fmla="val 3863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s-ES" sz="3600" b="1" kern="1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meditemos</a:t>
            </a:r>
            <a:endParaRPr lang="es-ES" sz="36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2285992"/>
            <a:ext cx="8715436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Algunas preguntas para meditar durante la semana: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CO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En nuestras Comunidades Cristianas, ¿sucede algo parecido a lo que vivía la </a:t>
            </a:r>
            <a:r>
              <a:rPr lang="es-CO" sz="2000" i="1" dirty="0" smtClean="0">
                <a:ea typeface="Calibri" pitchFamily="34" charset="0"/>
                <a:cs typeface="Arial" pitchFamily="34" charset="0"/>
              </a:rPr>
              <a:t> </a:t>
            </a:r>
            <a:r>
              <a:rPr kumimoji="0" lang="es-CO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Comunidad de Tesalónica?: ¿nos animamos mutuamente, unas a otras, con nuestro fervor y nuestra riqueza interior? ¿podría Pablo sentirse satisfecho de nosotros?</a:t>
            </a:r>
            <a:endParaRPr kumimoji="0" lang="es-E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O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2.  ¿De qué modo influye el amor en los cambios sociales? Se puede cambiar sin</a:t>
            </a:r>
            <a:r>
              <a:rPr lang="es-CO" sz="2000" i="1" dirty="0" smtClean="0">
                <a:ea typeface="Calibri" pitchFamily="34" charset="0"/>
                <a:cs typeface="Arial" pitchFamily="34" charset="0"/>
              </a:rPr>
              <a:t>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O" sz="2000" i="1" dirty="0" smtClean="0">
                <a:ea typeface="Calibri" pitchFamily="34" charset="0"/>
                <a:cs typeface="Arial" pitchFamily="34" charset="0"/>
              </a:rPr>
              <a:t>      </a:t>
            </a:r>
            <a:r>
              <a:rPr kumimoji="0" lang="es-CO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amor?</a:t>
            </a:r>
            <a:endParaRPr kumimoji="0" lang="es-E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3.  ¿Distingo entre los dos amores, y doy a Dios el primer lugar?</a:t>
            </a:r>
            <a:endParaRPr kumimoji="0" lang="es-CO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CO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4.  ¿Estoy convencido </a:t>
            </a:r>
            <a:r>
              <a:rPr lang="es-CO" sz="2000" i="1" dirty="0" smtClean="0"/>
              <a:t>Estoy convencido que el amor a Dios debe expresarse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000" i="1" dirty="0" smtClean="0"/>
              <a:t>      practicando la justicia y la caridad?</a:t>
            </a:r>
            <a:endParaRPr kumimoji="0" lang="es-CO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is Documentos\Mis imágenes\untitled6.bmp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pic>
        <p:nvPicPr>
          <p:cNvPr id="2050" name="Picture 2" descr="C:\Documents and Settings\Parroquia\Escritorio\año del credo 2011\CRED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-1928850"/>
            <a:ext cx="6643734" cy="10347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285720" y="285728"/>
            <a:ext cx="8501122" cy="60007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</a:rPr>
              <a:t>CANTO DE ENTRADA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 pitchFamily="18" charset="0"/>
            </a:endParaRPr>
          </a:p>
          <a:p>
            <a:pPr marL="742950" indent="-742950" algn="ctr">
              <a:spcBef>
                <a:spcPct val="20000"/>
              </a:spcBef>
              <a:defRPr/>
            </a:pPr>
            <a:r>
              <a:rPr lang="es-CO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JUNTOS CANTANDO LA ALEGRIA</a:t>
            </a:r>
          </a:p>
          <a:p>
            <a:pPr marL="742950" indent="-742950" algn="ctr">
              <a:spcBef>
                <a:spcPct val="20000"/>
              </a:spcBef>
              <a:defRPr/>
            </a:pPr>
            <a:endParaRPr lang="es-CO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CO" sz="3200" b="1" i="1" dirty="0" smtClean="0">
                <a:latin typeface="Constantia" pitchFamily="18" charset="0"/>
              </a:rPr>
              <a:t>Juntos cantando la alegría, de vernos unidos en la fe y el amor, juntos sintiendo en nuestras vidas la alegre presencia del Señor</a:t>
            </a: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CO" sz="3200" b="1" i="1" dirty="0" smtClean="0">
                <a:latin typeface="Constantia" pitchFamily="18" charset="0"/>
              </a:rPr>
              <a:t>1.  </a:t>
            </a:r>
            <a:r>
              <a:rPr lang="es-CO" sz="3200" i="1" dirty="0" smtClean="0">
                <a:latin typeface="Constantia" pitchFamily="18" charset="0"/>
              </a:rPr>
              <a:t>Somos la iglesia peregrina que Él fundó, somos un pueblo que camina sin cesar.  Entre cansancios y esperanzas hacia Dios, nuestro amigo Jesús nos llevará.</a:t>
            </a:r>
          </a:p>
          <a:p>
            <a:pPr marL="742950" indent="-742950" algn="just">
              <a:spcBef>
                <a:spcPct val="20000"/>
              </a:spcBef>
              <a:defRPr/>
            </a:pPr>
            <a:endParaRPr lang="es-ES" sz="3200" i="1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Título"/>
          <p:cNvSpPr>
            <a:spLocks noGrp="1"/>
          </p:cNvSpPr>
          <p:nvPr>
            <p:ph type="title"/>
          </p:nvPr>
        </p:nvSpPr>
        <p:spPr>
          <a:xfrm>
            <a:off x="857224" y="642918"/>
            <a:ext cx="7772400" cy="5534025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nuestra fe. </a:t>
            </a:r>
            <a:br>
              <a:rPr lang="es-E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s-E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la fe de la Iglesia, que nos gloriamos de profesar en Cristo Jesús, nuestro Señor.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285728"/>
            <a:ext cx="87154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TODOS:</a:t>
            </a:r>
          </a:p>
          <a:p>
            <a:pPr algn="ctr"/>
            <a:endParaRPr lang="es-CO" sz="6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es-CO" sz="8800" b="1" i="1" dirty="0" smtClean="0">
                <a:latin typeface="Constantia" pitchFamily="18" charset="0"/>
              </a:rPr>
              <a:t>Rey y señor de las naciones, escúchanos</a:t>
            </a:r>
            <a:endParaRPr lang="es-CO" sz="8800" b="1" i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IMAGENES\litany3b-host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7461" y="986736"/>
            <a:ext cx="3267613" cy="5514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71414"/>
            <a:ext cx="91440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OFERTORIO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latin typeface="Constantia" pitchFamily="18" charset="0"/>
              </a:rPr>
              <a:t>Una espiga dorada por el sol,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latin typeface="Constantia" pitchFamily="18" charset="0"/>
              </a:rPr>
              <a:t> el racimo que corta el viñador, 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latin typeface="Constantia" pitchFamily="18" charset="0"/>
              </a:rPr>
              <a:t>se convierten ahora en pan y en vino de amor, en el cuerpo y la sangre del señor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600" b="1" dirty="0" smtClean="0">
              <a:latin typeface="Constantia" pitchFamily="18" charset="0"/>
            </a:endParaRP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latin typeface="Constantia" pitchFamily="18" charset="0"/>
              </a:rPr>
              <a:t> Compartimos la misma comunión somos trigo del mismo sembrador, un molino la vida nos tritura con dolor Dios nos hace eucaristía en el amor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85752" y="428604"/>
            <a:ext cx="878684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SANTO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ES" sz="3200" dirty="0" smtClean="0">
                <a:latin typeface="Constantia" pitchFamily="18" charset="0"/>
                <a:cs typeface="Times New Roman" pitchFamily="18" charset="0"/>
              </a:rPr>
              <a:t>Santo es el señor mi Dios digno de alabanza a él, el poder el honor y la gloria (bis) </a:t>
            </a:r>
          </a:p>
          <a:p>
            <a:pPr algn="ctr" eaLnBrk="0" hangingPunct="0">
              <a:tabLst>
                <a:tab pos="5943600" algn="r"/>
              </a:tabLst>
            </a:pPr>
            <a:endParaRPr lang="es-CO" sz="3200" dirty="0" smtClean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CO" sz="3200" dirty="0" smtClean="0">
                <a:latin typeface="Constantia" pitchFamily="18" charset="0"/>
                <a:cs typeface="Times New Roman" pitchFamily="18" charset="0"/>
              </a:rPr>
              <a:t>Hosanna (Hosanna)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CO" sz="3200" dirty="0" smtClean="0">
                <a:latin typeface="Constantia" pitchFamily="18" charset="0"/>
                <a:cs typeface="Times New Roman" pitchFamily="18" charset="0"/>
              </a:rPr>
              <a:t>Hosanna (Hosanna)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CO" sz="3200" dirty="0" smtClean="0">
                <a:latin typeface="Constantia" pitchFamily="18" charset="0"/>
                <a:cs typeface="Times New Roman" pitchFamily="18" charset="0"/>
              </a:rPr>
              <a:t>Hosanna, oh Señor!</a:t>
            </a:r>
          </a:p>
          <a:p>
            <a:pPr algn="ctr" eaLnBrk="0" hangingPunct="0">
              <a:tabLst>
                <a:tab pos="5943600" algn="r"/>
              </a:tabLst>
            </a:pPr>
            <a:endParaRPr lang="es-CO" sz="3200" dirty="0" smtClean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CO" sz="3200" dirty="0" smtClean="0">
                <a:latin typeface="Constantia" pitchFamily="18" charset="0"/>
                <a:cs typeface="Times New Roman" pitchFamily="18" charset="0"/>
              </a:rPr>
              <a:t>Bendito el que viene en nombre del Señor con todos los santos cantamos para ti.</a:t>
            </a:r>
          </a:p>
        </p:txBody>
      </p:sp>
      <p:pic>
        <p:nvPicPr>
          <p:cNvPr id="2" name="Picture 2" descr="C:\Documents and Settings\Parroquia\Mis documentos\Mis imágenes\IMAGENES\hablemosdeangeles_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1500198" cy="151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dib1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642938"/>
            <a:ext cx="3214687" cy="410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07" name="2 CuadroTexto"/>
          <p:cNvSpPr txBox="1">
            <a:spLocks noChangeArrowheads="1"/>
          </p:cNvSpPr>
          <p:nvPr/>
        </p:nvSpPr>
        <p:spPr bwMode="auto">
          <a:xfrm>
            <a:off x="571500" y="4786313"/>
            <a:ext cx="80724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3600" b="1" i="1" dirty="0">
                <a:latin typeface="Calibri" pitchFamily="34" charset="0"/>
              </a:rPr>
              <a:t>LLEGAMOS AL MOMENTO MÁS IMPORTANTE DE LA EUCARISTÍA </a:t>
            </a:r>
          </a:p>
          <a:p>
            <a:pPr algn="ctr"/>
            <a:r>
              <a:rPr lang="es-CO" sz="3600" b="1" i="1" dirty="0">
                <a:latin typeface="Calibri" pitchFamily="34" charset="0"/>
              </a:rPr>
              <a:t>NOS PONEMOS DE RODILLAS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arroquia\Mis documentos\Mis imágenes\IMAGENES\jesus_y_la_obeja_perdida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214546" y="428604"/>
            <a:ext cx="4369551" cy="581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214290"/>
            <a:ext cx="864396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CORDERO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Cordero de Dios que quitas el pecado de este mundo, Bis.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Ten piedad, ten piedad, de nosotros ten piedad, Bis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Cordero de Dios que quitas el pecado del mundo, Bis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Dadnos la paz, Dadnos la paz, Dadnos la paz. Bis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285720" y="71414"/>
            <a:ext cx="8429684" cy="62865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s-CO" sz="2800" b="1" dirty="0" smtClean="0">
                <a:solidFill>
                  <a:srgbClr val="FF0000"/>
                </a:solidFill>
                <a:latin typeface="Constantia" pitchFamily="18" charset="0"/>
              </a:rPr>
              <a:t>CANTO DE COMUNIÓN</a:t>
            </a:r>
            <a:endParaRPr lang="es-ES" sz="2800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ctr">
              <a:buFontTx/>
              <a:buNone/>
            </a:pPr>
            <a:r>
              <a:rPr lang="es-ES" sz="3600" b="1" dirty="0" smtClean="0">
                <a:solidFill>
                  <a:srgbClr val="002060"/>
                </a:solidFill>
                <a:latin typeface="Constantia" pitchFamily="18" charset="0"/>
              </a:rPr>
              <a:t>ALMA MISIONERA</a:t>
            </a:r>
          </a:p>
          <a:p>
            <a:pPr algn="ctr">
              <a:buFontTx/>
              <a:buNone/>
            </a:pPr>
            <a:r>
              <a:rPr lang="es-ES" sz="3000" dirty="0" smtClean="0">
                <a:latin typeface="Constantia" pitchFamily="18" charset="0"/>
              </a:rPr>
              <a:t>	</a:t>
            </a:r>
            <a:endParaRPr lang="es-CO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marL="742950" indent="-742950" algn="just" eaLnBrk="0" hangingPunct="0">
              <a:buAutoNum type="arabicPeriod"/>
              <a:tabLst>
                <a:tab pos="5943600" algn="r"/>
              </a:tabLst>
              <a:defRPr/>
            </a:pPr>
            <a:r>
              <a:rPr lang="es-CO" dirty="0" smtClean="0">
                <a:latin typeface="Constantia" pitchFamily="18" charset="0"/>
              </a:rPr>
              <a:t>Señor toma mi vida nueva, antes de que la espera desgaste años en mi, estoy dispuesto a lo que quieras, no importa lo que sea tu llámame a servir.</a:t>
            </a:r>
          </a:p>
          <a:p>
            <a:pPr marL="742950" indent="-742950" algn="just" eaLnBrk="0" hangingPunct="0">
              <a:buAutoNum type="arabicPeriod"/>
              <a:tabLst>
                <a:tab pos="5943600" algn="r"/>
              </a:tabLst>
              <a:defRPr/>
            </a:pPr>
            <a:endParaRPr lang="es-CO" dirty="0" smtClean="0">
              <a:latin typeface="Constantia" pitchFamily="18" charset="0"/>
            </a:endParaRPr>
          </a:p>
          <a:p>
            <a:pPr marL="742950" indent="-742950" algn="just" eaLnBrk="0" hangingPunct="0">
              <a:buNone/>
              <a:tabLst>
                <a:tab pos="5943600" algn="r"/>
              </a:tabLst>
              <a:defRPr/>
            </a:pPr>
            <a:r>
              <a:rPr lang="es-CO" b="1" i="1" dirty="0" smtClean="0">
                <a:latin typeface="Constantia" pitchFamily="18" charset="0"/>
              </a:rPr>
              <a:t>	llévame donde los hombres necesiten, tus palabras, necesiten mis ganas de vivir, donde falte la esperanza, donde falte la alegría simplemente, por no saber de ti.</a:t>
            </a:r>
          </a:p>
          <a:p>
            <a:pPr algn="just">
              <a:buFontTx/>
              <a:buNone/>
            </a:pPr>
            <a:endParaRPr lang="es-ES" sz="3000" b="1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302359"/>
            <a:ext cx="821537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s-CO" sz="3000" dirty="0" smtClean="0">
                <a:latin typeface="Constantia" pitchFamily="18" charset="0"/>
              </a:rPr>
              <a:t>2. Te doy mi corazón sincero, para gritar sin miedo, tu grandeza Señor, tendré mis manos sin cansancio, tu historia entre mis labios, y fuerza en la oración.</a:t>
            </a:r>
            <a:br>
              <a:rPr lang="es-CO" sz="3000" dirty="0" smtClean="0">
                <a:latin typeface="Constantia" pitchFamily="18" charset="0"/>
              </a:rPr>
            </a:br>
            <a:r>
              <a:rPr lang="es-CO" sz="3000" dirty="0" smtClean="0">
                <a:latin typeface="Constantia" pitchFamily="18" charset="0"/>
              </a:rPr>
              <a:t/>
            </a:r>
            <a:br>
              <a:rPr lang="es-CO" sz="3000" dirty="0" smtClean="0">
                <a:latin typeface="Constantia" pitchFamily="18" charset="0"/>
              </a:rPr>
            </a:br>
            <a:r>
              <a:rPr lang="es-CO" sz="3000" b="1" i="1" dirty="0" smtClean="0">
                <a:latin typeface="Constantia" pitchFamily="18" charset="0"/>
              </a:rPr>
              <a:t>llévame donde los hombres necesiten, tus palabras, necesiten mis ganas de vivir, donde falte la esperanza, donde falte la alegría simplemente, por no saber de ti.</a:t>
            </a:r>
            <a:br>
              <a:rPr lang="es-CO" sz="3000" b="1" i="1" dirty="0" smtClean="0">
                <a:latin typeface="Constantia" pitchFamily="18" charset="0"/>
              </a:rPr>
            </a:br>
            <a:r>
              <a:rPr lang="es-CO" sz="3000" dirty="0" smtClean="0">
                <a:latin typeface="Constantia" pitchFamily="18" charset="0"/>
              </a:rPr>
              <a:t/>
            </a:r>
            <a:br>
              <a:rPr lang="es-CO" sz="3000" dirty="0" smtClean="0">
                <a:latin typeface="Constantia" pitchFamily="18" charset="0"/>
              </a:rPr>
            </a:br>
            <a:r>
              <a:rPr lang="es-CO" sz="3000" dirty="0" smtClean="0">
                <a:latin typeface="Constantia" pitchFamily="18" charset="0"/>
              </a:rPr>
              <a:t>3. Así en marcha iré cantando, por calles predicando, lo bello que es tu amor, Señor, tengo alma misionera condúceme a la tierra que tenga sed de Dios.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is Documentos\Mis imágenes\35.gif"/>
          <p:cNvPicPr>
            <a:picLocks noChangeAspect="1" noChangeArrowheads="1" noCrop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1000108"/>
            <a:ext cx="8929750" cy="38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38088" anchor="ctr">
            <a:spAutoFit/>
          </a:bodyPr>
          <a:lstStyle/>
          <a:p>
            <a:pPr algn="ctr" eaLnBrk="0" hangingPunct="0"/>
            <a:r>
              <a:rPr lang="es-E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GRUPOS PARROQUIALES</a:t>
            </a:r>
            <a:r>
              <a:rPr lang="es-E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algn="just" eaLnBrk="0" hangingPunct="0"/>
            <a:endParaRPr lang="es-ES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Alabanza</a:t>
            </a:r>
            <a:r>
              <a:rPr lang="es-E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s-E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miércoles 7:30 p.m. </a:t>
            </a:r>
          </a:p>
          <a:p>
            <a:pPr algn="ctr" eaLnBrk="0" hangingPunct="0"/>
            <a:r>
              <a:rPr lang="es-E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Comite apoyo: </a:t>
            </a:r>
            <a:r>
              <a:rPr lang="es-E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jueves </a:t>
            </a:r>
            <a:r>
              <a:rPr lang="es-ES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6:00 </a:t>
            </a:r>
            <a:r>
              <a:rPr lang="es-E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p.m</a:t>
            </a:r>
            <a:r>
              <a:rPr lang="es-ES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es-ES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s-CO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¡TE ESPERAMOS!</a:t>
            </a:r>
            <a:endParaRPr lang="es-ES" sz="4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10" y="976387"/>
            <a:ext cx="7929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3200" b="1" i="1" dirty="0" smtClean="0">
                <a:solidFill>
                  <a:srgbClr val="FF0000"/>
                </a:solidFill>
                <a:latin typeface="Constantia" pitchFamily="18" charset="0"/>
              </a:rPr>
              <a:t>Juntos cantando la alegría, de vernos unidos en la fe y el amor, juntos sintiendo en nuestras vidas la alegre presencia del Señor</a:t>
            </a:r>
          </a:p>
          <a:p>
            <a:pPr algn="just"/>
            <a:endParaRPr lang="es-CO" sz="3200" i="1" dirty="0" smtClean="0">
              <a:latin typeface="Constantia" pitchFamily="18" charset="0"/>
            </a:endParaRPr>
          </a:p>
          <a:p>
            <a:pPr algn="just"/>
            <a:r>
              <a:rPr lang="es-CO" sz="3200" i="1" dirty="0" smtClean="0">
                <a:latin typeface="Constantia" pitchFamily="18" charset="0"/>
              </a:rPr>
              <a:t>2.  Hay una fe que nos alumbra con su luz, una esperanza que empapó nuestro esperar. Aunque la noche nos envuelva en su inquietud nuestro amigo Jesús nos guiará.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58" y="476321"/>
            <a:ext cx="62865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Ten piedad, Señor ten piedad.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Soy pecador, ten  piedad. (BIS)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ES" sz="3600" dirty="0" smtClean="0"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solidFill>
                  <a:srgbClr val="FF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Y de mi Cristo apiádate, contra ti yo peque (BIS)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ES" sz="3600" dirty="0" smtClean="0"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Ten piedad, Señor ten piedad.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Soy pecador, ten  piedad. (BIS)</a:t>
            </a:r>
          </a:p>
        </p:txBody>
      </p:sp>
      <p:pic>
        <p:nvPicPr>
          <p:cNvPr id="5" name="Picture 2" descr="C:\Documents and Settings\Parroquia\Mis documentos\Mis imágenes\IMAGENES\Jesus_1002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357950" y="4286256"/>
            <a:ext cx="2547899" cy="2359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CuadroTexto"/>
          <p:cNvSpPr txBox="1">
            <a:spLocks noChangeArrowheads="1"/>
          </p:cNvSpPr>
          <p:nvPr/>
        </p:nvSpPr>
        <p:spPr bwMode="auto">
          <a:xfrm>
            <a:off x="0" y="42013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Gloria a Dios en el cielo y en la tierra paz a los hombres que ama el </a:t>
            </a:r>
            <a:r>
              <a:rPr lang="es-E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Señor</a:t>
            </a:r>
          </a:p>
          <a:p>
            <a:pPr algn="ctr"/>
            <a:endParaRPr lang="es-ES" sz="3600" i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3600" b="1" i="1" dirty="0">
                <a:latin typeface="Constantia" pitchFamily="18" charset="0"/>
              </a:rPr>
              <a:t>Por tu inmensa gloria te alabamos te bendecimos te adoramos</a:t>
            </a:r>
            <a:r>
              <a:rPr lang="es-ES" sz="3600" b="1" i="1" dirty="0" smtClean="0">
                <a:latin typeface="Constantia" pitchFamily="18" charset="0"/>
              </a:rPr>
              <a:t>, te glorificamos, te </a:t>
            </a:r>
            <a:r>
              <a:rPr lang="es-ES" sz="3600" b="1" i="1" dirty="0">
                <a:latin typeface="Constantia" pitchFamily="18" charset="0"/>
              </a:rPr>
              <a:t>damos gracias Señor.</a:t>
            </a:r>
          </a:p>
          <a:p>
            <a:pPr algn="ctr"/>
            <a:endParaRPr lang="es-ES" sz="3600" b="1" i="1" dirty="0">
              <a:latin typeface="Constantia" pitchFamily="18" charset="0"/>
            </a:endParaRPr>
          </a:p>
          <a:p>
            <a:pPr algn="ctr"/>
            <a:r>
              <a:rPr lang="es-ES" sz="3600" b="1" i="1" dirty="0">
                <a:latin typeface="Constantia" pitchFamily="18" charset="0"/>
              </a:rPr>
              <a:t>Señor Dios rey celestial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Dios padre todo poderoso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Señor hijo único Jesucristo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Señor Dios cordero de Dios hijo del </a:t>
            </a:r>
            <a:r>
              <a:rPr lang="es-ES" sz="3600" b="1" i="1" dirty="0" smtClean="0">
                <a:latin typeface="Constantia" pitchFamily="18" charset="0"/>
              </a:rPr>
              <a:t>padre</a:t>
            </a:r>
            <a:endParaRPr lang="es-ES" sz="3600" b="1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Rectángulo"/>
          <p:cNvSpPr>
            <a:spLocks noChangeArrowheads="1"/>
          </p:cNvSpPr>
          <p:nvPr/>
        </p:nvSpPr>
        <p:spPr bwMode="auto">
          <a:xfrm>
            <a:off x="71406" y="71414"/>
            <a:ext cx="892971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i="1" dirty="0">
                <a:latin typeface="Constantia" pitchFamily="18" charset="0"/>
              </a:rPr>
              <a:t>Tu que quitas el pecado del mundo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Ten piedad de nosotros.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Tu que quitas el pecado del mundo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Atiende nuestras suplicas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Tu que estas sentado a la derecha del padre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Ten piedad de nosotros.</a:t>
            </a:r>
          </a:p>
          <a:p>
            <a:pPr algn="ctr"/>
            <a:r>
              <a:rPr lang="es-ES" sz="3600" b="1" i="1" dirty="0" smtClean="0">
                <a:latin typeface="Constantia" pitchFamily="18" charset="0"/>
              </a:rPr>
              <a:t>Porque </a:t>
            </a:r>
            <a:r>
              <a:rPr lang="es-ES" sz="3600" b="1" i="1" dirty="0">
                <a:latin typeface="Constantia" pitchFamily="18" charset="0"/>
              </a:rPr>
              <a:t>solo tu eres santo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Solo tu Señor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Solo tu altísimo Jesucristo con el espíritu santo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En la gloria de Dios Padre.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" y="22860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es-ES" sz="2000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147" name="3 Rectángulo"/>
          <p:cNvSpPr>
            <a:spLocks noChangeArrowheads="1"/>
          </p:cNvSpPr>
          <p:nvPr/>
        </p:nvSpPr>
        <p:spPr bwMode="auto">
          <a:xfrm>
            <a:off x="214282" y="500042"/>
            <a:ext cx="864399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6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</a:t>
            </a:r>
            <a:r>
              <a:rPr lang="it-IT" sz="6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Del libro del Exodo (22,20-26) </a:t>
            </a:r>
            <a:r>
              <a:rPr lang="es-ES" sz="6000" b="1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es-ES" sz="6000" b="1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</a:br>
            <a:endParaRPr lang="es-ES" sz="5400" b="1" i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pPr algn="ctr"/>
            <a:r>
              <a:rPr lang="es-ES" sz="5400" b="1" i="1" dirty="0" smtClean="0">
                <a:latin typeface="Constantia" pitchFamily="18" charset="0"/>
              </a:rPr>
              <a:t>Si explotáis a viudas y huérfanos, se encenderá mi ira contra vosotros.</a:t>
            </a:r>
            <a:endParaRPr lang="es-ES" sz="4400" b="1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CuadroTexto"/>
          <p:cNvSpPr txBox="1">
            <a:spLocks noChangeArrowheads="1"/>
          </p:cNvSpPr>
          <p:nvPr/>
        </p:nvSpPr>
        <p:spPr bwMode="auto">
          <a:xfrm>
            <a:off x="357158" y="642918"/>
            <a:ext cx="828680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Al Salmo respondemos todos:</a:t>
            </a:r>
          </a:p>
          <a:p>
            <a:pPr algn="ctr"/>
            <a:endParaRPr lang="es-CO" sz="4800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CO" sz="8000" i="1" dirty="0" smtClean="0">
                <a:latin typeface="Constantia" pitchFamily="18" charset="0"/>
              </a:rPr>
              <a:t>Yo te amo Señor; tú eres mi fortaleza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42844" y="214290"/>
            <a:ext cx="878687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</a:t>
            </a:r>
            <a:r>
              <a:rPr lang="es-ES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 De la Carta del apóstol san Pablo a los Tesalonicenses(1, 5c-10)</a:t>
            </a:r>
          </a:p>
          <a:p>
            <a:pPr algn="ctr"/>
            <a:endParaRPr lang="es-ES" sz="4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es-E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Abandonasteis los ídolos para servir a Dios y vivir aguardando la vuelta de su Hijo.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4818</TotalTime>
  <Words>976</Words>
  <Application>Microsoft Office PowerPoint</Application>
  <PresentationFormat>Presentación en pantalla (4:3)</PresentationFormat>
  <Paragraphs>138</Paragraphs>
  <Slides>28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2. El amor a los demás </vt:lpstr>
      <vt:lpstr>Diapositiva 17</vt:lpstr>
      <vt:lpstr>Diapositiva 18</vt:lpstr>
      <vt:lpstr>Diapositiva 19</vt:lpstr>
      <vt:lpstr>Esta es nuestra fe.  Esta es la fe de la Iglesia, que nos gloriamos de profesar en Cristo Jesús, nuestro Señor. 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Company>Nuestra señora de la salud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Parroquia</dc:creator>
  <cp:lastModifiedBy>hp</cp:lastModifiedBy>
  <cp:revision>396</cp:revision>
  <dcterms:created xsi:type="dcterms:W3CDTF">2010-03-24T14:53:39Z</dcterms:created>
  <dcterms:modified xsi:type="dcterms:W3CDTF">2011-10-24T10:16:17Z</dcterms:modified>
</cp:coreProperties>
</file>