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3"/>
  </p:notesMasterIdLst>
  <p:sldIdLst>
    <p:sldId id="380" r:id="rId2"/>
    <p:sldId id="319" r:id="rId3"/>
    <p:sldId id="370" r:id="rId4"/>
    <p:sldId id="366" r:id="rId5"/>
    <p:sldId id="330" r:id="rId6"/>
    <p:sldId id="331" r:id="rId7"/>
    <p:sldId id="358" r:id="rId8"/>
    <p:sldId id="359" r:id="rId9"/>
    <p:sldId id="371" r:id="rId10"/>
    <p:sldId id="360" r:id="rId11"/>
    <p:sldId id="367" r:id="rId12"/>
    <p:sldId id="361" r:id="rId13"/>
    <p:sldId id="372" r:id="rId14"/>
    <p:sldId id="373" r:id="rId15"/>
    <p:sldId id="374" r:id="rId16"/>
    <p:sldId id="375" r:id="rId17"/>
    <p:sldId id="376" r:id="rId18"/>
    <p:sldId id="379" r:id="rId19"/>
    <p:sldId id="349" r:id="rId20"/>
    <p:sldId id="348" r:id="rId21"/>
    <p:sldId id="353" r:id="rId22"/>
    <p:sldId id="354" r:id="rId23"/>
    <p:sldId id="362" r:id="rId24"/>
    <p:sldId id="368" r:id="rId25"/>
    <p:sldId id="346" r:id="rId26"/>
    <p:sldId id="325" r:id="rId27"/>
    <p:sldId id="369" r:id="rId28"/>
    <p:sldId id="356" r:id="rId29"/>
    <p:sldId id="363" r:id="rId30"/>
    <p:sldId id="377" r:id="rId31"/>
    <p:sldId id="378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660"/>
  </p:normalViewPr>
  <p:slideViewPr>
    <p:cSldViewPr>
      <p:cViewPr varScale="1">
        <p:scale>
          <a:sx n="68" d="100"/>
          <a:sy n="68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9FC8F-5A9A-43CD-8B0B-1277511500BA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A685-475D-4CBC-AC42-3B671B38C8F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24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27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E3E94-7B75-4665-80D0-DE10396AF4D7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E5822-45C4-4A02-B198-2DA10BE905F2}" type="slidenum">
              <a:rPr lang="es-C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29E59F7-47E6-41AD-BAB5-3EB0D7D4702C}" type="datetimeFigureOut">
              <a:rPr lang="es-CO" smtClean="0"/>
              <a:pPr/>
              <a:t>04/11/2012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427CF4-91B2-4513-BCAF-0073A186566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8 Imagen" descr="ocas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7 CuadroTexto"/>
          <p:cNvSpPr txBox="1">
            <a:spLocks noChangeArrowheads="1"/>
          </p:cNvSpPr>
          <p:nvPr/>
        </p:nvSpPr>
        <p:spPr bwMode="auto">
          <a:xfrm>
            <a:off x="0" y="3214688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rgbClr val="00B0F0"/>
                </a:solidFill>
                <a:latin typeface="Times New Roman" charset="0"/>
                <a:cs typeface="Times New Roman" charset="0"/>
              </a:rPr>
              <a:t>En un momento de silencio pide la presencia del Espíritu Santo para este momento eucarístico.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Los invito a empezar en silencio nuestra Eucaristía Dominical </a:t>
            </a:r>
            <a:r>
              <a:rPr lang="es-CO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apaga tu celular o cualquier distractor</a:t>
            </a:r>
            <a:r>
              <a:rPr lang="es-CO" sz="2800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Y te invito a que contemples este bello paisaje que te ayudará a prepararte para vivir la Eucaristía Dominical.</a:t>
            </a:r>
          </a:p>
        </p:txBody>
      </p:sp>
      <p:pic>
        <p:nvPicPr>
          <p:cNvPr id="2052" name="Picture 7" descr="http://1.bp.blogspot.com/_7cLsrf3V1iY/Snmv3rhnaGI/AAAAAAAAAHI/U9isfUikhzI/s400/prohibido+celu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225" y="285750"/>
            <a:ext cx="16287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dor\Escritorio\Mis imágenes\Jesus_and_Children010.jpg"/>
          <p:cNvPicPr>
            <a:picLocks noChangeAspect="1" noChangeArrowheads="1"/>
          </p:cNvPicPr>
          <p:nvPr/>
        </p:nvPicPr>
        <p:blipFill>
          <a:blip r:embed="rId2" cstate="print">
            <a:lum bright="14000" contrast="-36000"/>
          </a:blip>
          <a:srcRect/>
          <a:stretch>
            <a:fillRect/>
          </a:stretch>
        </p:blipFill>
        <p:spPr bwMode="auto">
          <a:xfrm>
            <a:off x="1928794" y="928670"/>
            <a:ext cx="5500726" cy="535785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-214338"/>
            <a:ext cx="91440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Lectura </a:t>
            </a:r>
            <a:r>
              <a:rPr lang="es-E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De la Carta de los Hebreos </a:t>
            </a:r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(7,23-28)</a:t>
            </a:r>
            <a:endParaRPr lang="es-ES" sz="6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Como permanece para siempre, tiene el sacerdocio que no pasa </a:t>
            </a:r>
          </a:p>
          <a:p>
            <a:pPr algn="ctr"/>
            <a:endParaRPr lang="es-ES" sz="5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arroquia\Mis documentos\Mis imágenes\PENTECOSTES\untitled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853" y="142852"/>
            <a:ext cx="2730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142844" y="3571876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endParaRPr lang="es-E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357187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600" b="1" dirty="0">
              <a:latin typeface="Constantia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357187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endParaRPr lang="es-ES" sz="4000" b="1" i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50043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Aleluya, aleluya, cantemos al Señor.</a:t>
            </a:r>
          </a:p>
          <a:p>
            <a:pPr algn="ctr">
              <a:buNone/>
            </a:pPr>
            <a:r>
              <a:rPr lang="es-MX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Aleluya, aleluya, alabemos al Señor</a:t>
            </a:r>
            <a:endParaRPr lang="es-MX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dor\Escritorio\Mis imágenes\children-jesus-170.gif"/>
          <p:cNvPicPr>
            <a:picLocks noChangeAspect="1" noChangeArrowheads="1"/>
          </p:cNvPicPr>
          <p:nvPr/>
        </p:nvPicPr>
        <p:blipFill>
          <a:blip r:embed="rId3" cstate="print">
            <a:lum bright="29000" contrast="-29000"/>
          </a:blip>
          <a:srcRect/>
          <a:stretch>
            <a:fillRect/>
          </a:stretch>
        </p:blipFill>
        <p:spPr bwMode="auto">
          <a:xfrm>
            <a:off x="1214414" y="714356"/>
            <a:ext cx="7358114" cy="5838504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8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Lectura del Santo  Evangelio según san Marcos </a:t>
            </a:r>
            <a:r>
              <a:rPr lang="es-ES" sz="7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(12,28b-34)</a:t>
            </a:r>
            <a:endParaRPr lang="es-ES" sz="44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estás lejos del reino de Dios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96850"/>
            <a:ext cx="8964613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0000"/>
                </a:solidFill>
                <a:latin typeface="+mn-lt"/>
                <a:cs typeface="+mn-cs"/>
              </a:rPr>
              <a:t>EVANGELIO DE JESUCRISTO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0000"/>
                </a:solidFill>
                <a:latin typeface="+mn-lt"/>
                <a:cs typeface="+mn-cs"/>
              </a:rPr>
              <a:t>SEGUN SAN MARCOS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0000"/>
                </a:solidFill>
                <a:latin typeface="+mn-lt"/>
                <a:cs typeface="+mn-cs"/>
              </a:rPr>
              <a:t>El precepto más importante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dirty="0">
                <a:solidFill>
                  <a:srgbClr val="FF0000"/>
                </a:solidFill>
                <a:latin typeface="+mn-lt"/>
                <a:cs typeface="+mn-cs"/>
              </a:rPr>
              <a:t>(</a:t>
            </a:r>
            <a:r>
              <a:rPr lang="es-CO" sz="2400" b="1" dirty="0" err="1">
                <a:solidFill>
                  <a:srgbClr val="FF0000"/>
                </a:solidFill>
                <a:latin typeface="+mn-lt"/>
                <a:cs typeface="+mn-cs"/>
              </a:rPr>
              <a:t>Mt.</a:t>
            </a:r>
            <a:r>
              <a:rPr lang="es-CO" sz="2400" b="1" dirty="0">
                <a:solidFill>
                  <a:srgbClr val="FF0000"/>
                </a:solidFill>
                <a:latin typeface="+mn-lt"/>
                <a:cs typeface="+mn-cs"/>
              </a:rPr>
              <a:t> 22,34-40; </a:t>
            </a:r>
            <a:r>
              <a:rPr lang="es-CO" sz="2400" b="1" dirty="0" err="1">
                <a:solidFill>
                  <a:srgbClr val="FF0000"/>
                </a:solidFill>
                <a:latin typeface="+mn-lt"/>
                <a:cs typeface="+mn-cs"/>
              </a:rPr>
              <a:t>Lc.</a:t>
            </a:r>
            <a:r>
              <a:rPr lang="es-CO" sz="2400" b="1" dirty="0">
                <a:solidFill>
                  <a:srgbClr val="FF0000"/>
                </a:solidFill>
                <a:latin typeface="+mn-lt"/>
                <a:cs typeface="+mn-cs"/>
              </a:rPr>
              <a:t> 10,25-28)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0000"/>
                </a:solidFill>
                <a:latin typeface="+mn-lt"/>
                <a:cs typeface="+mn-cs"/>
              </a:rPr>
              <a:t>En estado permanente de Misión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  <a:latin typeface="+mn-lt"/>
                <a:cs typeface="+mn-cs"/>
              </a:rPr>
              <a:t>R/. Gloria a Ti, </a:t>
            </a:r>
            <a:r>
              <a:rPr lang="pt-BR" sz="2400" b="1" dirty="0" err="1">
                <a:solidFill>
                  <a:srgbClr val="FF0000"/>
                </a:solidFill>
                <a:latin typeface="+mn-lt"/>
                <a:cs typeface="+mn-cs"/>
              </a:rPr>
              <a:t>Señor</a:t>
            </a:r>
            <a:r>
              <a:rPr lang="pt-BR" sz="2400" b="1" dirty="0">
                <a:solidFill>
                  <a:srgbClr val="FF0000"/>
                </a:solidFill>
                <a:latin typeface="+mn-lt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 letrado que oyó la discusión y al ver lo acertado de la respuesta,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 acercó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 le preguntó: </a:t>
            </a: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–¿Cuál es el precepto más importante?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Jesús respondió: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–El más importante es: </a:t>
            </a: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Escucha, Israel, el Señor nuestro Dios es </a:t>
            </a: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31 </a:t>
            </a: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uno solo.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30 Amarás al Señor tu Dios con todo tu corazón, </a:t>
            </a: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 toda </a:t>
            </a: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tu alma, con toda tu mente, con todas tus fuerzas.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El segundo es: Amarás al prójimo como a ti mismo. No </a:t>
            </a:r>
            <a:r>
              <a:rPr lang="es-CO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hay mandamiento </a:t>
            </a: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mayor que éstos.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3 Rectángulo"/>
          <p:cNvSpPr>
            <a:spLocks noChangeArrowheads="1"/>
          </p:cNvSpPr>
          <p:nvPr/>
        </p:nvSpPr>
        <p:spPr bwMode="auto">
          <a:xfrm>
            <a:off x="0" y="19685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3200" dirty="0">
                <a:latin typeface="Calibri" pitchFamily="34" charset="0"/>
              </a:rPr>
              <a:t>32 El letrado le respondió:</a:t>
            </a:r>
          </a:p>
          <a:p>
            <a:pPr algn="just"/>
            <a:r>
              <a:rPr lang="es-CO" sz="3200" dirty="0">
                <a:latin typeface="Calibri" pitchFamily="34" charset="0"/>
              </a:rPr>
              <a:t>    –</a:t>
            </a:r>
            <a:r>
              <a:rPr lang="es-CO" sz="3200" i="1" dirty="0">
                <a:latin typeface="Calibri" pitchFamily="34" charset="0"/>
              </a:rPr>
              <a:t>Muy bien, maestro; es verdad lo que dices: el Señor es uno </a:t>
            </a:r>
            <a:r>
              <a:rPr lang="es-CO" sz="3200" dirty="0" smtClean="0">
                <a:latin typeface="Calibri" pitchFamily="34" charset="0"/>
              </a:rPr>
              <a:t>34 </a:t>
            </a:r>
            <a:r>
              <a:rPr lang="es-CO" sz="3200" i="1" dirty="0">
                <a:latin typeface="Calibri" pitchFamily="34" charset="0"/>
              </a:rPr>
              <a:t>solo y no hay otro fuera de él. </a:t>
            </a:r>
          </a:p>
          <a:p>
            <a:pPr algn="just"/>
            <a:r>
              <a:rPr lang="es-CO" sz="3200" i="1" dirty="0">
                <a:latin typeface="Calibri" pitchFamily="34" charset="0"/>
              </a:rPr>
              <a:t>33 Que amarlo con todo </a:t>
            </a:r>
            <a:r>
              <a:rPr lang="es-CO" sz="3200" i="1" dirty="0" smtClean="0">
                <a:latin typeface="Calibri" pitchFamily="34" charset="0"/>
              </a:rPr>
              <a:t>el corazón</a:t>
            </a:r>
            <a:r>
              <a:rPr lang="es-CO" sz="3200" i="1" dirty="0">
                <a:latin typeface="Calibri" pitchFamily="34" charset="0"/>
              </a:rPr>
              <a:t>, con toda la inteligencia y con todas las fuerzas, y </a:t>
            </a:r>
            <a:r>
              <a:rPr lang="es-CO" sz="3200" i="1" dirty="0" smtClean="0">
                <a:latin typeface="Calibri" pitchFamily="34" charset="0"/>
              </a:rPr>
              <a:t>amar al </a:t>
            </a:r>
            <a:r>
              <a:rPr lang="es-CO" sz="3200" i="1" dirty="0">
                <a:latin typeface="Calibri" pitchFamily="34" charset="0"/>
              </a:rPr>
              <a:t>prójimo como a uno mismo vale más que todos los holocaustos y sacrificios. </a:t>
            </a:r>
          </a:p>
          <a:p>
            <a:pPr algn="just"/>
            <a:r>
              <a:rPr lang="es-CO" sz="3200" dirty="0">
                <a:latin typeface="Calibri" pitchFamily="34" charset="0"/>
              </a:rPr>
              <a:t> Viendo Jesús que había respondido acertadamente, le dijo:</a:t>
            </a:r>
          </a:p>
          <a:p>
            <a:pPr algn="just"/>
            <a:r>
              <a:rPr lang="es-CO" sz="3200" dirty="0">
                <a:latin typeface="Calibri" pitchFamily="34" charset="0"/>
              </a:rPr>
              <a:t>    –</a:t>
            </a:r>
            <a:r>
              <a:rPr lang="es-CO" sz="3200" i="1" dirty="0">
                <a:latin typeface="Calibri" pitchFamily="34" charset="0"/>
              </a:rPr>
              <a:t>No estás lejos del reino de Dios. Y nadie se atrevió a dirigirle más </a:t>
            </a:r>
            <a:r>
              <a:rPr lang="es-CO" sz="3200" dirty="0" smtClean="0">
                <a:latin typeface="Calibri" pitchFamily="34" charset="0"/>
              </a:rPr>
              <a:t>preguntas</a:t>
            </a:r>
            <a:r>
              <a:rPr lang="es-CO" sz="3200" dirty="0">
                <a:latin typeface="Calibri" pitchFamily="34" charset="0"/>
              </a:rPr>
              <a:t>.</a:t>
            </a:r>
          </a:p>
          <a:p>
            <a:pPr algn="just"/>
            <a:r>
              <a:rPr lang="es-CO" sz="3200" b="1" dirty="0">
                <a:solidFill>
                  <a:srgbClr val="FF0000"/>
                </a:solidFill>
                <a:latin typeface="Calibri" pitchFamily="34" charset="0"/>
              </a:rPr>
              <a:t>Palabra del Señor.</a:t>
            </a:r>
          </a:p>
          <a:p>
            <a:pPr algn="just"/>
            <a:r>
              <a:rPr lang="pt-BR" sz="3200" b="1" dirty="0">
                <a:solidFill>
                  <a:srgbClr val="FF0000"/>
                </a:solidFill>
                <a:latin typeface="Calibri" pitchFamily="34" charset="0"/>
              </a:rPr>
              <a:t>R/. Gloria a Ti, </a:t>
            </a:r>
            <a:r>
              <a:rPr lang="pt-BR" sz="3200" b="1" dirty="0" err="1">
                <a:solidFill>
                  <a:srgbClr val="FF0000"/>
                </a:solidFill>
                <a:latin typeface="Calibri" pitchFamily="34" charset="0"/>
              </a:rPr>
              <a:t>Señor</a:t>
            </a:r>
            <a:r>
              <a:rPr lang="pt-BR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3200" b="1" dirty="0" err="1">
                <a:solidFill>
                  <a:srgbClr val="FF0000"/>
                </a:solidFill>
                <a:latin typeface="Calibri" pitchFamily="34" charset="0"/>
              </a:rPr>
              <a:t>Jesús</a:t>
            </a:r>
            <a:r>
              <a:rPr lang="pt-BR" sz="3200" b="1" dirty="0">
                <a:latin typeface="Calibri" pitchFamily="34" charset="0"/>
              </a:rPr>
              <a:t>. </a:t>
            </a:r>
            <a:endParaRPr lang="es-CO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jesus"/>
          <p:cNvPicPr>
            <a:picLocks noChangeAspect="1" noChangeArrowheads="1"/>
          </p:cNvPicPr>
          <p:nvPr/>
        </p:nvPicPr>
        <p:blipFill>
          <a:blip r:embed="rId2" cstate="print">
            <a:lum bright="46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285750" y="214313"/>
            <a:ext cx="864393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O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EL PRECEPTO DEL AMOR DE JESÚS VS CULTO DE LOS LETRADOS  (RITUAL) EN UN IMPERIO DE COSAS EXTERNAS…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36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interesante también notar cómo el texto afirma que el amor a Dios y al prójimo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es-CO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vale más que todos los holocaustos y sacrificios» (v. 33). Es decir, éste es el culto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fundamental: el amor, la justicia, la ayuda incondicional... por encima de todo culto RITUAL…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My Documents\_Mariasun\Fe y Vida DVD\30.000 Imágenes\Imágenes Bíblicas\Jesús 11 Eucaristía\Últ. Cena.Zeffirelli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57188" y="428625"/>
            <a:ext cx="84296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2. JESÚS VIO EL CORAZÓN DEL DOCTOR DE LA LEY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Fundamental: el feliz encuentro que confirma que se une el AT y el 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--8QfpaRkmEA/TcoDKmITqgI/AAAAAAAAA74/sSo6wkUJkd4/s1600/corazon+amor+es+de+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-419100"/>
            <a:ext cx="11199813" cy="81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3. </a:t>
            </a:r>
            <a:endParaRPr lang="es-E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0"/>
            <a:ext cx="9217024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CO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3. ¿CUÁL ES LA MEDIDA DEL AMOR?</a:t>
            </a:r>
          </a:p>
          <a:p>
            <a:pPr>
              <a:defRPr/>
            </a:pPr>
            <a:r>
              <a:rPr lang="es-CO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La medida del amor al prójimo es amar como Jesús nos ha Amado: </a:t>
            </a:r>
          </a:p>
          <a:p>
            <a:pPr>
              <a:defRPr/>
            </a:pPr>
            <a:r>
              <a:rPr lang="es-CO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itchFamily="66" charset="0"/>
                <a:cs typeface="Estrangelo Edessa" pitchFamily="66" charset="0"/>
              </a:rPr>
              <a:t>«¡No estás lejos del Reino de Dios…</a:t>
            </a:r>
          </a:p>
        </p:txBody>
      </p:sp>
    </p:spTree>
  </p:cSld>
  <p:clrMapOvr>
    <a:masterClrMapping/>
  </p:clrMapOvr>
  <p:transition spd="slow">
    <p:random/>
    <p:sndAc>
      <p:stSnd loop="1">
        <p:snd r:embed="rId2" name="CHOPIN Tristesse 8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3653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0" y="0"/>
            <a:ext cx="77406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>
                <a:latin typeface="Calibri" pitchFamily="34" charset="0"/>
              </a:rPr>
              <a:t>MEDITACIÓN  Y COMPROMISO SEMANAL</a:t>
            </a:r>
          </a:p>
          <a:p>
            <a:r>
              <a:rPr lang="es-CO" sz="3600">
                <a:latin typeface="Calibri" pitchFamily="34" charset="0"/>
              </a:rPr>
              <a:t>1. ¿Cuál es la enseñanza que Jesús nos presenta a nosotros hoy?</a:t>
            </a:r>
          </a:p>
          <a:p>
            <a:r>
              <a:rPr lang="es-CO" sz="3600">
                <a:latin typeface="Calibri" pitchFamily="34" charset="0"/>
              </a:rPr>
              <a:t>Aquellos que exhiben una espiritualidad con signos externos.</a:t>
            </a:r>
          </a:p>
          <a:p>
            <a:r>
              <a:rPr lang="es-CO" sz="3600">
                <a:latin typeface="Calibri" pitchFamily="34" charset="0"/>
              </a:rPr>
              <a:t>2. ¿Dónde ponemos nuestro corazón? ¿Me cuesta amar a Dios en el prójimo? </a:t>
            </a:r>
          </a:p>
          <a:p>
            <a:r>
              <a:rPr lang="es-CO" sz="3600">
                <a:latin typeface="Calibri" pitchFamily="34" charset="0"/>
              </a:rPr>
              <a:t>4.. Piensa en algunos hechos donde has mostrado tu amor a Dios sobre todo lo demás ¿Cuál es mi principal motivación para amar a los demás?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dor\Escritorio\Mis imágenes\un.bmp"/>
          <p:cNvPicPr>
            <a:picLocks noChangeAspect="1" noChangeArrowheads="1"/>
          </p:cNvPicPr>
          <p:nvPr/>
        </p:nvPicPr>
        <p:blipFill>
          <a:blip r:embed="rId2" cstate="print">
            <a:lum bright="44000" contrast="-59000"/>
          </a:blip>
          <a:srcRect/>
          <a:stretch>
            <a:fillRect/>
          </a:stretch>
        </p:blipFill>
        <p:spPr bwMode="auto">
          <a:xfrm>
            <a:off x="357158" y="0"/>
            <a:ext cx="8358246" cy="6719905"/>
          </a:xfrm>
          <a:prstGeom prst="rect">
            <a:avLst/>
          </a:prstGeom>
          <a:noFill/>
        </p:spPr>
      </p:pic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00834"/>
          </a:xfrm>
        </p:spPr>
        <p:txBody>
          <a:bodyPr>
            <a:noAutofit/>
          </a:bodyPr>
          <a:lstStyle/>
          <a:p>
            <a:pPr algn="ctr"/>
            <a:r>
              <a:rPr lang="es-ES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78621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0" y="1428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NUESTRA SEÑORA DE LA SALUD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istrador\Escritorio\Mis imágenes\Jesus_and_Children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71477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arroquia\Escritorio\año del credo 2011\CRED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7584"/>
            <a:ext cx="8805035" cy="1000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358066"/>
          </a:xfrm>
        </p:spPr>
        <p:txBody>
          <a:bodyPr>
            <a:no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Credo de Nicea [1/2]</a:t>
            </a:r>
            <a:br>
              <a:rPr lang="es-CO" sz="3200" b="1" dirty="0" smtClean="0">
                <a:solidFill>
                  <a:schemeClr val="tx1"/>
                </a:solidFill>
              </a:rPr>
            </a:br>
            <a:r>
              <a:rPr lang="es-CO" sz="3200" b="1" dirty="0" smtClean="0">
                <a:solidFill>
                  <a:schemeClr val="tx1"/>
                </a:solidFill>
                <a:latin typeface="Constantia" pitchFamily="18" charset="0"/>
              </a:rPr>
              <a:t>Creo en un solo Dios, padre todopoderoso, creador del cielo y de la tierra, de todo lo visible y lo invisible. Creo en un solo Señor Jesucristo, hijo único de Dios nacido del padre antes de todos los siglos: Dios de Dios, luz de luz, Dios verdadero de Dios verdadero, engendrado no creado, de la misma naturaleza del Padre, por quien todo fue hecho: que por nosotros, los hombres y por nuestra salvación bajo del cielo, y por obra del espíritu Santo se encarno en María, la virgen y se hizo hombre; por nuestra causa fue crucificado en tiempos de Poncio Piloto</a:t>
            </a:r>
            <a:r>
              <a:rPr lang="es-CO" sz="7200" b="1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es-CO" sz="7200" b="1" dirty="0" smtClean="0">
                <a:solidFill>
                  <a:schemeClr val="tx1"/>
                </a:solidFill>
                <a:latin typeface="Constantia" pitchFamily="18" charset="0"/>
              </a:rPr>
            </a:br>
            <a:endParaRPr lang="es-ES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1429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O" sz="3200" b="1" dirty="0" smtClean="0">
                <a:latin typeface="Constantia" pitchFamily="18" charset="0"/>
              </a:rPr>
              <a:t>padeció y fue sepultado, y resucito al tercer día, según las Escrituras, y subió al cielo, y sentado a la derecha del Padre; y de nuevo vendrá con gloria para juzgar a vivos y a muertos, y su reino no tendrá fin. Creo en el Espíritu Santo, Señor y dador de vida, que procede del Padre y del Hijo, que con le Padre y el Hijo, recibe una misma adoración y gloria, y que hablo por los profetas. Creo en la iglesia, que es una, santa,  católica y apostólica. Confieso que hay un solo bautismo para el perdón de los pecados. Espero la resurrección de los muertos y la vida del mundo futuro.</a:t>
            </a:r>
            <a:endParaRPr lang="es-ES" sz="28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  <a:endParaRPr lang="es-CO" sz="7200" b="1" i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es-CO" sz="1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Renuévanos en tu amor, Señor </a:t>
            </a:r>
            <a:endParaRPr lang="es-ES" sz="1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IMAGENES\ofertorio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6406" y="1285860"/>
            <a:ext cx="416854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86000" y="114298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endParaRPr lang="es-ES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500042"/>
            <a:ext cx="9144000" cy="640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 transformado en el cuerpo de Cristo,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Vino transformado en la Sangre del Señor.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Eucaristía milagro de amor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Eucaristía presencia del Señor (Bis)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Cristo nos dice tomen y coman, esto es mi cuerpo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 ha sido entregado.</a:t>
            </a:r>
            <a:endParaRPr lang="es-E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dor\Escritorio\Mis imágenes\174719b1gszf8nfu.gif"/>
          <p:cNvPicPr>
            <a:picLocks noChangeAspect="1" noChangeArrowheads="1" noCrop="1"/>
          </p:cNvPicPr>
          <p:nvPr/>
        </p:nvPicPr>
        <p:blipFill>
          <a:blip r:embed="rId2" cstate="print">
            <a:lum bright="41000" contrast="-32000"/>
          </a:blip>
          <a:srcRect/>
          <a:stretch>
            <a:fillRect/>
          </a:stretch>
        </p:blipFill>
        <p:spPr bwMode="auto">
          <a:xfrm>
            <a:off x="2357422" y="714356"/>
            <a:ext cx="4762500" cy="47625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215082"/>
          </a:xfrm>
        </p:spPr>
        <p:txBody>
          <a:bodyPr>
            <a:noAutofit/>
          </a:bodyPr>
          <a:lstStyle/>
          <a:p>
            <a:pPr>
              <a:buNone/>
            </a:pPr>
            <a:endParaRPr lang="es-MX" sz="900" dirty="0" smtClean="0"/>
          </a:p>
          <a:p>
            <a:pPr algn="ctr" eaLnBrk="0" hangingPunct="0">
              <a:tabLst>
                <a:tab pos="5943600" algn="r"/>
              </a:tabLst>
            </a:pPr>
            <a:endParaRPr lang="es-E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78579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endParaRPr lang="es-CO" sz="3600" b="1" i="1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571480"/>
            <a:ext cx="9144000" cy="625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Santo, santo, santo, santo, santo el Señor. 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cielo y la tierra están llenos de ti.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Hosanna, hosanna, hosanna los ángeles cantan.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Hosanna, hosanna, hosanna cantamos a Dios.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Bendito es Cristo que viene, en el nombre del Señor.</a:t>
            </a:r>
            <a:endParaRPr lang="es-MX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142844" y="4500570"/>
            <a:ext cx="88583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CO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s-C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LLEGAMOS </a:t>
            </a:r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MOMENTO MÁS IMPORTANTE DE LA EUCARISTÍA </a:t>
            </a:r>
          </a:p>
          <a:p>
            <a:pPr algn="ctr"/>
            <a:r>
              <a:rPr lang="es-CO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NOS PONEMOS DE RODILLAS</a:t>
            </a:r>
          </a:p>
        </p:txBody>
      </p:sp>
      <p:pic>
        <p:nvPicPr>
          <p:cNvPr id="8196" name="Picture 4" descr="http://4.bp.blogspot.com/-92j9kIYZcGA/TxgqhF73-5I/AAAAAAAAAGE/wyHtxHg9m5o/s1600/fe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01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dor\Escritorio\Mis imágenes\cordero%20pascual%20modelo.jpg"/>
          <p:cNvPicPr>
            <a:picLocks noChangeAspect="1" noChangeArrowheads="1"/>
          </p:cNvPicPr>
          <p:nvPr/>
        </p:nvPicPr>
        <p:blipFill>
          <a:blip r:embed="rId3" cstate="print">
            <a:lum bright="40000" contrast="-38000"/>
          </a:blip>
          <a:srcRect/>
          <a:stretch>
            <a:fillRect/>
          </a:stretch>
        </p:blipFill>
        <p:spPr bwMode="auto">
          <a:xfrm>
            <a:off x="142844" y="142852"/>
            <a:ext cx="8901150" cy="6572296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181532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  <a:r>
              <a:rPr lang="es-E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78579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endParaRPr lang="es-ES" sz="5400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21442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endParaRPr lang="es-ES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85723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Cordero de Dios, que quitas el pecado 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este  mundo, ten piedad Señor, ten piedad.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Cordero de Dios, que quitas el pecado</a:t>
            </a:r>
          </a:p>
          <a:p>
            <a:pPr algn="ctr">
              <a:buNone/>
            </a:pPr>
            <a:r>
              <a:rPr lang="es-MX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mundo, ten piedad Señor y danos la paz.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CO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Cuan Grande es Él</a:t>
            </a:r>
            <a:endParaRPr lang="es-MX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s-MX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Señor mi Dios, al contemplar los cielos, el firmamento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las estrellas mil. Al oír tu voz  en los potentes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Truenos y ver brillar el sol en su cenit.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Coro: mi corazón entona la canción: cuán grande es Él.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recorrer los montes y los valles y ver la bellas flores al pasar. Al escuchar el canto de las aves y el murmurar del cloro matinal.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Coro: cuando recuerdo del amor divino, que desde el cielo al Salvador envío. Aquél Jesús, que por salvarme vino y en la cruz sufrió por mí y murió.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Coro: cuando el Señor me llame a su presencia, al dulce hogar, al cielo de esplendor, le adoraré cantando la grandeza de su poder y su infinito amor. coro</a:t>
            </a:r>
            <a:endParaRPr lang="es-MX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omos.vicencianos.org/files/2012/01/anyo_de_la_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00042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i="1" dirty="0" smtClean="0"/>
              <a:t>Cristo te necesita, para amar, para amar, Cristo te necesita para amar. (bis) no te importe la raza ni el color de la piel, ama a todos como hermanos y haz el bien (bis).</a:t>
            </a:r>
            <a:endParaRPr lang="es-MX" sz="3000" dirty="0" smtClean="0"/>
          </a:p>
          <a:p>
            <a:pPr algn="ctr"/>
            <a:r>
              <a:rPr lang="es-MX" sz="3000" b="1" i="1" dirty="0" smtClean="0"/>
              <a:t>Al que sufre y al triste, dale amor, dale amor, al humilde y al pobre dale amor (bis)</a:t>
            </a:r>
            <a:endParaRPr lang="es-MX" sz="3000" dirty="0" smtClean="0"/>
          </a:p>
          <a:p>
            <a:pPr algn="ctr"/>
            <a:r>
              <a:rPr lang="es-MX" sz="3000" b="1" i="1" dirty="0" smtClean="0"/>
              <a:t>Al que vive a tu lado dale amor, dale amor y al que viene de lejos  dale amor (bis)</a:t>
            </a:r>
            <a:endParaRPr lang="es-MX" sz="3000" dirty="0" smtClean="0"/>
          </a:p>
          <a:p>
            <a:pPr algn="ctr"/>
            <a:r>
              <a:rPr lang="es-MX" sz="3000" b="1" i="1" dirty="0" smtClean="0"/>
              <a:t>Al que habla otra lengua dale amor dale amor, y al que piensa distinto dale amor (bis).</a:t>
            </a:r>
            <a:endParaRPr lang="es-MX" sz="3000" dirty="0" smtClean="0"/>
          </a:p>
          <a:p>
            <a:pPr algn="ctr"/>
            <a:r>
              <a:rPr lang="es-MX" sz="3000" b="1" i="1" dirty="0" smtClean="0"/>
              <a:t>Al amigo de siempre dale amor, dale amor, y al que no te saluda dale amor (bis)</a:t>
            </a:r>
            <a:endParaRPr lang="es-MX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7.sphotos.ak.fbcdn.net/hphotos-ak-ash4/429951_200495123381018_100002615959264_352368_3020134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D:\Mis Documentos\Mis imágenes\35.gif"/>
          <p:cNvPicPr>
            <a:picLocks noChangeAspect="1" noChangeArrowheads="1" noCrop="1"/>
          </p:cNvPicPr>
          <p:nvPr/>
        </p:nvPicPr>
        <p:blipFill>
          <a:blip r:embed="rId4" cstate="print">
            <a:lum bright="46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692150"/>
          <a:ext cx="9144000" cy="597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55259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bg1"/>
                          </a:solidFill>
                        </a:rPr>
                        <a:t>HORA</a:t>
                      </a:r>
                      <a:r>
                        <a:rPr lang="es-CO" baseline="0" dirty="0" smtClean="0">
                          <a:solidFill>
                            <a:schemeClr val="bg1"/>
                          </a:solidFill>
                        </a:rPr>
                        <a:t> Y FECHA</a:t>
                      </a: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bg1"/>
                          </a:solidFill>
                        </a:rPr>
                        <a:t>ACTIVIDAD TEMATICA</a:t>
                      </a:r>
                      <a:r>
                        <a:rPr lang="es-CO" baseline="0" dirty="0" smtClean="0">
                          <a:solidFill>
                            <a:schemeClr val="bg1"/>
                          </a:solidFill>
                        </a:rPr>
                        <a:t> LUGAR</a:t>
                      </a: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PREDICADORES Y MINISTERIOS</a:t>
                      </a:r>
                      <a:r>
                        <a:rPr lang="es-CO" sz="1600" baseline="0" dirty="0" smtClean="0">
                          <a:solidFill>
                            <a:schemeClr val="bg1"/>
                          </a:solidFill>
                        </a:rPr>
                        <a:t> INVITADOS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016009">
                <a:tc>
                  <a:txBody>
                    <a:bodyPr/>
                    <a:lstStyle/>
                    <a:p>
                      <a:pPr algn="ctr"/>
                      <a:endParaRPr lang="es-CO" sz="2200" dirty="0" smtClean="0"/>
                    </a:p>
                    <a:p>
                      <a:pPr algn="ctr"/>
                      <a:endParaRPr lang="es-CO" sz="2200" dirty="0" smtClean="0"/>
                    </a:p>
                    <a:p>
                      <a:pPr algn="ctr"/>
                      <a:r>
                        <a:rPr lang="es-CO" sz="2200" dirty="0" smtClean="0"/>
                        <a:t>7:00 P.m. 7</a:t>
                      </a:r>
                      <a:r>
                        <a:rPr lang="es-CO" sz="2200" baseline="0" dirty="0" smtClean="0"/>
                        <a:t> NOV</a:t>
                      </a:r>
                      <a:endParaRPr lang="es-CO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dirty="0" smtClean="0"/>
                        <a:t>ORACIÓN POR LA LIBERACIÓN DE NUESTRA CIUDAD</a:t>
                      </a:r>
                      <a:endParaRPr lang="es-CO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i="1" baseline="0" dirty="0" smtClean="0"/>
                        <a:t>Wilson Sossa.</a:t>
                      </a:r>
                    </a:p>
                    <a:p>
                      <a:pPr algn="ctr"/>
                      <a:r>
                        <a:rPr lang="es-CO" sz="2200" baseline="0" dirty="0" smtClean="0"/>
                        <a:t>Ministerios de música</a:t>
                      </a:r>
                    </a:p>
                  </a:txBody>
                  <a:tcPr/>
                </a:tc>
              </a:tr>
              <a:tr h="3105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dirty="0" smtClean="0"/>
                        <a:t>7:00 P.m. 14 NOV</a:t>
                      </a:r>
                    </a:p>
                    <a:p>
                      <a:pPr algn="ctr"/>
                      <a:endParaRPr lang="es-CO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200" dirty="0" smtClean="0"/>
                    </a:p>
                    <a:p>
                      <a:pPr algn="ctr"/>
                      <a:r>
                        <a:rPr lang="es-CO" sz="2200" dirty="0" smtClean="0"/>
                        <a:t>EUCARISTÍA</a:t>
                      </a:r>
                      <a:r>
                        <a:rPr lang="es-CO" sz="2200" baseline="0" dirty="0" smtClean="0"/>
                        <a:t> DE ACCIÓN DE GRACIAS POR MIS 4 AÑOS Y MEDIO COMO PARROCO EN NUESTRA SEÑORA DE LA SALUD</a:t>
                      </a:r>
                      <a:endParaRPr lang="es-CO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i="1" baseline="0" dirty="0" smtClean="0"/>
                        <a:t>Wilson Sossa.</a:t>
                      </a:r>
                    </a:p>
                    <a:p>
                      <a:pPr algn="ctr"/>
                      <a:r>
                        <a:rPr lang="es-CO" sz="2200" baseline="0" dirty="0" smtClean="0"/>
                        <a:t>Ministerios de música</a:t>
                      </a:r>
                    </a:p>
                    <a:p>
                      <a:pPr algn="ctr"/>
                      <a:endParaRPr lang="es-CO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06" name="5 CuadroTexto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+mn-cs"/>
              </a:rPr>
              <a:t>ALABANZA NOVIEMBRE  2012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7.sphotos.ak.fbcdn.net/hphotos-ak-ash4/429951_200495123381018_100002615959264_352368_3020134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D:\Mis Documentos\Mis imágenes\35.gif"/>
          <p:cNvPicPr>
            <a:picLocks noChangeAspect="1" noChangeArrowheads="1" noCrop="1"/>
          </p:cNvPicPr>
          <p:nvPr/>
        </p:nvPicPr>
        <p:blipFill>
          <a:blip r:embed="rId4" cstate="print">
            <a:lum bright="46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PARROQUIALES: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ÚLTIMOS CALENDARIOS CATÓLICOS 2013 EN EL DESPACHO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Alabanza: </a:t>
            </a:r>
            <a:r>
              <a:rPr lang="es-E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7:00 p.m.</a:t>
            </a:r>
            <a:endParaRPr lang="es-E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282" y="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4800" dirty="0"/>
          </a:p>
        </p:txBody>
      </p:sp>
      <p:sp>
        <p:nvSpPr>
          <p:cNvPr id="6" name="5 Rectángulo"/>
          <p:cNvSpPr/>
          <p:nvPr/>
        </p:nvSpPr>
        <p:spPr>
          <a:xfrm>
            <a:off x="142844" y="142852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endParaRPr lang="es-ES" sz="44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istrador\Escritorio\Mis imágenes\CAPAIFF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857520" cy="464347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714612" y="285728"/>
            <a:ext cx="64293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 el pecado del mundo, padre ten piedad,</a:t>
            </a:r>
            <a:b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Por tanta desigualdad en la repartición del pan.</a:t>
            </a:r>
            <a:b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Perdón Señor, de tu pueblo ten piedad, perdón </a:t>
            </a:r>
            <a:b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Señor, enséñanos a perdonar.</a:t>
            </a:r>
            <a:b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por nuestra  indiferencia, padre ten piedad,  </a:t>
            </a:r>
            <a:b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MX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Ante el dolor  de quien sufrir, sin amor, techo, ni hogar.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0"/>
            <a:ext cx="8643998" cy="688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Señor</a:t>
            </a:r>
            <a:endParaRPr lang="es-ES" sz="3600" i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es-ES" sz="4000" b="1" i="1" dirty="0" smtClean="0">
                <a:latin typeface="Constantia" pitchFamily="18" charset="0"/>
              </a:rPr>
              <a:t>Por tu inmensa gloria te alabamos te bendecimos te adoramos, te glorificamos, te damos gracias Señor.</a:t>
            </a:r>
          </a:p>
          <a:p>
            <a:pPr algn="ctr"/>
            <a:r>
              <a:rPr lang="es-ES" sz="4000" b="1" i="1" dirty="0" smtClean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4000" b="1" i="1" dirty="0" smtClean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4000" b="1" i="1" dirty="0" smtClean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4000" b="1" i="1" dirty="0" smtClean="0">
                <a:latin typeface="Constantia" pitchFamily="18" charset="0"/>
              </a:rPr>
              <a:t>Señor Dios cordero de Dios hijo del padre</a:t>
            </a:r>
            <a:endParaRPr lang="es-ES" sz="4000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"/>
            <a:ext cx="9001156" cy="695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i="1" dirty="0" smtClean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solo tu eres santo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En la gloria de Dios Padre. 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istrador\Escritorio\Mis imágenes\Jesus_and_Children010.jpg"/>
          <p:cNvPicPr>
            <a:picLocks noChangeAspect="1" noChangeArrowheads="1"/>
          </p:cNvPicPr>
          <p:nvPr/>
        </p:nvPicPr>
        <p:blipFill>
          <a:blip r:embed="rId2" cstate="print">
            <a:lum bright="19000" contrast="-29000"/>
          </a:blip>
          <a:srcRect/>
          <a:stretch>
            <a:fillRect/>
          </a:stretch>
        </p:blipFill>
        <p:spPr bwMode="auto">
          <a:xfrm>
            <a:off x="1857356" y="928670"/>
            <a:ext cx="5429288" cy="535785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Lectura </a:t>
            </a:r>
            <a:r>
              <a:rPr lang="it-IT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 libro de Deuteronomio  </a:t>
            </a:r>
          </a:p>
          <a:p>
            <a:pPr algn="ctr"/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(6,2-6) </a:t>
            </a:r>
          </a:p>
          <a:p>
            <a:pPr algn="ctr"/>
            <a:r>
              <a:rPr lang="es-E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Escucha, Israel: Amarás al Señor con todo el corazón </a:t>
            </a:r>
            <a:endParaRPr lang="es-E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CO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O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Yo te amo, Señor; tú eres mi fortaleza. </a:t>
            </a:r>
            <a:endParaRPr lang="es-CO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CO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O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El Señor es nuestro Dios, solo el Señor. </a:t>
            </a:r>
            <a:endParaRPr lang="es-CO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887</TotalTime>
  <Words>1366</Words>
  <Application>Microsoft Office PowerPoint</Application>
  <PresentationFormat>Presentación en pantalla (4:3)</PresentationFormat>
  <Paragraphs>145</Paragraphs>
  <Slides>31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Urbano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Esta es nuestra fe.  Esta es la fe de la Iglesia, que nos gloriamos de profesar en Cristo Jesús, nuestro Señor. </vt:lpstr>
      <vt:lpstr>Diapositiva 20</vt:lpstr>
      <vt:lpstr>Credo de Nicea [1/2] Creo en un solo Dios, padre todopoderoso, creador del cielo y de la tierra, de todo lo visible y lo invisible. Creo en un solo Señor Jesucristo, hijo único de Dios nacido del padre antes de todos los siglos: Dios de Dios, luz de luz, Dios verdadero de Dios verdadero, engendrado no creado, de la misma naturaleza del Padre, por quien todo fue hecho: que por nosotros, los hombres y por nuestra salvación bajo del cielo, y por obra del espíritu Santo se encarno en María, la virgen y se hizo hombre; por nuestra causa fue crucificado en tiempos de Poncio Piloto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hp</cp:lastModifiedBy>
  <cp:revision>105</cp:revision>
  <dcterms:created xsi:type="dcterms:W3CDTF">2012-02-04T15:49:47Z</dcterms:created>
  <dcterms:modified xsi:type="dcterms:W3CDTF">2012-11-04T15:34:39Z</dcterms:modified>
</cp:coreProperties>
</file>