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4" r:id="rId2"/>
    <p:sldId id="285" r:id="rId3"/>
    <p:sldId id="286" r:id="rId4"/>
    <p:sldId id="287" r:id="rId5"/>
    <p:sldId id="288" r:id="rId6"/>
    <p:sldId id="262" r:id="rId7"/>
    <p:sldId id="289" r:id="rId8"/>
    <p:sldId id="290" r:id="rId9"/>
    <p:sldId id="291" r:id="rId10"/>
    <p:sldId id="309" r:id="rId11"/>
    <p:sldId id="296" r:id="rId12"/>
    <p:sldId id="297" r:id="rId13"/>
    <p:sldId id="302" r:id="rId14"/>
    <p:sldId id="306" r:id="rId15"/>
    <p:sldId id="299" r:id="rId16"/>
    <p:sldId id="323" r:id="rId17"/>
    <p:sldId id="295" r:id="rId18"/>
    <p:sldId id="318" r:id="rId19"/>
    <p:sldId id="312" r:id="rId20"/>
    <p:sldId id="307" r:id="rId21"/>
    <p:sldId id="311" r:id="rId22"/>
    <p:sldId id="325" r:id="rId23"/>
    <p:sldId id="308" r:id="rId24"/>
    <p:sldId id="305" r:id="rId25"/>
    <p:sldId id="310" r:id="rId26"/>
    <p:sldId id="324" r:id="rId27"/>
    <p:sldId id="298" r:id="rId28"/>
    <p:sldId id="330" r:id="rId29"/>
    <p:sldId id="317" r:id="rId30"/>
    <p:sldId id="316" r:id="rId31"/>
    <p:sldId id="322" r:id="rId32"/>
    <p:sldId id="332" r:id="rId33"/>
    <p:sldId id="328" r:id="rId34"/>
    <p:sldId id="314" r:id="rId35"/>
    <p:sldId id="327" r:id="rId36"/>
    <p:sldId id="333" r:id="rId37"/>
    <p:sldId id="329" r:id="rId38"/>
    <p:sldId id="268" r:id="rId39"/>
    <p:sldId id="269" r:id="rId40"/>
    <p:sldId id="270" r:id="rId41"/>
    <p:sldId id="292" r:id="rId42"/>
    <p:sldId id="293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17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31.xml"/><Relationship Id="rId3" Type="http://schemas.openxmlformats.org/officeDocument/2006/relationships/slide" Target="slides/slide7.xml"/><Relationship Id="rId7" Type="http://schemas.openxmlformats.org/officeDocument/2006/relationships/slide" Target="slides/slide18.xml"/><Relationship Id="rId12" Type="http://schemas.openxmlformats.org/officeDocument/2006/relationships/slide" Target="slides/slide30.xml"/><Relationship Id="rId17" Type="http://schemas.openxmlformats.org/officeDocument/2006/relationships/slide" Target="slides/slide41.xml"/><Relationship Id="rId2" Type="http://schemas.openxmlformats.org/officeDocument/2006/relationships/slide" Target="slides/slide5.xml"/><Relationship Id="rId16" Type="http://schemas.openxmlformats.org/officeDocument/2006/relationships/slide" Target="slides/slide40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11" Type="http://schemas.openxmlformats.org/officeDocument/2006/relationships/slide" Target="slides/slide29.xml"/><Relationship Id="rId5" Type="http://schemas.openxmlformats.org/officeDocument/2006/relationships/slide" Target="slides/slide9.xml"/><Relationship Id="rId15" Type="http://schemas.openxmlformats.org/officeDocument/2006/relationships/slide" Target="slides/slide36.xml"/><Relationship Id="rId10" Type="http://schemas.openxmlformats.org/officeDocument/2006/relationships/slide" Target="slides/slide25.xml"/><Relationship Id="rId4" Type="http://schemas.openxmlformats.org/officeDocument/2006/relationships/slide" Target="slides/slide8.xml"/><Relationship Id="rId9" Type="http://schemas.openxmlformats.org/officeDocument/2006/relationships/slide" Target="slides/slide21.xml"/><Relationship Id="rId14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altLang="es-ES" noProof="0" smtClean="0"/>
              <a:t>Haga clic para modificar el estilo de texto del patrón</a:t>
            </a:r>
          </a:p>
          <a:p>
            <a:pPr lvl="1"/>
            <a:r>
              <a:rPr lang="eu-ES" altLang="es-ES" noProof="0" smtClean="0"/>
              <a:t>Segundo nivel</a:t>
            </a:r>
          </a:p>
          <a:p>
            <a:pPr lvl="2"/>
            <a:r>
              <a:rPr lang="eu-ES" altLang="es-ES" noProof="0" smtClean="0"/>
              <a:t>Tercer nivel</a:t>
            </a:r>
          </a:p>
          <a:p>
            <a:pPr lvl="3"/>
            <a:r>
              <a:rPr lang="eu-ES" altLang="es-ES" noProof="0" smtClean="0"/>
              <a:t>Cuarto nivel</a:t>
            </a:r>
          </a:p>
          <a:p>
            <a:pPr lvl="4"/>
            <a:r>
              <a:rPr lang="eu-ES" alt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3BA21B-D52F-4032-B328-B56944E666D6}" type="slidenum">
              <a:rPr lang="eu-ES" altLang="es-ES"/>
              <a:pPr>
                <a:defRPr/>
              </a:pPr>
              <a:t>‹Nº›</a:t>
            </a:fld>
            <a:endParaRPr lang="eu-ES" altLang="es-ES"/>
          </a:p>
        </p:txBody>
      </p:sp>
    </p:spTree>
    <p:extLst>
      <p:ext uri="{BB962C8B-B14F-4D97-AF65-F5344CB8AC3E}">
        <p14:creationId xmlns:p14="http://schemas.microsoft.com/office/powerpoint/2010/main" val="2366774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8540E-1D09-4E67-A780-FDD33F933645}" type="slidenum">
              <a:rPr lang="eu-ES" altLang="es-ES"/>
              <a:pPr/>
              <a:t>1</a:t>
            </a:fld>
            <a:endParaRPr lang="eu-ES" altLang="es-E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1287A-59A9-4AAE-92B9-0A4619E9284C}" type="slidenum">
              <a:rPr lang="eu-ES" altLang="es-ES"/>
              <a:pPr/>
              <a:t>17</a:t>
            </a:fld>
            <a:endParaRPr lang="eu-ES" altLang="es-E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4E2E64-4E33-4D46-B57B-EB23E44DD6B3}" type="slidenum">
              <a:rPr lang="eu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u-ES" alt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C94B6-58A0-4404-8BE4-93CE0BB3593F}" type="slidenum">
              <a:rPr lang="eu-ES" altLang="es-ES" smtClean="0"/>
              <a:pPr eaLnBrk="1" hangingPunct="1">
                <a:spcBef>
                  <a:spcPct val="0"/>
                </a:spcBef>
              </a:pPr>
              <a:t>38</a:t>
            </a:fld>
            <a:endParaRPr lang="eu-ES" alt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72095-1901-4194-8DC8-0026B9F3A214}" type="slidenum">
              <a:rPr lang="eu-ES" altLang="es-ES" smtClean="0"/>
              <a:pPr eaLnBrk="1" hangingPunct="1">
                <a:spcBef>
                  <a:spcPct val="0"/>
                </a:spcBef>
              </a:pPr>
              <a:t>39</a:t>
            </a:fld>
            <a:endParaRPr lang="eu-ES" alt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41AA0-1316-47AA-B11A-FEFE04BA71ED}" type="slidenum">
              <a:rPr lang="eu-ES" altLang="es-ES" smtClean="0"/>
              <a:pPr eaLnBrk="1" hangingPunct="1">
                <a:spcBef>
                  <a:spcPct val="0"/>
                </a:spcBef>
              </a:pPr>
              <a:t>40</a:t>
            </a:fld>
            <a:endParaRPr lang="eu-ES" alt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25A19-63C9-442C-9F31-ECC1CE33F865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960FD-7BF4-447E-BEF0-0028E113D6E8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085D-E43C-4250-905D-B1D7B5F32A65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67AB6-ABBF-4EE0-8194-CB5FE151C971}" type="slidenum">
              <a:rPr lang="eu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u-ES" alt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A4DBA7-C606-495F-B52A-62D8C6D5301C}" type="slidenum">
              <a:rPr lang="eu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u-ES" alt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6A66A-5A31-49A6-8348-81D7FEF4D082}" type="slidenum">
              <a:rPr lang="eu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u-ES" alt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u-ES" alt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CDF1-E658-4768-AA86-B6E0FD7613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8517196"/>
      </p:ext>
    </p:extLst>
  </p:cSld>
  <p:clrMapOvr>
    <a:masterClrMapping/>
  </p:clrMapOvr>
  <p:transition spd="slow" advTm="2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8AFC-1C32-47E8-B54E-F97FE78D84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4623353"/>
      </p:ext>
    </p:extLst>
  </p:cSld>
  <p:clrMapOvr>
    <a:masterClrMapping/>
  </p:clrMapOvr>
  <p:transition spd="slow" advTm="2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2EC-7FB9-454C-B41D-DEBC11F8AF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6406485"/>
      </p:ext>
    </p:extLst>
  </p:cSld>
  <p:clrMapOvr>
    <a:masterClrMapping/>
  </p:clrMapOvr>
  <p:transition spd="slow" advTm="2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8342-7C38-4CB5-9527-395AC8FD10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4565855"/>
      </p:ext>
    </p:extLst>
  </p:cSld>
  <p:clrMapOvr>
    <a:masterClrMapping/>
  </p:clrMapOvr>
  <p:transition spd="slow" advTm="2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404-7560-49FF-95BB-BAF4651041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4713176"/>
      </p:ext>
    </p:extLst>
  </p:cSld>
  <p:clrMapOvr>
    <a:masterClrMapping/>
  </p:clrMapOvr>
  <p:transition spd="slow" advTm="2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9060-3296-4220-A1A7-9C698544AC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9285741"/>
      </p:ext>
    </p:extLst>
  </p:cSld>
  <p:clrMapOvr>
    <a:masterClrMapping/>
  </p:clrMapOvr>
  <p:transition spd="slow" advTm="2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BB5A-9F6E-4390-BDB7-6CB81D721B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5104192"/>
      </p:ext>
    </p:extLst>
  </p:cSld>
  <p:clrMapOvr>
    <a:masterClrMapping/>
  </p:clrMapOvr>
  <p:transition spd="slow" advTm="2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1D21-F755-4F26-9647-59EA167AD5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598037"/>
      </p:ext>
    </p:extLst>
  </p:cSld>
  <p:clrMapOvr>
    <a:masterClrMapping/>
  </p:clrMapOvr>
  <p:transition spd="slow" advTm="2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5AB7-783A-4962-8BB3-8FB054202B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2810118"/>
      </p:ext>
    </p:extLst>
  </p:cSld>
  <p:clrMapOvr>
    <a:masterClrMapping/>
  </p:clrMapOvr>
  <p:transition spd="slow" advTm="2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7980-2416-40D3-9512-D62F4952E6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143278"/>
      </p:ext>
    </p:extLst>
  </p:cSld>
  <p:clrMapOvr>
    <a:masterClrMapping/>
  </p:clrMapOvr>
  <p:transition spd="slow" advTm="2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60C9-69B0-4887-9933-02216922CE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4676991"/>
      </p:ext>
    </p:extLst>
  </p:cSld>
  <p:clrMapOvr>
    <a:masterClrMapping/>
  </p:clrMapOvr>
  <p:transition spd="slow" advTm="2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E37ED9-5BAB-4A47-8C08-8B77E74E786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mp59@hot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kru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38862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 sz="8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altLang="es-ES" sz="4400" b="1" i="1" dirty="0" smtClean="0">
                <a:solidFill>
                  <a:schemeClr val="bg1"/>
                </a:solidFill>
              </a:rPr>
              <a:t>Dejen crecer juntos el trigo y la cizaña hasta la siega</a:t>
            </a:r>
            <a:r>
              <a:rPr lang="es-ES" altLang="es-ES" sz="4400" b="1" dirty="0" smtClean="0">
                <a:solidFill>
                  <a:schemeClr val="bg1"/>
                </a:solidFill>
              </a:rPr>
              <a:t>”</a:t>
            </a:r>
          </a:p>
          <a:p>
            <a:pPr>
              <a:spcBef>
                <a:spcPct val="50000"/>
              </a:spcBef>
            </a:pPr>
            <a:endParaRPr lang="es-ES" altLang="es-ES" sz="4400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(</a:t>
            </a:r>
            <a:r>
              <a:rPr lang="es-ES" altLang="es-ES" sz="4400" smtClean="0">
                <a:solidFill>
                  <a:schemeClr val="bg1"/>
                </a:solidFill>
              </a:rPr>
              <a:t>Domingo 16A)</a:t>
            </a:r>
            <a:endParaRPr lang="es-ES" alt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839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EVANGELIO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1ª Parábola: El trigo y la cizaña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Dios siembra la semilla.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 dirty="0">
                <a:solidFill>
                  <a:srgbClr val="FFFFFF"/>
                </a:solidFill>
                <a:latin typeface="Arial Narrow" pitchFamily="34" charset="0"/>
              </a:rPr>
              <a:t>Pero hay </a:t>
            </a:r>
            <a:r>
              <a:rPr lang="es-ES_tradnl" altLang="es-ES" sz="4400" b="1" u="sng" dirty="0">
                <a:solidFill>
                  <a:srgbClr val="FFFFFF"/>
                </a:solidFill>
                <a:latin typeface="Arial Narrow" pitchFamily="34" charset="0"/>
              </a:rPr>
              <a:t>problemas</a:t>
            </a:r>
            <a:r>
              <a:rPr lang="es-ES_tradnl" altLang="es-ES" sz="4400" b="1" dirty="0">
                <a:solidFill>
                  <a:srgbClr val="FFFFFF"/>
                </a:solidFill>
                <a:latin typeface="Arial Narrow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-Junto a la semilla buena, crece la mala. Sus raíces se enroscan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44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tTriangl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3" name="WordArt 5" descr="Vaquero"/>
          <p:cNvSpPr>
            <a:spLocks noChangeArrowheads="1" noChangeShapeType="1" noTextEdit="1"/>
          </p:cNvSpPr>
          <p:nvPr/>
        </p:nvSpPr>
        <p:spPr bwMode="auto">
          <a:xfrm>
            <a:off x="4211638" y="765175"/>
            <a:ext cx="4464050" cy="1655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Los buenos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900113" y="3500438"/>
            <a:ext cx="3671887" cy="2736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Los malos</a:t>
            </a:r>
          </a:p>
        </p:txBody>
      </p:sp>
    </p:spTree>
    <p:extLst>
      <p:ext uri="{BB962C8B-B14F-4D97-AF65-F5344CB8AC3E}">
        <p14:creationId xmlns:p14="http://schemas.microsoft.com/office/powerpoint/2010/main" val="36442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5661248"/>
            <a:ext cx="91440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b="1" dirty="0" smtClean="0">
                <a:solidFill>
                  <a:schemeClr val="bg1"/>
                </a:solidFill>
                <a:latin typeface="Albertus Extra Bold" pitchFamily="34" charset="0"/>
              </a:rPr>
              <a:t>En las películas hay </a:t>
            </a:r>
            <a:r>
              <a:rPr lang="es-ES" altLang="es-ES" sz="3600" b="1" dirty="0">
                <a:solidFill>
                  <a:schemeClr val="bg1"/>
                </a:solidFill>
                <a:latin typeface="Albertus Extra Bold" pitchFamily="34" charset="0"/>
              </a:rPr>
              <a:t>buenos y </a:t>
            </a:r>
            <a:r>
              <a:rPr lang="es-ES" altLang="es-ES" sz="3600" b="1" dirty="0" smtClean="0">
                <a:solidFill>
                  <a:schemeClr val="bg1"/>
                </a:solidFill>
                <a:latin typeface="Albertus Extra Bold" pitchFamily="34" charset="0"/>
              </a:rPr>
              <a:t>malos.</a:t>
            </a:r>
            <a:endParaRPr lang="es-ES" altLang="es-ES" sz="36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pic>
        <p:nvPicPr>
          <p:cNvPr id="3078" name="Picture 6" descr="75B5A0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3" y="362853"/>
            <a:ext cx="795655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akota_fanni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021318"/>
            <a:ext cx="91440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000" b="1" dirty="0">
                <a:solidFill>
                  <a:schemeClr val="bg1"/>
                </a:solidFill>
                <a:latin typeface="Albertus Extra Bold" pitchFamily="34" charset="0"/>
              </a:rPr>
              <a:t>En la vida </a:t>
            </a:r>
            <a:r>
              <a:rPr lang="es-ES" altLang="es-ES" sz="4000" b="1" dirty="0" smtClean="0">
                <a:solidFill>
                  <a:schemeClr val="bg1"/>
                </a:solidFill>
                <a:latin typeface="Albertus Extra Bold" pitchFamily="34" charset="0"/>
              </a:rPr>
              <a:t>hay </a:t>
            </a:r>
            <a:r>
              <a:rPr lang="es-ES" altLang="es-ES" sz="4000" b="1" dirty="0">
                <a:solidFill>
                  <a:schemeClr val="bg1"/>
                </a:solidFill>
                <a:latin typeface="Albertus Extra Bold" pitchFamily="34" charset="0"/>
              </a:rPr>
              <a:t>buenos y hay malos</a:t>
            </a:r>
          </a:p>
        </p:txBody>
      </p:sp>
    </p:spTree>
    <p:extLst>
      <p:ext uri="{BB962C8B-B14F-4D97-AF65-F5344CB8AC3E}">
        <p14:creationId xmlns:p14="http://schemas.microsoft.com/office/powerpoint/2010/main" val="21351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546725"/>
            <a:ext cx="9144000" cy="1311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000" b="1" dirty="0">
                <a:solidFill>
                  <a:schemeClr val="bg1"/>
                </a:solidFill>
              </a:rPr>
              <a:t>La gente que se deja llevar por sus tendencias al </a:t>
            </a:r>
            <a:r>
              <a:rPr lang="es-ES" altLang="es-ES" sz="4000" b="1" dirty="0" smtClean="0">
                <a:solidFill>
                  <a:schemeClr val="bg1"/>
                </a:solidFill>
              </a:rPr>
              <a:t>mal, es </a:t>
            </a:r>
            <a:r>
              <a:rPr lang="es-ES" altLang="es-ES" sz="4000" b="1" dirty="0">
                <a:solidFill>
                  <a:schemeClr val="bg1"/>
                </a:solidFill>
              </a:rPr>
              <a:t>mala.</a:t>
            </a:r>
          </a:p>
        </p:txBody>
      </p:sp>
    </p:spTree>
    <p:extLst>
      <p:ext uri="{BB962C8B-B14F-4D97-AF65-F5344CB8AC3E}">
        <p14:creationId xmlns:p14="http://schemas.microsoft.com/office/powerpoint/2010/main" val="31952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164387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5118100"/>
            <a:ext cx="9144000" cy="17543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dirty="0">
                <a:solidFill>
                  <a:schemeClr val="bg1"/>
                </a:solidFill>
                <a:latin typeface="Albertus Extra Bold" pitchFamily="34" charset="0"/>
              </a:rPr>
              <a:t>E</a:t>
            </a:r>
            <a:r>
              <a:rPr lang="es-ES" altLang="es-ES" sz="3600" dirty="0" smtClean="0">
                <a:solidFill>
                  <a:schemeClr val="bg1"/>
                </a:solidFill>
                <a:latin typeface="Albertus Extra Bold" pitchFamily="34" charset="0"/>
              </a:rPr>
              <a:t>n </a:t>
            </a:r>
            <a:r>
              <a:rPr lang="es-ES" altLang="es-ES" sz="3600" dirty="0">
                <a:solidFill>
                  <a:schemeClr val="bg1"/>
                </a:solidFill>
                <a:latin typeface="Albertus Extra Bold" pitchFamily="34" charset="0"/>
              </a:rPr>
              <a:t>la vida real </a:t>
            </a:r>
            <a:r>
              <a:rPr lang="es-ES" altLang="es-ES" sz="3600" dirty="0" smtClean="0">
                <a:solidFill>
                  <a:schemeClr val="bg1"/>
                </a:solidFill>
                <a:latin typeface="Albertus Extra Bold" pitchFamily="34" charset="0"/>
              </a:rPr>
              <a:t>nosotros somos siempre los buenos, y a los que piensan distinto a nosotros los tenemos como los malos.</a:t>
            </a:r>
            <a:endParaRPr lang="es-ES" altLang="es-ES" sz="3600" dirty="0">
              <a:solidFill>
                <a:schemeClr val="bg1"/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0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6147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7629526" cy="68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942138" y="1348318"/>
            <a:ext cx="2132012" cy="2785378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Todos tenemos dentro    trigo y cizaña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979613" y="5156201"/>
            <a:ext cx="7092950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>
                <a:latin typeface="Arial" charset="0"/>
              </a:rPr>
              <a:t>Cuando lo reconocemos, también tenemos dentro la Verdad</a:t>
            </a:r>
            <a:endParaRPr lang="es-ES" altLang="es-ES" sz="3300"/>
          </a:p>
        </p:txBody>
      </p:sp>
    </p:spTree>
    <p:extLst>
      <p:ext uri="{BB962C8B-B14F-4D97-AF65-F5344CB8AC3E}">
        <p14:creationId xmlns:p14="http://schemas.microsoft.com/office/powerpoint/2010/main" val="383736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6" descr="wheat_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7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1027"/>
          <p:cNvSpPr>
            <a:spLocks noChangeArrowheads="1"/>
          </p:cNvSpPr>
          <p:nvPr/>
        </p:nvSpPr>
        <p:spPr bwMode="auto">
          <a:xfrm>
            <a:off x="0" y="658813"/>
            <a:ext cx="399573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altLang="es-ES" sz="6000" u="sng" dirty="0">
                <a:solidFill>
                  <a:srgbClr val="FFFFFF"/>
                </a:solidFill>
                <a:latin typeface="Arial Narrow" pitchFamily="34" charset="0"/>
              </a:rPr>
              <a:t>¿Qué </a:t>
            </a:r>
            <a:r>
              <a:rPr lang="es-ES_tradnl" altLang="es-ES" sz="6000" u="sng" dirty="0" smtClean="0">
                <a:solidFill>
                  <a:srgbClr val="FFFFFF"/>
                </a:solidFill>
                <a:latin typeface="Arial Narrow" pitchFamily="34" charset="0"/>
              </a:rPr>
              <a:t>hacer?</a:t>
            </a:r>
          </a:p>
          <a:p>
            <a:pPr algn="ctr"/>
            <a:endParaRPr lang="es-ES" altLang="es-ES" sz="4800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ctr"/>
            <a:r>
              <a:rPr lang="es-ES" altLang="es-ES" sz="4800" dirty="0" smtClean="0">
                <a:solidFill>
                  <a:schemeClr val="bg1"/>
                </a:solidFill>
                <a:latin typeface="Tahoma" pitchFamily="34" charset="0"/>
              </a:rPr>
              <a:t>“</a:t>
            </a:r>
            <a:r>
              <a:rPr lang="es-ES" altLang="es-ES" sz="4800" i="1" dirty="0" smtClean="0">
                <a:solidFill>
                  <a:schemeClr val="bg1"/>
                </a:solidFill>
                <a:latin typeface="Tahoma" pitchFamily="34" charset="0"/>
              </a:rPr>
              <a:t>Déjenlos </a:t>
            </a:r>
            <a:r>
              <a:rPr lang="es-ES" altLang="es-ES" sz="4800" i="1" dirty="0">
                <a:solidFill>
                  <a:schemeClr val="bg1"/>
                </a:solidFill>
                <a:latin typeface="Tahoma" pitchFamily="34" charset="0"/>
              </a:rPr>
              <a:t>crecer juntos hasta   la    </a:t>
            </a:r>
            <a:r>
              <a:rPr lang="es-ES" altLang="es-ES" sz="4800" i="1" dirty="0" smtClean="0">
                <a:solidFill>
                  <a:schemeClr val="bg1"/>
                </a:solidFill>
                <a:latin typeface="Tahoma" pitchFamily="34" charset="0"/>
              </a:rPr>
              <a:t>siega</a:t>
            </a:r>
            <a:r>
              <a:rPr lang="es-ES" altLang="es-ES" sz="4800" dirty="0" smtClean="0">
                <a:solidFill>
                  <a:schemeClr val="bg1"/>
                </a:solidFill>
                <a:latin typeface="Tahoma" pitchFamily="34" charset="0"/>
              </a:rPr>
              <a:t>”</a:t>
            </a:r>
            <a:endParaRPr lang="es-ES" altLang="es-ES" sz="48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38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96982" y="1700808"/>
            <a:ext cx="845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Al segar y cosechar, </a:t>
            </a:r>
          </a:p>
          <a:p>
            <a:pPr algn="ctr">
              <a:spcBef>
                <a:spcPct val="0"/>
              </a:spcBef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Se separa el trigo y la cizaña.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033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¿Qué significa la parábola?</a:t>
            </a: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El campo es el mundo, con buenos y malos</a:t>
            </a:r>
          </a:p>
          <a:p>
            <a:pPr>
              <a:spcBef>
                <a:spcPct val="0"/>
              </a:spcBef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_tradnl" altLang="es-ES" sz="4400" u="sng" dirty="0">
                <a:solidFill>
                  <a:srgbClr val="FFFFFF"/>
                </a:solidFill>
                <a:latin typeface="Arial Narrow" pitchFamily="34" charset="0"/>
              </a:rPr>
              <a:t>¿Cómo actúa Dios?</a:t>
            </a: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1 - El reino de Dios </a:t>
            </a:r>
            <a:r>
              <a:rPr lang="es-ES_tradnl" altLang="es-ES" sz="4400" u="sng" dirty="0">
                <a:solidFill>
                  <a:srgbClr val="FFFFFF"/>
                </a:solidFill>
                <a:latin typeface="Arial Narrow" pitchFamily="34" charset="0"/>
              </a:rPr>
              <a:t>está abierto a todos</a:t>
            </a: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. Dios envía su lluvia sobre buenos y malos.</a:t>
            </a:r>
          </a:p>
          <a:p>
            <a:pPr>
              <a:spcBef>
                <a:spcPct val="0"/>
              </a:spcBef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44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603567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¡Qué alegría cuando me dijeron: “</a:t>
            </a:r>
            <a:r>
              <a:rPr lang="es-MX" altLang="es-ES" sz="6000" i="1">
                <a:solidFill>
                  <a:schemeClr val="bg1"/>
                </a:solidFill>
                <a:latin typeface="Tahoma" pitchFamily="34" charset="0"/>
              </a:rPr>
              <a:t>Vamos a la casa del Señor</a:t>
            </a: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”!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Jesú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976938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0" y="4797425"/>
            <a:ext cx="9144000" cy="15113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4868863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3600">
                <a:solidFill>
                  <a:schemeClr val="bg1"/>
                </a:solidFill>
              </a:rPr>
              <a:t>La palabra de Cristo es fermento para el bien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0" y="4797425"/>
            <a:ext cx="9144000" cy="143986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50133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6000">
                <a:solidFill>
                  <a:schemeClr val="bg1"/>
                </a:solidFill>
                <a:latin typeface="Albertus Extra Bold" pitchFamily="34" charset="0"/>
              </a:rPr>
              <a:t>Para el bien en nosotros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0" y="4724400"/>
            <a:ext cx="9144000" cy="158432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0" y="4868863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6000" dirty="0" smtClean="0">
                <a:solidFill>
                  <a:schemeClr val="bg1"/>
                </a:solidFill>
                <a:latin typeface="Albertus Extra Bold" pitchFamily="34" charset="0"/>
              </a:rPr>
              <a:t>Dios trata </a:t>
            </a:r>
            <a:r>
              <a:rPr lang="es-ES" altLang="es-ES" sz="6000" dirty="0">
                <a:solidFill>
                  <a:schemeClr val="bg1"/>
                </a:solidFill>
                <a:latin typeface="Albertus Extra Bold" pitchFamily="34" charset="0"/>
              </a:rPr>
              <a:t>bien </a:t>
            </a:r>
            <a:r>
              <a:rPr lang="es-ES" altLang="es-ES" sz="6000" dirty="0" smtClean="0">
                <a:solidFill>
                  <a:schemeClr val="bg1"/>
                </a:solidFill>
                <a:latin typeface="Albertus Extra Bold" pitchFamily="34" charset="0"/>
              </a:rPr>
              <a:t>a todos</a:t>
            </a:r>
            <a:endParaRPr lang="es-ES" altLang="es-ES" sz="6000" dirty="0">
              <a:solidFill>
                <a:schemeClr val="bg1"/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73169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2- Queremos eliminar a los malos.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Pero Dios nos invita a la </a:t>
            </a: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tolerancia.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Sean todos prontos para escuchar, lentos para hablar y tardos para la ira.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Porque la ira del hombre no produce la justicia que Dios quiere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” (</a:t>
            </a:r>
            <a:r>
              <a:rPr lang="es-ES_tradnl" altLang="es-ES" sz="4400" dirty="0" err="1" smtClean="0">
                <a:solidFill>
                  <a:srgbClr val="FFFFFF"/>
                </a:solidFill>
                <a:latin typeface="Arial Narrow" pitchFamily="34" charset="0"/>
              </a:rPr>
              <a:t>Sant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 1,19-20)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443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024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6" y="-50800"/>
            <a:ext cx="3844925" cy="69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70339" y="533401"/>
            <a:ext cx="5138737" cy="3323987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juicio entre el bien y el mal toca sólo a Dios, y justamente </a:t>
            </a:r>
            <a:r>
              <a:rPr lang="es-E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Él </a:t>
            </a: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arrancará el mal haciéndose intercesor de la persona </a:t>
            </a:r>
            <a:r>
              <a:rPr lang="es-E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humana.  </a:t>
            </a:r>
            <a:endParaRPr lang="es-ES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 flipH="1">
            <a:off x="3955386" y="4320771"/>
            <a:ext cx="5102224" cy="16158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 dirty="0">
                <a:latin typeface="Arial" charset="0"/>
              </a:rPr>
              <a:t>El Reino </a:t>
            </a:r>
            <a:r>
              <a:rPr lang="es-ES" altLang="es-ES" sz="3300" b="1" dirty="0" smtClean="0">
                <a:latin typeface="Arial" charset="0"/>
              </a:rPr>
              <a:t>de Dios es </a:t>
            </a:r>
            <a:r>
              <a:rPr lang="es-ES" altLang="es-ES" sz="3300" b="1" dirty="0">
                <a:latin typeface="Arial" charset="0"/>
              </a:rPr>
              <a:t>el misterio del mal, transformado en perdón</a:t>
            </a:r>
            <a:endParaRPr lang="es-ES" altLang="es-ES" sz="3300" dirty="0"/>
          </a:p>
        </p:txBody>
      </p:sp>
    </p:spTree>
    <p:extLst>
      <p:ext uri="{BB962C8B-B14F-4D97-AF65-F5344CB8AC3E}">
        <p14:creationId xmlns:p14="http://schemas.microsoft.com/office/powerpoint/2010/main" val="28956645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Jesus%20second%20coming%20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" y="5805264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dirty="0" smtClean="0">
                <a:solidFill>
                  <a:schemeClr val="bg1"/>
                </a:solidFill>
                <a:latin typeface="Albertus Extra Bold" pitchFamily="34" charset="0"/>
              </a:rPr>
              <a:t>Dejemos </a:t>
            </a:r>
            <a:r>
              <a:rPr lang="es-ES" altLang="es-ES" sz="3600" dirty="0">
                <a:solidFill>
                  <a:schemeClr val="bg1"/>
                </a:solidFill>
                <a:latin typeface="Albertus Extra Bold" pitchFamily="34" charset="0"/>
              </a:rPr>
              <a:t>la </a:t>
            </a:r>
            <a:r>
              <a:rPr lang="es-ES" altLang="es-ES" sz="3600" dirty="0" smtClean="0">
                <a:solidFill>
                  <a:schemeClr val="bg1"/>
                </a:solidFill>
                <a:latin typeface="Albertus Extra Bold" pitchFamily="34" charset="0"/>
              </a:rPr>
              <a:t>cizaña. La quitaremos al final.</a:t>
            </a:r>
            <a:endParaRPr lang="es-ES" altLang="es-ES" sz="3600" dirty="0">
              <a:solidFill>
                <a:schemeClr val="bg1"/>
              </a:solidFill>
              <a:latin typeface="Albertus Extra Bold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00788" y="6597650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/>
              <a:t>ektorn@hotmail.com</a:t>
            </a:r>
          </a:p>
        </p:txBody>
      </p:sp>
    </p:spTree>
    <p:extLst>
      <p:ext uri="{BB962C8B-B14F-4D97-AF65-F5344CB8AC3E}">
        <p14:creationId xmlns:p14="http://schemas.microsoft.com/office/powerpoint/2010/main" val="20165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Brava%20gente%20brasileira-cen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7272337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5426075"/>
            <a:ext cx="8569325" cy="144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>
                <a:solidFill>
                  <a:schemeClr val="bg1"/>
                </a:solidFill>
              </a:rPr>
              <a:t>La </a:t>
            </a:r>
            <a:r>
              <a:rPr lang="es-ES" altLang="es-ES" sz="4400" b="1" dirty="0" smtClean="0">
                <a:solidFill>
                  <a:schemeClr val="bg1"/>
                </a:solidFill>
              </a:rPr>
              <a:t>gente, </a:t>
            </a:r>
            <a:r>
              <a:rPr lang="es-ES" altLang="es-ES" sz="4400" b="1" dirty="0">
                <a:solidFill>
                  <a:schemeClr val="bg1"/>
                </a:solidFill>
              </a:rPr>
              <a:t>que quiere ser </a:t>
            </a:r>
            <a:r>
              <a:rPr lang="es-ES" altLang="es-ES" sz="4400" b="1" dirty="0" smtClean="0">
                <a:solidFill>
                  <a:schemeClr val="bg1"/>
                </a:solidFill>
              </a:rPr>
              <a:t>buena, </a:t>
            </a:r>
            <a:r>
              <a:rPr lang="es-ES" altLang="es-ES" sz="4400" b="1" dirty="0">
                <a:solidFill>
                  <a:schemeClr val="bg1"/>
                </a:solidFill>
              </a:rPr>
              <a:t>secunda la acción divina</a:t>
            </a:r>
          </a:p>
        </p:txBody>
      </p:sp>
    </p:spTree>
    <p:extLst>
      <p:ext uri="{BB962C8B-B14F-4D97-AF65-F5344CB8AC3E}">
        <p14:creationId xmlns:p14="http://schemas.microsoft.com/office/powerpoint/2010/main" val="16288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839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3 - Nos envía el 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Espíritu Santo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para ayudarnos a ver la mala hierba que tenemos y a quitarla.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443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8195" name="5 Imagen" descr="trigo5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0"/>
            <a:ext cx="500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107950" y="4106333"/>
            <a:ext cx="467995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000" b="1">
                <a:latin typeface="Arial" charset="0"/>
              </a:rPr>
              <a:t>Arrancar el mal es matar la vida, que justamente crece con el esfuerzo</a:t>
            </a:r>
            <a:br>
              <a:rPr lang="es-ES" altLang="es-ES" sz="3000" b="1">
                <a:latin typeface="Arial" charset="0"/>
              </a:rPr>
            </a:br>
            <a:r>
              <a:rPr lang="es-ES" altLang="es-ES" sz="3000" b="1">
                <a:latin typeface="Arial" charset="0"/>
              </a:rPr>
              <a:t> de superarlo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8275" y="93134"/>
            <a:ext cx="4116388" cy="2862322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presencia del mal es el mejor remedio para moderar los deseos siempre insatisfechos de nuestro orgullo</a:t>
            </a:r>
          </a:p>
        </p:txBody>
      </p:sp>
    </p:spTree>
    <p:extLst>
      <p:ext uri="{BB962C8B-B14F-4D97-AF65-F5344CB8AC3E}">
        <p14:creationId xmlns:p14="http://schemas.microsoft.com/office/powerpoint/2010/main" val="6334680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rdoo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422762" y="1052736"/>
            <a:ext cx="3384550" cy="48013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b="1" dirty="0" smtClean="0">
                <a:solidFill>
                  <a:schemeClr val="bg1"/>
                </a:solidFill>
                <a:latin typeface="Albertus Extra Bold" pitchFamily="34" charset="0"/>
              </a:rPr>
              <a:t>En las películas los </a:t>
            </a:r>
            <a:r>
              <a:rPr lang="es-ES" altLang="es-ES" sz="3600" b="1" dirty="0">
                <a:solidFill>
                  <a:schemeClr val="bg1"/>
                </a:solidFill>
                <a:latin typeface="Albertus Extra Bold" pitchFamily="34" charset="0"/>
              </a:rPr>
              <a:t>malos hacen sufrir a los buenos; </a:t>
            </a:r>
            <a:endParaRPr lang="es-ES" altLang="es-ES" sz="3600" b="1" dirty="0" smtClean="0">
              <a:solidFill>
                <a:schemeClr val="bg1"/>
              </a:solidFill>
              <a:latin typeface="Albertus Extra Bold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altLang="es-ES" sz="3600" b="1" dirty="0" smtClean="0">
                <a:solidFill>
                  <a:schemeClr val="bg1"/>
                </a:solidFill>
                <a:latin typeface="Albertus Extra Bold" pitchFamily="34" charset="0"/>
              </a:rPr>
              <a:t>pero </a:t>
            </a:r>
            <a:r>
              <a:rPr lang="es-ES" altLang="es-ES" sz="3600" b="1" dirty="0">
                <a:solidFill>
                  <a:schemeClr val="bg1"/>
                </a:solidFill>
                <a:latin typeface="Albertus Extra Bold" pitchFamily="34" charset="0"/>
              </a:rPr>
              <a:t>al final los buenos </a:t>
            </a:r>
            <a:r>
              <a:rPr lang="es-ES" altLang="es-ES" sz="3600" b="1" dirty="0" smtClean="0">
                <a:solidFill>
                  <a:schemeClr val="bg1"/>
                </a:solidFill>
                <a:latin typeface="Albertus Extra Bold" pitchFamily="34" charset="0"/>
              </a:rPr>
              <a:t>triunfan.</a:t>
            </a:r>
            <a:endParaRPr lang="es-ES" altLang="es-ES" sz="3600" b="1" dirty="0">
              <a:solidFill>
                <a:schemeClr val="bg1"/>
              </a:solidFill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8435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67691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6435462" y="34631"/>
            <a:ext cx="2725737" cy="4154984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Antes de </a:t>
            </a:r>
            <a:br>
              <a:rPr lang="es-E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 siega definitiva, </a:t>
            </a:r>
            <a:r>
              <a:rPr lang="es-E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quizá podamos convertir la </a:t>
            </a:r>
            <a:r>
              <a:rPr lang="es-E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cizaña en </a:t>
            </a:r>
            <a:r>
              <a:rPr lang="es-E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TRIGO.</a:t>
            </a:r>
            <a:endParaRPr lang="es-E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6435462" y="4189615"/>
            <a:ext cx="2708538" cy="26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 dirty="0">
                <a:latin typeface="Arial" charset="0"/>
              </a:rPr>
              <a:t>Entonces brillará la buena semilla del </a:t>
            </a:r>
            <a:r>
              <a:rPr lang="es-ES" altLang="es-ES" sz="3300" b="1" dirty="0" smtClean="0">
                <a:latin typeface="Arial" charset="0"/>
              </a:rPr>
              <a:t>Reino.</a:t>
            </a:r>
            <a:endParaRPr lang="es-ES" altLang="es-ES" sz="3300" dirty="0"/>
          </a:p>
        </p:txBody>
      </p:sp>
    </p:spTree>
    <p:extLst>
      <p:ext uri="{BB962C8B-B14F-4D97-AF65-F5344CB8AC3E}">
        <p14:creationId xmlns:p14="http://schemas.microsoft.com/office/powerpoint/2010/main" val="1807552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nimBg="1"/>
      <p:bldP spid="2232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¿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Ejemplos de intolerantes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Los hijos de Zebedeo.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El joven Saúl, después S. Pablo.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Pero S. Francisco de Asís no mató al lobo feroz, sino que lo acogió.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82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Gloria a Dios en el cielo,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en la tierra paz a los hombres, que ama el Señor.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 tu inmensa gloria te alabamos, te bendecimos, te adoramos, te glorificamos, te damos gracias, Señor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Rey celestial, Dios Padre todopoderoso.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839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¿</a:t>
            </a: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Aplicaciones para la vida ordinaria</a:t>
            </a: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Los esposos sean pacientes entre sí.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Los padres e hijos lo sean entre sí.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Los jefes y empleados lo sean entre sí.</a:t>
            </a:r>
          </a:p>
          <a:p>
            <a:pPr marL="571500" indent="-571500">
              <a:spcBef>
                <a:spcPct val="0"/>
              </a:spcBef>
              <a:buFontTx/>
              <a:buChar char="-"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marL="571500" indent="-571500">
              <a:spcBef>
                <a:spcPct val="0"/>
              </a:spcBef>
              <a:buFontTx/>
              <a:buChar char="-"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Pero padres y supervisores deben enseñar con cuidado.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7829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2ª Parábola: La mostaza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Dios siembra la semilla.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Nuestra obligación es hacerla crecer.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La </a:t>
            </a:r>
            <a:r>
              <a:rPr lang="es-ES_tradnl" altLang="es-ES" sz="4400" u="sng" dirty="0">
                <a:solidFill>
                  <a:srgbClr val="FFFFFF"/>
                </a:solidFill>
                <a:latin typeface="Arial Narrow" pitchFamily="34" charset="0"/>
              </a:rPr>
              <a:t>mostaza</a:t>
            </a: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 crece hasta 3 metros.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Lo nuestro es crecer, hacer crecer la semilla abonándola y cultivándola.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693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2291" name="6 Imagen" descr="Mostaz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43518"/>
            <a:ext cx="9144000" cy="46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950" y="141818"/>
            <a:ext cx="8928100" cy="1169551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bien es una semilla pequeña, que, cuando crece, </a:t>
            </a:r>
            <a:r>
              <a:rPr lang="es-E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 hace </a:t>
            </a: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 gran árbol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41" y="5445224"/>
            <a:ext cx="89281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 dirty="0">
                <a:latin typeface="Arial" charset="0"/>
              </a:rPr>
              <a:t>Cualquier gesto pequeño, sin hacer ruido, puede convertirse en un árbol frondoso</a:t>
            </a:r>
            <a:endParaRPr lang="es-ES" altLang="es-ES" sz="3300" dirty="0"/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107951" y="4246033"/>
            <a:ext cx="3527425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900" b="1">
                <a:solidFill>
                  <a:schemeClr val="bg1"/>
                </a:solidFill>
                <a:latin typeface="Arial Unicode MS" pitchFamily="34" charset="-128"/>
              </a:rPr>
              <a:t>Campo de Mostaza</a:t>
            </a:r>
          </a:p>
        </p:txBody>
      </p:sp>
    </p:spTree>
    <p:extLst>
      <p:ext uri="{BB962C8B-B14F-4D97-AF65-F5344CB8AC3E}">
        <p14:creationId xmlns:p14="http://schemas.microsoft.com/office/powerpoint/2010/main" val="2220997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6387" name="Picture 10" descr="brot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0"/>
            <a:ext cx="4557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99013" y="105013"/>
            <a:ext cx="4287838" cy="3323987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Jesús quiere que nazcan cosas  NUEVAS, escondidas </a:t>
            </a:r>
            <a:b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desde la creación </a:t>
            </a:r>
            <a:b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 </a:t>
            </a:r>
            <a:r>
              <a:rPr lang="es-E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mundo.</a:t>
            </a:r>
            <a:endParaRPr lang="es-E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32338" y="4005064"/>
            <a:ext cx="4421187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dirty="0">
                <a:latin typeface="Arial" charset="0"/>
              </a:rPr>
              <a:t>¿Provocaremos el nacimiento de brotes nuevos, después de tanta depresión?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0735200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3ª Parábola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La </a:t>
            </a:r>
            <a:r>
              <a:rPr lang="es-ES_tradnl" altLang="es-ES" sz="4400" u="sng" dirty="0">
                <a:solidFill>
                  <a:srgbClr val="FFFFFF"/>
                </a:solidFill>
                <a:latin typeface="Arial Narrow" pitchFamily="34" charset="0"/>
              </a:rPr>
              <a:t>levadura</a:t>
            </a: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 hace fermentar la harina y la convierte en pan</a:t>
            </a:r>
            <a:r>
              <a:rPr lang="es-ES_tradnl" altLang="es-ES" sz="4400" b="1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En Venezuela hacemos arepas.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443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4339" name="Picture 10" descr="donap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11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7143750" y="40218"/>
            <a:ext cx="200025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900" b="1">
                <a:solidFill>
                  <a:schemeClr val="bg1"/>
                </a:solidFill>
                <a:latin typeface="Arial Unicode MS" pitchFamily="34" charset="-128"/>
              </a:rPr>
              <a:t>Beduina cociendo pan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9226" y="876300"/>
            <a:ext cx="3846513" cy="3139321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Reino está aquí, y debemos hacerlo fermentar hasta que el mundo sea </a:t>
            </a:r>
            <a:r>
              <a:rPr lang="es-E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transformado.</a:t>
            </a:r>
            <a:endParaRPr lang="es-E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212" y="4653136"/>
            <a:ext cx="4014539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 dirty="0" smtClean="0">
                <a:latin typeface="Arial" charset="0"/>
              </a:rPr>
              <a:t>Es </a:t>
            </a:r>
            <a:r>
              <a:rPr lang="es-ES" altLang="es-ES" sz="3300" b="1" dirty="0">
                <a:latin typeface="Arial" charset="0"/>
              </a:rPr>
              <a:t>tarea de </a:t>
            </a:r>
            <a:r>
              <a:rPr lang="es-ES" altLang="es-ES" sz="3300" b="1" dirty="0" smtClean="0">
                <a:latin typeface="Arial" charset="0"/>
              </a:rPr>
              <a:t>todos. </a:t>
            </a:r>
            <a:endParaRPr lang="es-ES" altLang="es-ES" sz="3300" dirty="0"/>
          </a:p>
        </p:txBody>
      </p:sp>
    </p:spTree>
    <p:extLst>
      <p:ext uri="{BB962C8B-B14F-4D97-AF65-F5344CB8AC3E}">
        <p14:creationId xmlns:p14="http://schemas.microsoft.com/office/powerpoint/2010/main" val="3522209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La </a:t>
            </a: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levadura en el Reino de Dios es el amor hecho obras.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Nuestro amor hace crecer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en bondad la </a:t>
            </a:r>
            <a:r>
              <a:rPr lang="es-ES_tradnl" altLang="es-ES" sz="4400" dirty="0">
                <a:solidFill>
                  <a:srgbClr val="FFFFFF"/>
                </a:solidFill>
                <a:latin typeface="Arial Narrow" pitchFamily="34" charset="0"/>
              </a:rPr>
              <a:t>humanidad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Lo nuestro es mover la masa.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236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857250" y="548218"/>
            <a:ext cx="7386638" cy="5761567"/>
          </a:xfrm>
          <a:prstGeom prst="rect">
            <a:avLst/>
          </a:prstGeom>
          <a:gradFill rotWithShape="1">
            <a:gsLst>
              <a:gs pos="0">
                <a:srgbClr val="460000"/>
              </a:gs>
              <a:gs pos="100000">
                <a:srgbClr val="CC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643063" y="1316567"/>
            <a:ext cx="5643562" cy="3170099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Señor, haz que entendamos los secretos de éste </a:t>
            </a:r>
            <a:b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 Reino, tan lleno de deseos de BONDAD</a:t>
            </a:r>
          </a:p>
        </p:txBody>
      </p:sp>
    </p:spTree>
    <p:extLst>
      <p:ext uri="{BB962C8B-B14F-4D97-AF65-F5344CB8AC3E}">
        <p14:creationId xmlns:p14="http://schemas.microsoft.com/office/powerpoint/2010/main" val="348570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1947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1000" y="88900"/>
            <a:ext cx="914400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b="1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7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2 Imagen" descr="paloma_gif_jass_1.gif"/>
          <p:cNvPicPr>
            <a:picLocks noChangeAspect="1"/>
          </p:cNvPicPr>
          <p:nvPr/>
        </p:nvPicPr>
        <p:blipFill>
          <a:blip r:embed="rId3" cstate="print">
            <a:lum bright="-14000" contrast="15000"/>
          </a:blip>
          <a:stretch>
            <a:fillRect/>
          </a:stretch>
        </p:blipFill>
        <p:spPr bwMode="auto">
          <a:xfrm>
            <a:off x="4283968" y="1196752"/>
            <a:ext cx="47880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4283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s-V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endParaRPr lang="es-V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Señor, Hijo único, Jesucristo.</a:t>
            </a: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 Dios, Cordero de Dios, Hijo del Padre;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ten piedad de nosotros;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atiende nuestra súplica;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  <p:transition spd="slow" advTm="24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 u="sng">
                <a:solidFill>
                  <a:srgbClr val="FFFFFF"/>
                </a:solidFill>
                <a:latin typeface="Arial Narrow" pitchFamily="34" charset="0"/>
              </a:rPr>
              <a:t>Créditos: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José Martínez de Toda, S.J.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(martodaj@gmail.com)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Román Mendoza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  <a:hlinkClick r:id="rId3"/>
              </a:rPr>
              <a:t>romanmp59@hotmail.com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VE" altLang="es-ES" sz="6600" b="1" i="1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VE" altLang="es-ES" sz="6600" b="1" i="1">
                <a:solidFill>
                  <a:srgbClr val="FFFFFF"/>
                </a:solidFill>
                <a:latin typeface="Arial Narrow" pitchFamily="34" charset="0"/>
              </a:rPr>
              <a:t>“En todo amar y servir”</a:t>
            </a:r>
            <a:endParaRPr lang="es-ES_tradnl" altLang="es-ES" sz="6600" b="1" i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Tú que estás sentado a la derecha del Padre, ten piedad de nosotros. </a:t>
            </a:r>
            <a:endParaRPr lang="es-ES_tradnl" altLang="es-ES" sz="5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Porque sólo Tú eres santo,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sólo Tú, Señor, sólo Tú Altísimo, Jesucristo, con el Espíritu Santo en la gloria de Dios Padre. Amén.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uca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85800"/>
            <a:ext cx="4267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de 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Eucaristía</a:t>
            </a:r>
          </a:p>
        </p:txBody>
      </p:sp>
    </p:spTree>
  </p:cSld>
  <p:clrMapOvr>
    <a:masterClrMapping/>
  </p:clrMapOvr>
  <p:transition spd="slow" advTm="2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6600" b="1">
                <a:solidFill>
                  <a:schemeClr val="bg1"/>
                </a:solidFill>
                <a:latin typeface="Arial Narrow" pitchFamily="34" charset="0"/>
              </a:rPr>
              <a:t>Procesión de la Biblia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con vida intachable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camina en la ley del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guardando sus preceptos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lo busca de todo corazón.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om 15A Sembrador 13 jul 14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15A Sembrador 13 jul 14</Template>
  <TotalTime>451</TotalTime>
  <Words>1050</Words>
  <Application>Microsoft Office PowerPoint</Application>
  <PresentationFormat>Presentación en pantalla (4:3)</PresentationFormat>
  <Paragraphs>176</Paragraphs>
  <Slides>42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Dom 15A Sembrador 13 jul 14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21</cp:revision>
  <dcterms:created xsi:type="dcterms:W3CDTF">2014-07-07T22:19:09Z</dcterms:created>
  <dcterms:modified xsi:type="dcterms:W3CDTF">2014-07-14T22:09:25Z</dcterms:modified>
</cp:coreProperties>
</file>