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83" r:id="rId3"/>
  </p:sldMasterIdLst>
  <p:notesMasterIdLst>
    <p:notesMasterId r:id="rId20"/>
  </p:notesMasterIdLst>
  <p:sldIdLst>
    <p:sldId id="256" r:id="rId4"/>
    <p:sldId id="257" r:id="rId5"/>
    <p:sldId id="260" r:id="rId6"/>
    <p:sldId id="275" r:id="rId7"/>
    <p:sldId id="277" r:id="rId8"/>
    <p:sldId id="276" r:id="rId9"/>
    <p:sldId id="270" r:id="rId10"/>
    <p:sldId id="278" r:id="rId11"/>
    <p:sldId id="258" r:id="rId12"/>
    <p:sldId id="263" r:id="rId13"/>
    <p:sldId id="259" r:id="rId14"/>
    <p:sldId id="280" r:id="rId15"/>
    <p:sldId id="282" r:id="rId16"/>
    <p:sldId id="281" r:id="rId17"/>
    <p:sldId id="266" r:id="rId18"/>
    <p:sldId id="279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99"/>
    <a:srgbClr val="FF66CC"/>
    <a:srgbClr val="33CC33"/>
    <a:srgbClr val="008000"/>
    <a:srgbClr val="493A27"/>
    <a:srgbClr val="97D0F3"/>
    <a:srgbClr val="2EA0E6"/>
    <a:srgbClr val="447C77"/>
    <a:srgbClr val="A1E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6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112BAB-C2C3-413B-AC93-6D722C410791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F39E87-445E-48D2-832D-DE42540423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699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D36925-6E82-41FB-A557-57B02623E858}" type="slidenum">
              <a:rPr lang="es-ES" smtClean="0"/>
              <a:pPr eaLnBrk="1" hangingPunct="1"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A2F4D-68E4-47C5-B40F-584F6FA7DD54}" type="slidenum">
              <a:rPr lang="es-E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A2F4D-68E4-47C5-B40F-584F6FA7DD54}" type="slidenum">
              <a:rPr lang="es-E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A2F4D-68E4-47C5-B40F-584F6FA7DD54}" type="slidenum">
              <a:rPr lang="es-E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9F80-4679-477E-ACEC-0B789EB6A9D4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8C33-33E7-4287-9279-902C988724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50074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72BE-1C3A-4DA9-8AA0-5B83E2876FBA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1CEB-8C20-4441-9FE4-5BCC3F22CB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328905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C1E8-3A40-4A7F-A1E4-AC362FC3D988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0EDE-5D21-4423-9849-9DA6B4F3C9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16186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13FF-0F7C-49FD-AE2B-822BAAEEEA4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0902-062F-414D-A15F-6142631596C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8369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D7F1-A2B9-4D4B-B770-38E0A1E81D1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EA0A-E6FF-4792-B324-B4692C2F2C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5564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FF2E-185D-401C-91AE-186FD3BE1FD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9E55-CA56-4C79-B2F0-735D604DCC4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70869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42EF-BB06-459B-8494-4091DB0699B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B070-B298-472E-9749-8779767D723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38673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B912-E390-43DF-BD1D-9D9E1E95EA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4D2F-D088-4867-A474-2B1ED312D4A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49272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4FFC-86DF-467C-B892-4B6141105C8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EF79-605C-442B-8B23-099CE30A4BC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48928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27C9-1B09-4FF4-99CA-07B90C667D7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9EB4-98DD-4AF9-8660-1D86F894E90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30903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79FC-B935-4528-BBFA-9909773436D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FE25-0017-4173-82DF-453242AFA8F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3957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23C8-D834-4D71-A4E4-DF39035E4E8B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C5D3-F7CD-4583-8B5A-4CB45F9985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371582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8C63-FF71-4028-83A2-B5494FF83A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CC34-DBAB-4AC4-A01F-DAB0D5B1B28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52087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EA0A-C1C9-4DA5-8E55-A18BC7843F7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4858-2E6D-40B4-8D1C-2AB4EE7F82B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98348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23F6-0A8C-49AB-9132-C227CF27638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2935-C7DA-40FD-AE91-216A6335AC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46625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DB9F953D-91D6-4A28-901D-ADE347C04C05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27C90EF6-EABD-4363-8955-21EEE4D104C3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547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0E4A0-A9B8-4C83-92DD-ABF5C33DC296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3C8FE-7B49-48DD-ABBE-731161C93F8D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91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pPr>
              <a:defRPr/>
            </a:pPr>
            <a:fld id="{5F143DC0-963E-4873-97DC-CFD8483CC21F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pPr>
              <a:defRPr/>
            </a:pPr>
            <a:fld id="{866BCFAD-9190-4AAF-B34D-1069761B9670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8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52179-89F0-4437-8EC3-2DDA34D9573B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5457A-6CFB-42BE-9764-DA1CDF0CF40C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318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E06A2-09FD-454D-8B8A-1A07516713FF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pPr>
              <a:defRPr/>
            </a:pPr>
            <a:fld id="{E211DB3D-9039-48B3-85D2-2DD16A908E58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784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A94C2-E4E5-408A-A343-8B62CB4A6A31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D9905-1528-48C8-B130-1DBA5C6D44E6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347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502D7-0F74-4300-8856-B1E41F46CDC6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F1B4C-6CF3-4FFB-9EFE-9D6635D2C7EC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31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082C-F948-4776-AD3D-D3A0B3598945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D941-2EE1-4711-84AD-01A7871600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487979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D33C9-5B33-40F8-BA87-C38A10D2E43D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pPr>
              <a:defRPr/>
            </a:pPr>
            <a:fld id="{91FC0E41-753B-4FA8-A17A-1B448D962859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606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z="2000" smtClean="0"/>
              <a:t>Haga clic en el icono para agregar una imagen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0062C-94E5-4D18-AB03-19472B34E448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DB08C-DA43-4764-BC1F-5D764606E667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238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BF55D-8F74-47CD-9A90-8D25ED5368A8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632D4-C82F-4EF5-9548-5FE0E298B192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609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73D81-CCB2-4B51-AF46-5B9352BBDB6A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473D8-D9A1-4231-927D-2CDA53E58A10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13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BAC0-C8E0-4DD6-96F3-23AE242FBE78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D220-B1BB-4061-9943-8DED87781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22888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5CB2-AD95-4823-B6E7-768841825A00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A33C6-EE8C-41B0-9E51-FDB961A8B1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11866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A21C-77FE-4FE0-B5F7-FE1C6299DB1F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EA49-C91A-4664-8A58-0993FABFF3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490593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009A-847B-4612-ACA7-475D784EFAB8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1F436-E612-4765-9DB8-9FF1FD8868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79088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DCC4-7EBE-4E9D-A45F-402AE5359F21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DB66-DD53-4196-AD8A-8717A018DD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248057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2477-2E06-450F-B63A-350C99641C7A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75B8-2CC0-415A-A828-C422B28833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0792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BA9E6E-F590-4789-9F17-F0BE868C2536}" type="datetimeFigureOut">
              <a:rPr lang="es-ES"/>
              <a:pPr>
                <a:defRPr/>
              </a:pPr>
              <a:t>18/07/2014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FD05A7-3225-4D6D-9C1C-BD9114F012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AD01E-1D30-4FF2-AFB8-12B298A5D1E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18/07/2014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99909-D1D3-49E9-9577-BAD42F652A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0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4F1A596C-9D1E-4F3B-9EE6-33154299962A}" type="datetimeFigureOut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18/07/2014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01A0B26A-906E-48FE-8446-3ED25437C45E}" type="slidenum">
              <a:rPr lang="es-ES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6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Users\Administrador\Desktop\16º D. arl sembrado II Campo y mu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46799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59338" y="1052513"/>
            <a:ext cx="4160837" cy="551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El Reino de los cielos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se parece a un hombre que  sembró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buena semilla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en su campo. Pero, mientras su gente dormía,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su enemigo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sembró cizaña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entre el trigo,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008000"/>
                </a:solidFill>
                <a:effectLst>
                  <a:outerShdw blurRad="50800" dist="38100" dir="8100000" algn="tr" rotWithShape="0">
                    <a:schemeClr val="bg1">
                      <a:alpha val="84000"/>
                    </a:schemeClr>
                  </a:outerShdw>
                </a:effectLst>
                <a:latin typeface="+mn-lt"/>
                <a:cs typeface="Times New Roman" pitchFamily="18" charset="0"/>
              </a:rPr>
              <a:t> y se fue.</a:t>
            </a: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1187624" y="354722"/>
            <a:ext cx="6840760" cy="5539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rgbClr val="C00000"/>
                </a:solidFill>
                <a:cs typeface="Times New Roman" pitchFamily="18" charset="0"/>
              </a:rPr>
              <a:t>Domingo 16º / Tiempo Ordinario – </a:t>
            </a:r>
            <a:r>
              <a:rPr lang="es-ES" sz="2400" b="1" dirty="0">
                <a:solidFill>
                  <a:srgbClr val="C00000"/>
                </a:solidFill>
                <a:cs typeface="Times New Roman" pitchFamily="18" charset="0"/>
              </a:rPr>
              <a:t>Ciclo A</a:t>
            </a:r>
          </a:p>
        </p:txBody>
      </p:sp>
    </p:spTree>
  </p:cSld>
  <p:clrMapOvr>
    <a:masterClrMapping/>
  </p:clrMapOvr>
  <p:transition spd="slow" advTm="14000">
    <p:circle/>
    <p:sndAc>
      <p:stSnd loop="1">
        <p:snd r:embed="rId3" name="Irish_Green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18C23"/>
            </a:gs>
            <a:gs pos="10001">
              <a:srgbClr val="A18C23"/>
            </a:gs>
            <a:gs pos="19000">
              <a:srgbClr val="758F7C"/>
            </a:gs>
            <a:gs pos="44000">
              <a:srgbClr val="758F7C"/>
            </a:gs>
            <a:gs pos="100000">
              <a:srgbClr val="447C7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5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9434" y="5013176"/>
            <a:ext cx="8501038" cy="1569660"/>
          </a:xfrm>
          <a:prstGeom prst="rect">
            <a:avLst/>
          </a:prstGeom>
          <a:solidFill>
            <a:schemeClr val="accent2">
              <a:lumMod val="75000"/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En </a:t>
            </a:r>
            <a:r>
              <a:rPr lang="es-ES" sz="3200" b="1" dirty="0" smtClean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algunas </a:t>
            </a:r>
            <a:r>
              <a:rPr lang="es-ES" sz="3200" b="1" dirty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comunidades cristianas primitivas </a:t>
            </a:r>
            <a:endParaRPr lang="es-ES" sz="3200" b="1" dirty="0" smtClean="0">
              <a:solidFill>
                <a:srgbClr val="FFFF66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200" b="1" dirty="0" smtClean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hubo </a:t>
            </a:r>
            <a:r>
              <a:rPr lang="es-ES" sz="3200" b="1" dirty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quien pretendía que sólo los intachables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FF66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podrían formar parte de las mismas.</a:t>
            </a:r>
          </a:p>
        </p:txBody>
      </p:sp>
      <p:sp>
        <p:nvSpPr>
          <p:cNvPr id="3" name="AutoShape 2" descr="http://telecincostatic-a.akamaihd.net/laberinto/capitulos/t01xc02/cataros-condenados-hoguera-herejia_MDSVID20130215_0116_5.png"/>
          <p:cNvSpPr>
            <a:spLocks noChangeAspect="1" noChangeArrowheads="1"/>
          </p:cNvSpPr>
          <p:nvPr/>
        </p:nvSpPr>
        <p:spPr bwMode="auto">
          <a:xfrm>
            <a:off x="155575" y="-1554163"/>
            <a:ext cx="57816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http://telecincostatic-a.akamaihd.net/laberinto/capitulos/t01xc02/cataros-condenados-hoguera-herejia_MDSVID20130215_0116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4" y="256579"/>
            <a:ext cx="8501038" cy="46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55303"/>
            <a:ext cx="3447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0033CC"/>
                </a:solidFill>
                <a:latin typeface="Arial Black" pitchFamily="34" charset="0"/>
              </a:rPr>
              <a:t>Pero si…</a:t>
            </a:r>
            <a:endParaRPr lang="es-ES" sz="4400" b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268760"/>
            <a:ext cx="784887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itchFamily="34" charset="0"/>
              </a:rPr>
              <a:t> </a:t>
            </a:r>
            <a:r>
              <a:rPr lang="es-ES" sz="2400" dirty="0" smtClean="0">
                <a:latin typeface="Arial Black" pitchFamily="34" charset="0"/>
              </a:rPr>
              <a:t>Me traicionan y se portan mal conmigo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3284984"/>
            <a:ext cx="784887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Black" pitchFamily="34" charset="0"/>
              </a:rPr>
              <a:t> Mi mejor amigo, de quien yo me fiaba 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2276872"/>
            <a:ext cx="734481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Black" pitchFamily="34" charset="0"/>
              </a:rPr>
              <a:t> Mi esposo…, mi mujer…, mi hijo…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5229200"/>
            <a:ext cx="734481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Black" pitchFamily="34" charset="0"/>
              </a:rPr>
              <a:t> </a:t>
            </a:r>
            <a:r>
              <a:rPr lang="es-ES" sz="2400" dirty="0">
                <a:latin typeface="Arial Black" pitchFamily="34" charset="0"/>
              </a:rPr>
              <a:t>S</a:t>
            </a:r>
            <a:r>
              <a:rPr lang="es-ES" sz="2400" dirty="0" smtClean="0">
                <a:latin typeface="Arial Black" pitchFamily="34" charset="0"/>
              </a:rPr>
              <a:t>e </a:t>
            </a:r>
            <a:r>
              <a:rPr lang="es-ES" sz="2400" dirty="0">
                <a:latin typeface="Arial Black" pitchFamily="34" charset="0"/>
              </a:rPr>
              <a:t>aprovechan </a:t>
            </a:r>
            <a:r>
              <a:rPr lang="es-ES" sz="2400" dirty="0" smtClean="0">
                <a:latin typeface="Arial Black" pitchFamily="34" charset="0"/>
              </a:rPr>
              <a:t>y me quieren quitar…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9312" y="4273932"/>
            <a:ext cx="77591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Black" pitchFamily="34" charset="0"/>
              </a:rPr>
              <a:t> Los políticos de turno… y los jueces…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59832" y="609503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33CC"/>
                </a:solidFill>
                <a:latin typeface="Arial Black" pitchFamily="34" charset="0"/>
              </a:rPr>
              <a:t>¿Qué se puede hacer?</a:t>
            </a:r>
            <a:endParaRPr lang="es-ES" sz="3600" b="1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2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476672"/>
            <a:ext cx="78488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¿No te das cuenta, Jesús,</a:t>
            </a:r>
          </a:p>
          <a:p>
            <a:pPr algn="ctr"/>
            <a:r>
              <a:rPr lang="es-E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que hay cosas insoportables?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08290" y="1734751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¡Sí!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1.bp.blogspot.com/-Og_v9y6o_PU/TaNvzqPwAOI/AAAAAAAAAQI/ccXYyWgNAk0/s1600/Jes%25C3%25BAs+ante+Caif%25C3%25A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968552" cy="35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50429"/>
      </p:ext>
    </p:extLst>
  </p:cSld>
  <p:clrMapOvr>
    <a:masterClrMapping/>
  </p:clrMapOvr>
  <p:transition spd="slow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1246" y="476672"/>
            <a:ext cx="7901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¡Mete la espada en su funda!</a:t>
            </a:r>
            <a:endParaRPr lang="es-E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LuisMari\Pictures\De Bautismo\violenc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2167"/>
            <a:ext cx="4464496" cy="43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31640" y="6165304"/>
            <a:ext cx="626469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 Black" pitchFamily="34" charset="0"/>
              </a:rPr>
              <a:t>¡¡La espiral de la violencia!!</a:t>
            </a:r>
            <a:endParaRPr lang="es-E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9575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7" descr="C:\Users\Administrador\Desktop\Sin título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3"/>
            <a:ext cx="30944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42970" y="116632"/>
            <a:ext cx="6058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¡Dejad que crezcan juntos!</a:t>
            </a:r>
          </a:p>
          <a:p>
            <a:pPr algn="ctr"/>
            <a:r>
              <a:rPr lang="es-E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que al final,</a:t>
            </a:r>
            <a:endParaRPr lang="es-E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13192" y="1268760"/>
            <a:ext cx="7083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Padre tiene la última palabra.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83768" y="5517232"/>
            <a:ext cx="3946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/>
                <a:solidFill>
                  <a:srgbClr val="0033CC"/>
                </a:solidFill>
              </a:rPr>
              <a:t>Y mientras tanto: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583" y="6021288"/>
            <a:ext cx="6994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¡Anunciad la Buena Noticia!</a:t>
            </a:r>
            <a:endParaRPr lang="es-ES" sz="4000" b="1" cap="none" spc="0" dirty="0">
              <a:ln w="11430"/>
              <a:solidFill>
                <a:srgbClr val="CC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292220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4716016" y="333375"/>
            <a:ext cx="4331498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E</a:t>
            </a: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l mensaje </a:t>
            </a:r>
          </a:p>
          <a:p>
            <a:pPr algn="ctr">
              <a:defRPr/>
            </a:pP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del evangelio es seguro.</a:t>
            </a:r>
          </a:p>
          <a:p>
            <a:pPr algn="ctr">
              <a:defRPr/>
            </a:pPr>
            <a:endParaRPr lang="es-ES" sz="1600" b="1" dirty="0" smtClean="0">
              <a:solidFill>
                <a:srgbClr val="FFFF66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Todos </a:t>
            </a: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podemos equivocarnos </a:t>
            </a:r>
            <a:endParaRPr lang="es-ES" sz="2800" b="1" dirty="0" smtClean="0">
              <a:solidFill>
                <a:srgbClr val="FFFF66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y </a:t>
            </a: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arrancar </a:t>
            </a: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el </a:t>
            </a: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bien </a:t>
            </a:r>
            <a:endParaRPr lang="es-ES" sz="2800" b="1" dirty="0" smtClean="0">
              <a:solidFill>
                <a:srgbClr val="FFFF66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cuando </a:t>
            </a: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pretendemos arrancar </a:t>
            </a:r>
            <a:r>
              <a:rPr lang="es-ES" sz="2800" b="1" dirty="0" smtClean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el </a:t>
            </a: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mal.</a:t>
            </a:r>
          </a:p>
          <a:p>
            <a:pPr algn="ctr">
              <a:defRPr/>
            </a:pPr>
            <a:endParaRPr lang="es-ES" sz="1200" b="1" dirty="0">
              <a:solidFill>
                <a:srgbClr val="FFFF66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>
                <a:solidFill>
                  <a:srgbClr val="33CC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Es preciso remitir </a:t>
            </a:r>
            <a:endParaRPr lang="es-ES" sz="2800" b="1" dirty="0" smtClean="0">
              <a:solidFill>
                <a:srgbClr val="33CC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rgbClr val="33CC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nuestros </a:t>
            </a:r>
            <a:r>
              <a:rPr lang="es-ES" sz="2800" b="1" dirty="0">
                <a:solidFill>
                  <a:srgbClr val="33CC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juicios </a:t>
            </a:r>
            <a:endParaRPr lang="es-ES" sz="2800" b="1" dirty="0" smtClean="0">
              <a:solidFill>
                <a:srgbClr val="33CC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rgbClr val="33CC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al </a:t>
            </a:r>
            <a:r>
              <a:rPr lang="es-ES" sz="2800" b="1" dirty="0">
                <a:solidFill>
                  <a:srgbClr val="33CC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único Juez justo.</a:t>
            </a:r>
          </a:p>
          <a:p>
            <a:pPr algn="ctr">
              <a:defRPr/>
            </a:pPr>
            <a:endParaRPr lang="es-ES" sz="1100" b="1" dirty="0">
              <a:solidFill>
                <a:srgbClr val="FFFF66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>
                <a:solidFill>
                  <a:srgbClr val="FFFF6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Evidentemente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FF66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la misericordia es mejor que la simple tolerancia.</a:t>
            </a:r>
          </a:p>
        </p:txBody>
      </p:sp>
      <p:pic>
        <p:nvPicPr>
          <p:cNvPr id="37892" name="Picture 4" descr="C:\Users\Administrador\Desktop\domingos\n178p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6" y="333375"/>
            <a:ext cx="43688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00">
        <p14:doors dir="vert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LuisMari\Pictures\De Fano\0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">
        <p14:ripple/>
        <p:sndAc>
          <p:endSnd/>
        </p:sndAc>
      </p:transition>
    </mc:Choice>
    <mc:Fallback xmlns="">
      <p:transition spd="slow" advTm="12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750" y="4868863"/>
            <a:ext cx="784860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300" b="1" dirty="0">
                <a:solidFill>
                  <a:srgbClr val="E9692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Los siervos del amo se acercaron a decirle:</a:t>
            </a:r>
          </a:p>
          <a:p>
            <a:pPr algn="ctr">
              <a:defRPr/>
            </a:pPr>
            <a:r>
              <a:rPr lang="es-ES" sz="3300" b="1" dirty="0">
                <a:solidFill>
                  <a:srgbClr val="E9692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“Señor, ¿no sembraste semilla buena </a:t>
            </a:r>
          </a:p>
          <a:p>
            <a:pPr algn="ctr">
              <a:defRPr/>
            </a:pPr>
            <a:r>
              <a:rPr lang="es-ES" sz="3300" b="1" dirty="0">
                <a:solidFill>
                  <a:srgbClr val="E9692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en tu campo? ¿De dónde sale la cizaña?”</a:t>
            </a:r>
          </a:p>
        </p:txBody>
      </p:sp>
      <p:pic>
        <p:nvPicPr>
          <p:cNvPr id="26630" name="Picture 4" descr="C:\Users\Administrador\Desktop\domingos\Trigo y cizañ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767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C:\Users\Administrador\Desktop\domingos\Trigo y cizañ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46085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323529" y="3861048"/>
            <a:ext cx="8496944" cy="26765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Times New Roman" pitchFamily="18" charset="0"/>
              </a:rPr>
              <a:t>Hoy se invoca continuamente la tolerancia </a:t>
            </a:r>
          </a:p>
          <a:p>
            <a:pPr algn="ctr">
              <a:defRPr/>
            </a:pPr>
            <a:r>
              <a:rPr lang="es-ES" sz="3600" b="1" dirty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Times New Roman" pitchFamily="18" charset="0"/>
              </a:rPr>
              <a:t>como un nuevo dogma.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cs typeface="Times New Roman" pitchFamily="18" charset="0"/>
              </a:rPr>
              <a:t>Pero quienes lo predican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cs typeface="Times New Roman" pitchFamily="18" charset="0"/>
              </a:rPr>
              <a:t>frecuentemente no dan ejemplo de tolerancia 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cs typeface="Times New Roman" pitchFamily="18" charset="0"/>
              </a:rPr>
              <a:t>con quien discrepa de sus ideas.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07704" y="269209"/>
            <a:ext cx="5328592" cy="461665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C00000"/>
              </a:contourClr>
            </a:sp3d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cs typeface="Times New Roman" pitchFamily="18" charset="0"/>
              </a:rPr>
              <a:t>LA CIZAÑA Y LA INTOLERANCIA 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8679" name="Picture 6" descr="C:\Users\Administrador\Desktop\22511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557338"/>
            <a:ext cx="63960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70">
              <a:srgbClr val="AAE9F0"/>
            </a:gs>
            <a:gs pos="10000">
              <a:schemeClr val="accent5">
                <a:lumMod val="20000"/>
                <a:lumOff val="80000"/>
              </a:schemeClr>
            </a:gs>
            <a:gs pos="24000">
              <a:schemeClr val="bg1"/>
            </a:gs>
            <a:gs pos="45000">
              <a:srgbClr val="A18C23"/>
            </a:gs>
            <a:gs pos="7700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inta perforada"/>
          <p:cNvSpPr/>
          <p:nvPr/>
        </p:nvSpPr>
        <p:spPr>
          <a:xfrm>
            <a:off x="1835696" y="3140968"/>
            <a:ext cx="5184576" cy="2952328"/>
          </a:xfrm>
          <a:prstGeom prst="flowChartPunchedTap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241300">
              <a:srgbClr val="859E72">
                <a:alpha val="40000"/>
              </a:srgbClr>
            </a:glow>
            <a:softEdge rad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837" y="836613"/>
            <a:ext cx="5184427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¡Vamos a arrancar la cizaña!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47515" y="1628775"/>
            <a:ext cx="57607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Carguémonos a los </a:t>
            </a:r>
            <a:r>
              <a:rPr lang="es-ES" sz="2400" dirty="0" err="1">
                <a:solidFill>
                  <a:prstClr val="black"/>
                </a:solidFill>
                <a:latin typeface="Arial Black" pitchFamily="34" charset="0"/>
              </a:rPr>
              <a:t>derechones</a:t>
            </a:r>
            <a:endParaRPr lang="es-E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12020" y="2333253"/>
            <a:ext cx="450014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Abajo los de izquierdas</a:t>
            </a:r>
          </a:p>
        </p:txBody>
      </p:sp>
    </p:spTree>
    <p:extLst>
      <p:ext uri="{BB962C8B-B14F-4D97-AF65-F5344CB8AC3E}">
        <p14:creationId xmlns:p14="http://schemas.microsoft.com/office/powerpoint/2010/main" val="2968609644"/>
      </p:ext>
    </p:extLst>
  </p:cSld>
  <p:clrMapOvr>
    <a:masterClrMapping/>
  </p:clrMapOvr>
  <p:transition spd="slow" advTm="1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70">
              <a:srgbClr val="AAE9F0"/>
            </a:gs>
            <a:gs pos="10000">
              <a:schemeClr val="accent5">
                <a:lumMod val="20000"/>
                <a:lumOff val="80000"/>
              </a:schemeClr>
            </a:gs>
            <a:gs pos="24000">
              <a:schemeClr val="bg1"/>
            </a:gs>
            <a:gs pos="45000">
              <a:srgbClr val="A18C23"/>
            </a:gs>
            <a:gs pos="7700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inta perforada"/>
          <p:cNvSpPr/>
          <p:nvPr/>
        </p:nvSpPr>
        <p:spPr>
          <a:xfrm>
            <a:off x="1835696" y="3140968"/>
            <a:ext cx="5184576" cy="2952328"/>
          </a:xfrm>
          <a:prstGeom prst="flowChartPunchedTap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241300">
              <a:srgbClr val="859E72">
                <a:alpha val="40000"/>
              </a:srgbClr>
            </a:glow>
            <a:softEdge rad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4926" y="836613"/>
            <a:ext cx="5113338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¡Vamos a arrancar la cizaña!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259012" y="1628775"/>
            <a:ext cx="61213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¡Abajo los maricas, las putas y…!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258267" y="2391271"/>
            <a:ext cx="568999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Todos esos son escoria ¡Fuera! </a:t>
            </a:r>
          </a:p>
        </p:txBody>
      </p:sp>
    </p:spTree>
    <p:extLst>
      <p:ext uri="{BB962C8B-B14F-4D97-AF65-F5344CB8AC3E}">
        <p14:creationId xmlns:p14="http://schemas.microsoft.com/office/powerpoint/2010/main" val="266957493"/>
      </p:ext>
    </p:extLst>
  </p:cSld>
  <p:clrMapOvr>
    <a:masterClrMapping/>
  </p:clrMapOvr>
  <p:transition spd="slow" advTm="1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70">
              <a:srgbClr val="AAE9F0"/>
            </a:gs>
            <a:gs pos="10000">
              <a:schemeClr val="accent5">
                <a:lumMod val="20000"/>
                <a:lumOff val="80000"/>
              </a:schemeClr>
            </a:gs>
            <a:gs pos="24000">
              <a:schemeClr val="bg1"/>
            </a:gs>
            <a:gs pos="45000">
              <a:srgbClr val="A18C23"/>
            </a:gs>
            <a:gs pos="7700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inta perforada"/>
          <p:cNvSpPr/>
          <p:nvPr/>
        </p:nvSpPr>
        <p:spPr>
          <a:xfrm>
            <a:off x="1835696" y="3140968"/>
            <a:ext cx="5184576" cy="2952328"/>
          </a:xfrm>
          <a:prstGeom prst="flowChartPunchedTap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241300">
              <a:srgbClr val="859E72">
                <a:alpha val="40000"/>
              </a:srgbClr>
            </a:glow>
            <a:softEdge rad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19375" y="836613"/>
            <a:ext cx="5184873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¡Vamos a arrancar la cizaña!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31491" y="1628775"/>
            <a:ext cx="5904805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¡Fuera los católicos y los curas!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31019" y="2319263"/>
            <a:ext cx="547322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¡Volvamos a quemar iglesias!</a:t>
            </a:r>
          </a:p>
        </p:txBody>
      </p:sp>
    </p:spTree>
    <p:extLst>
      <p:ext uri="{BB962C8B-B14F-4D97-AF65-F5344CB8AC3E}">
        <p14:creationId xmlns:p14="http://schemas.microsoft.com/office/powerpoint/2010/main" val="1261357244"/>
      </p:ext>
    </p:extLst>
  </p:cSld>
  <p:clrMapOvr>
    <a:masterClrMapping/>
  </p:clrMapOvr>
  <p:transition spd="slow" advTm="1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288" y="1701800"/>
            <a:ext cx="8416925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Él </a:t>
            </a:r>
            <a:r>
              <a:rPr lang="es-ES" sz="2800" b="1" dirty="0" smtClean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amo les </a:t>
            </a:r>
            <a:r>
              <a:rPr lang="es-ES" sz="2800" b="1" dirty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dijo:</a:t>
            </a:r>
            <a:r>
              <a:rPr lang="es-ES" sz="3300" b="1" dirty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s-ES" sz="3600" b="1" dirty="0">
                <a:solidFill>
                  <a:srgbClr val="E9692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“Un enemigo lo ha hecho”</a:t>
            </a:r>
          </a:p>
          <a:p>
            <a:pPr algn="ctr">
              <a:defRPr/>
            </a:pPr>
            <a:endParaRPr lang="es-ES" sz="2000" b="1" dirty="0">
              <a:solidFill>
                <a:srgbClr val="E9692F"/>
              </a:solidFill>
              <a:effectLst>
                <a:outerShdw dist="12700" dir="3240000" algn="ctr" rotWithShape="0">
                  <a:srgbClr val="FFFF00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3300" b="1" dirty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Los criados le preguntaron:  </a:t>
            </a:r>
          </a:p>
          <a:p>
            <a:pPr algn="ctr">
              <a:defRPr/>
            </a:pPr>
            <a:r>
              <a:rPr lang="es-ES" sz="3300" b="1" dirty="0">
                <a:solidFill>
                  <a:srgbClr val="E9692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¿Quieres que vayamos  a arrancarla?</a:t>
            </a:r>
          </a:p>
          <a:p>
            <a:pPr>
              <a:defRPr/>
            </a:pPr>
            <a:endParaRPr lang="es-ES" sz="1100" b="1" dirty="0">
              <a:solidFill>
                <a:srgbClr val="E9692F"/>
              </a:solidFill>
              <a:effectLst>
                <a:outerShdw dist="12700" dir="3240000" algn="ctr" rotWithShape="0">
                  <a:srgbClr val="FFFF00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Pero Él les respondió:</a:t>
            </a:r>
          </a:p>
          <a:p>
            <a:pPr algn="ctr">
              <a:defRPr/>
            </a:pPr>
            <a:r>
              <a:rPr lang="es-ES" sz="3300" b="1" dirty="0">
                <a:solidFill>
                  <a:srgbClr val="E9692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 “No, que podríais arrancar también el trigo. </a:t>
            </a:r>
          </a:p>
          <a:p>
            <a:pPr algn="ctr">
              <a:defRPr/>
            </a:pPr>
            <a:r>
              <a:rPr lang="es-ES" sz="3300" b="1" dirty="0">
                <a:solidFill>
                  <a:srgbClr val="E9692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Dejadlos crecer juntos hasta la siega…” 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+mn-lt"/>
                <a:cs typeface="Times New Roman" pitchFamily="18" charset="0"/>
              </a:rPr>
              <a:t>(Mt 13,24-30)</a:t>
            </a:r>
            <a:r>
              <a:rPr lang="es-ES" sz="2800" b="1" dirty="0">
                <a:solidFill>
                  <a:srgbClr val="0033CC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3300" b="1" dirty="0">
                <a:solidFill>
                  <a:srgbClr val="E9692F"/>
                </a:solidFill>
                <a:effectLst>
                  <a:outerShdw dist="12700" dir="3240000" algn="ctr" rotWithShape="0">
                    <a:srgbClr val="FFFF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s-ES" sz="2400" b="1" dirty="0">
              <a:solidFill>
                <a:srgbClr val="E9692F"/>
              </a:solidFill>
              <a:effectLst>
                <a:outerShdw dist="12700" dir="3240000" algn="ctr" rotWithShape="0">
                  <a:srgbClr val="FFFF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13"/>
            <a:ext cx="878510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7D0F3"/>
            </a:gs>
            <a:gs pos="39000">
              <a:schemeClr val="bg2">
                <a:lumMod val="75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://www.vidanueva.co/wp-content/blogs.dir/2/files/2012/07/Jesus-ante-Pilato.jpg"/>
          <p:cNvSpPr>
            <a:spLocks noChangeAspect="1" noChangeArrowheads="1"/>
          </p:cNvSpPr>
          <p:nvPr/>
        </p:nvSpPr>
        <p:spPr bwMode="auto">
          <a:xfrm>
            <a:off x="155575" y="-1485900"/>
            <a:ext cx="2857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33800" name="Picture 8" descr="http://www.vidanueva.co/wp-content/blogs.dir/2/files/2012/07/Jesus-ante-Pil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9" y="932527"/>
            <a:ext cx="4020259" cy="4368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16016" y="165957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prstClr val="black"/>
                </a:solidFill>
              </a:rPr>
              <a:t>Judíos y romanos, </a:t>
            </a:r>
          </a:p>
          <a:p>
            <a:r>
              <a:rPr lang="es-ES" sz="2400" dirty="0" smtClean="0">
                <a:solidFill>
                  <a:prstClr val="black"/>
                </a:solidFill>
              </a:rPr>
              <a:t>ricos, </a:t>
            </a:r>
            <a:r>
              <a:rPr lang="es-ES" sz="2400" dirty="0">
                <a:solidFill>
                  <a:prstClr val="black"/>
                </a:solidFill>
              </a:rPr>
              <a:t>pobres, </a:t>
            </a:r>
            <a:r>
              <a:rPr lang="es-ES" sz="2400" dirty="0" smtClean="0">
                <a:solidFill>
                  <a:prstClr val="black"/>
                </a:solidFill>
              </a:rPr>
              <a:t>justos, pecadores, militares, civiles, jóvenes, viejos, enfermos, sanos, </a:t>
            </a:r>
          </a:p>
          <a:p>
            <a:r>
              <a:rPr lang="es-ES" sz="2400" dirty="0" smtClean="0">
                <a:solidFill>
                  <a:prstClr val="black"/>
                </a:solidFill>
              </a:rPr>
              <a:t>sabios, ignorantes,</a:t>
            </a:r>
            <a:endParaRPr lang="es-ES" sz="2400" dirty="0">
              <a:solidFill>
                <a:prstClr val="black"/>
              </a:solidFill>
            </a:endParaRPr>
          </a:p>
          <a:p>
            <a:r>
              <a:rPr lang="es-ES" sz="2400" dirty="0" smtClean="0">
                <a:solidFill>
                  <a:prstClr val="black"/>
                </a:solidFill>
              </a:rPr>
              <a:t>hombres </a:t>
            </a:r>
            <a:r>
              <a:rPr lang="es-ES" sz="2400" dirty="0">
                <a:solidFill>
                  <a:prstClr val="black"/>
                </a:solidFill>
              </a:rPr>
              <a:t>y mujeres,</a:t>
            </a:r>
          </a:p>
          <a:p>
            <a:r>
              <a:rPr lang="es-ES" sz="2400" dirty="0" smtClean="0">
                <a:solidFill>
                  <a:prstClr val="black"/>
                </a:solidFill>
              </a:rPr>
              <a:t>amos y empleados,</a:t>
            </a:r>
            <a:endParaRPr lang="es-ES" sz="2400" dirty="0">
              <a:solidFill>
                <a:prstClr val="black"/>
              </a:solidFill>
            </a:endParaRPr>
          </a:p>
          <a:p>
            <a:r>
              <a:rPr lang="es-ES" sz="2400" dirty="0" smtClean="0">
                <a:solidFill>
                  <a:prstClr val="black"/>
                </a:solidFill>
              </a:rPr>
              <a:t>orientales </a:t>
            </a:r>
            <a:r>
              <a:rPr lang="es-ES" sz="2400" dirty="0">
                <a:solidFill>
                  <a:prstClr val="black"/>
                </a:solidFill>
              </a:rPr>
              <a:t>y occidentales…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Todos a una gritaban: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59632" y="5325015"/>
            <a:ext cx="64171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3600" b="1" dirty="0">
                <a:ln w="11430"/>
                <a:gradFill>
                  <a:gsLst>
                    <a:gs pos="0">
                      <a:srgbClr val="4560AD">
                        <a:tint val="90000"/>
                        <a:satMod val="120000"/>
                      </a:srgbClr>
                    </a:gs>
                    <a:gs pos="25000">
                      <a:srgbClr val="4560AD">
                        <a:tint val="93000"/>
                        <a:satMod val="120000"/>
                      </a:srgbClr>
                    </a:gs>
                    <a:gs pos="50000">
                      <a:srgbClr val="4560AD">
                        <a:shade val="89000"/>
                        <a:satMod val="110000"/>
                      </a:srgbClr>
                    </a:gs>
                    <a:gs pos="75000">
                      <a:srgbClr val="4560AD">
                        <a:tint val="93000"/>
                        <a:satMod val="120000"/>
                      </a:srgbClr>
                    </a:gs>
                    <a:gs pos="100000">
                      <a:srgbClr val="4560A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¡Fuera, fuera!</a:t>
            </a:r>
          </a:p>
          <a:p>
            <a:r>
              <a:rPr lang="es-ES" sz="3600" b="1" dirty="0">
                <a:ln w="11430"/>
                <a:gradFill>
                  <a:gsLst>
                    <a:gs pos="0">
                      <a:srgbClr val="4560AD">
                        <a:tint val="90000"/>
                        <a:satMod val="120000"/>
                      </a:srgbClr>
                    </a:gs>
                    <a:gs pos="25000">
                      <a:srgbClr val="4560AD">
                        <a:tint val="93000"/>
                        <a:satMod val="120000"/>
                      </a:srgbClr>
                    </a:gs>
                    <a:gs pos="50000">
                      <a:srgbClr val="4560AD">
                        <a:shade val="89000"/>
                        <a:satMod val="110000"/>
                      </a:srgbClr>
                    </a:gs>
                    <a:gs pos="75000">
                      <a:srgbClr val="4560AD">
                        <a:tint val="93000"/>
                        <a:satMod val="120000"/>
                      </a:srgbClr>
                    </a:gs>
                    <a:gs pos="100000">
                      <a:srgbClr val="4560A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¡Que desaparezca del mapa!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15616" y="404664"/>
            <a:ext cx="698477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s-ES" sz="2400" dirty="0" smtClean="0">
                <a:solidFill>
                  <a:prstClr val="black"/>
                </a:solidFill>
                <a:latin typeface="Arial Black" pitchFamily="34" charset="0"/>
              </a:rPr>
              <a:t>¿Tendremos que </a:t>
            </a:r>
            <a:r>
              <a:rPr lang="es-ES" sz="2400" dirty="0">
                <a:solidFill>
                  <a:prstClr val="black"/>
                </a:solidFill>
                <a:latin typeface="Arial Black" pitchFamily="34" charset="0"/>
              </a:rPr>
              <a:t>arrancar </a:t>
            </a:r>
            <a:r>
              <a:rPr lang="es-ES" sz="2400" dirty="0" smtClean="0">
                <a:solidFill>
                  <a:prstClr val="black"/>
                </a:solidFill>
                <a:latin typeface="Arial"/>
                <a:cs typeface="Arial"/>
              </a:rPr>
              <a:t>«</a:t>
            </a:r>
            <a:r>
              <a:rPr lang="es-ES" sz="2400" dirty="0" smtClean="0">
                <a:solidFill>
                  <a:prstClr val="black"/>
                </a:solidFill>
                <a:latin typeface="Arial Black" pitchFamily="34" charset="0"/>
              </a:rPr>
              <a:t>esa cizaña</a:t>
            </a:r>
            <a:r>
              <a:rPr lang="es-ES" sz="2400" dirty="0" smtClean="0">
                <a:solidFill>
                  <a:prstClr val="black"/>
                </a:solidFill>
                <a:latin typeface="Arial"/>
                <a:cs typeface="Arial"/>
              </a:rPr>
              <a:t>»</a:t>
            </a:r>
            <a:r>
              <a:rPr lang="es-ES" sz="2400" dirty="0" smtClean="0">
                <a:solidFill>
                  <a:prstClr val="black"/>
                </a:solidFill>
                <a:latin typeface="Arial Black" pitchFamily="34" charset="0"/>
              </a:rPr>
              <a:t>?</a:t>
            </a:r>
            <a:endParaRPr lang="es-E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68086"/>
      </p:ext>
    </p:extLst>
  </p:cSld>
  <p:clrMapOvr>
    <a:masterClrMapping/>
  </p:clrMapOvr>
  <p:transition spd="slow" advTm="1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7D0F3"/>
            </a:gs>
            <a:gs pos="39000">
              <a:schemeClr val="bg2">
                <a:lumMod val="75000"/>
              </a:schemeClr>
            </a:gs>
            <a:gs pos="4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5 Rectángulo"/>
          <p:cNvSpPr>
            <a:spLocks noChangeArrowheads="1"/>
          </p:cNvSpPr>
          <p:nvPr/>
        </p:nvSpPr>
        <p:spPr bwMode="auto">
          <a:xfrm>
            <a:off x="611560" y="5400616"/>
            <a:ext cx="7704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0033C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Señor fariseo: ¿Habrá que borrar del Evangelio </a:t>
            </a:r>
          </a:p>
          <a:p>
            <a:pPr algn="ctr">
              <a:defRPr/>
            </a:pPr>
            <a:r>
              <a:rPr lang="es-ES" sz="2800" b="1" dirty="0" smtClean="0">
                <a:solidFill>
                  <a:srgbClr val="0033C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que Dios hace salir su sol sobre todos, </a:t>
            </a:r>
          </a:p>
          <a:p>
            <a:pPr algn="ctr">
              <a:defRPr/>
            </a:pPr>
            <a:r>
              <a:rPr lang="es-ES" sz="2800" b="1" dirty="0" smtClean="0">
                <a:solidFill>
                  <a:srgbClr val="0033C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y llueve sobre justos e injustos?</a:t>
            </a:r>
            <a:endParaRPr lang="es-ES_tradnl" sz="2800" b="1" dirty="0">
              <a:solidFill>
                <a:srgbClr val="0033CC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116632"/>
            <a:ext cx="5683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Trigo limpio / </a:t>
            </a:r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Mala hierva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87824" y="908720"/>
            <a:ext cx="37444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C0099"/>
                </a:solidFill>
              </a:rPr>
              <a:t>¿Quién es quién?</a:t>
            </a:r>
            <a:endParaRPr lang="es-ES" sz="3200" b="1" dirty="0">
              <a:solidFill>
                <a:srgbClr val="CC0099"/>
              </a:solidFill>
            </a:endParaRPr>
          </a:p>
        </p:txBody>
      </p:sp>
      <p:pic>
        <p:nvPicPr>
          <p:cNvPr id="1026" name="Picture 2" descr="https://encrypted-tbn3.gstatic.com/images?q=tbn:ANd9GcSz7ePdMBstA2yjTDi2dJ4-JHE2yzsysJElZtQFid8BKEhqOIF9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35819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2" grpId="0"/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504</Words>
  <Application>Microsoft Office PowerPoint</Application>
  <PresentationFormat>On-screen Show (4:3)</PresentationFormat>
  <Paragraphs>88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Tema de Office</vt:lpstr>
      <vt:lpstr>2_Tema de Office</vt:lpstr>
      <vt:lpstr>Carnival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ANTONIA</dc:creator>
  <cp:lastModifiedBy>Rene M Smith</cp:lastModifiedBy>
  <cp:revision>108</cp:revision>
  <dcterms:created xsi:type="dcterms:W3CDTF">2011-01-23T18:15:14Z</dcterms:created>
  <dcterms:modified xsi:type="dcterms:W3CDTF">2014-07-18T17:25:54Z</dcterms:modified>
</cp:coreProperties>
</file>