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93" r:id="rId2"/>
    <p:sldId id="285" r:id="rId3"/>
    <p:sldId id="286" r:id="rId4"/>
    <p:sldId id="287" r:id="rId5"/>
    <p:sldId id="288" r:id="rId6"/>
    <p:sldId id="262" r:id="rId7"/>
    <p:sldId id="289" r:id="rId8"/>
    <p:sldId id="290" r:id="rId9"/>
    <p:sldId id="291" r:id="rId10"/>
    <p:sldId id="323" r:id="rId11"/>
    <p:sldId id="385" r:id="rId12"/>
    <p:sldId id="377" r:id="rId13"/>
    <p:sldId id="378" r:id="rId14"/>
    <p:sldId id="379" r:id="rId15"/>
    <p:sldId id="362" r:id="rId16"/>
    <p:sldId id="380" r:id="rId17"/>
    <p:sldId id="363" r:id="rId18"/>
    <p:sldId id="364" r:id="rId19"/>
    <p:sldId id="381" r:id="rId20"/>
    <p:sldId id="382" r:id="rId21"/>
    <p:sldId id="365" r:id="rId22"/>
    <p:sldId id="388" r:id="rId23"/>
    <p:sldId id="366" r:id="rId24"/>
    <p:sldId id="391" r:id="rId25"/>
    <p:sldId id="383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6" r:id="rId35"/>
    <p:sldId id="384" r:id="rId36"/>
    <p:sldId id="392" r:id="rId37"/>
    <p:sldId id="268" r:id="rId38"/>
    <p:sldId id="269" r:id="rId39"/>
    <p:sldId id="270" r:id="rId40"/>
    <p:sldId id="292" r:id="rId41"/>
    <p:sldId id="293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56" d="100"/>
          <a:sy n="56" d="100"/>
        </p:scale>
        <p:origin x="-878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39.xml"/><Relationship Id="rId3" Type="http://schemas.openxmlformats.org/officeDocument/2006/relationships/slide" Target="slides/slide7.xml"/><Relationship Id="rId7" Type="http://schemas.openxmlformats.org/officeDocument/2006/relationships/slide" Target="slides/slide14.xml"/><Relationship Id="rId12" Type="http://schemas.openxmlformats.org/officeDocument/2006/relationships/slide" Target="slides/slide35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11" Type="http://schemas.openxmlformats.org/officeDocument/2006/relationships/slide" Target="slides/slide25.xml"/><Relationship Id="rId5" Type="http://schemas.openxmlformats.org/officeDocument/2006/relationships/slide" Target="slides/slide9.xml"/><Relationship Id="rId10" Type="http://schemas.openxmlformats.org/officeDocument/2006/relationships/slide" Target="slides/slide20.xml"/><Relationship Id="rId4" Type="http://schemas.openxmlformats.org/officeDocument/2006/relationships/slide" Target="slides/slide8.xml"/><Relationship Id="rId9" Type="http://schemas.openxmlformats.org/officeDocument/2006/relationships/slide" Target="slides/slide19.xml"/><Relationship Id="rId14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altLang="es-ES" noProof="0" smtClean="0"/>
              <a:t>Haga clic para modificar el estilo de texto del patrón</a:t>
            </a:r>
          </a:p>
          <a:p>
            <a:pPr lvl="1"/>
            <a:r>
              <a:rPr lang="eu-ES" altLang="es-ES" noProof="0" smtClean="0"/>
              <a:t>Segundo nivel</a:t>
            </a:r>
          </a:p>
          <a:p>
            <a:pPr lvl="2"/>
            <a:r>
              <a:rPr lang="eu-ES" altLang="es-ES" noProof="0" smtClean="0"/>
              <a:t>Tercer nivel</a:t>
            </a:r>
          </a:p>
          <a:p>
            <a:pPr lvl="3"/>
            <a:r>
              <a:rPr lang="eu-ES" altLang="es-ES" noProof="0" smtClean="0"/>
              <a:t>Cuarto nivel</a:t>
            </a:r>
          </a:p>
          <a:p>
            <a:pPr lvl="4"/>
            <a:r>
              <a:rPr lang="eu-ES" alt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3BA21B-D52F-4032-B328-B56944E666D6}" type="slidenum">
              <a:rPr lang="eu-ES" altLang="es-ES"/>
              <a:pPr>
                <a:defRPr/>
              </a:pPr>
              <a:t>‹#›</a:t>
            </a:fld>
            <a:endParaRPr lang="eu-ES" altLang="es-ES"/>
          </a:p>
        </p:txBody>
      </p:sp>
    </p:spTree>
    <p:extLst>
      <p:ext uri="{BB962C8B-B14F-4D97-AF65-F5344CB8AC3E}">
        <p14:creationId xmlns:p14="http://schemas.microsoft.com/office/powerpoint/2010/main" val="2366774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4E2E64-4E33-4D46-B57B-EB23E44DD6B3}" type="slidenum">
              <a:rPr lang="eu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u-ES" alt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196ED-9848-4B0A-A45A-0251691DBB8C}" type="slidenum">
              <a:rPr lang="es-EC" altLang="es-ES"/>
              <a:pPr/>
              <a:t>13</a:t>
            </a:fld>
            <a:endParaRPr lang="es-EC" alt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7EF55-36F7-48B4-A0D4-F4C1F4480A48}" type="slidenum">
              <a:rPr lang="es-EC" altLang="es-ES"/>
              <a:pPr/>
              <a:t>15</a:t>
            </a:fld>
            <a:endParaRPr lang="es-EC" altLang="es-E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D8187-F8E3-4498-902F-4D7AEC4F7EBB}" type="slidenum">
              <a:rPr lang="es-EC" altLang="es-ES"/>
              <a:pPr/>
              <a:t>17</a:t>
            </a:fld>
            <a:endParaRPr lang="es-EC" alt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0715D-B171-450B-A652-64EB720E6EE0}" type="slidenum">
              <a:rPr lang="es-EC" altLang="es-ES"/>
              <a:pPr/>
              <a:t>18</a:t>
            </a:fld>
            <a:endParaRPr lang="es-EC" altLang="es-E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CBD2A-9B5E-4A64-8AF7-C380EEFE4365}" type="slidenum">
              <a:rPr lang="es-EC" altLang="es-ES"/>
              <a:pPr/>
              <a:t>21</a:t>
            </a:fld>
            <a:endParaRPr lang="es-EC" altLang="es-E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74800-C1F5-4B7D-81A3-468611B02C7A}" type="slidenum">
              <a:rPr lang="es-EC" altLang="es-ES"/>
              <a:pPr/>
              <a:t>23</a:t>
            </a:fld>
            <a:endParaRPr lang="es-EC" alt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960FD-7BF4-447E-BEF0-0028E113D6E8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C94B6-58A0-4404-8BE4-93CE0BB3593F}" type="slidenum">
              <a:rPr lang="eu-ES" altLang="es-ES" smtClean="0"/>
              <a:pPr eaLnBrk="1" hangingPunct="1">
                <a:spcBef>
                  <a:spcPct val="0"/>
                </a:spcBef>
              </a:pPr>
              <a:t>37</a:t>
            </a:fld>
            <a:endParaRPr lang="eu-ES" alt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72095-1901-4194-8DC8-0026B9F3A214}" type="slidenum">
              <a:rPr lang="eu-ES" altLang="es-ES" smtClean="0"/>
              <a:pPr eaLnBrk="1" hangingPunct="1">
                <a:spcBef>
                  <a:spcPct val="0"/>
                </a:spcBef>
              </a:pPr>
              <a:t>38</a:t>
            </a:fld>
            <a:endParaRPr lang="eu-ES" alt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41AA0-1316-47AA-B11A-FEFE04BA71ED}" type="slidenum">
              <a:rPr lang="eu-ES" altLang="es-ES" smtClean="0"/>
              <a:pPr eaLnBrk="1" hangingPunct="1">
                <a:spcBef>
                  <a:spcPct val="0"/>
                </a:spcBef>
              </a:pPr>
              <a:t>39</a:t>
            </a:fld>
            <a:endParaRPr lang="eu-ES" alt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25A19-63C9-442C-9F31-ECC1CE33F865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085D-E43C-4250-905D-B1D7B5F32A65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67AB6-ABBF-4EE0-8194-CB5FE151C971}" type="slidenum">
              <a:rPr lang="eu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u-ES" alt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A4DBA7-C606-495F-B52A-62D8C6D5301C}" type="slidenum">
              <a:rPr lang="eu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u-ES" alt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6A66A-5A31-49A6-8348-81D7FEF4D082}" type="slidenum">
              <a:rPr lang="eu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u-ES" alt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u-ES" alt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A322B-408C-4489-A1EF-F8D39C551E82}" type="slidenum">
              <a:rPr lang="es-EC" altLang="es-ES"/>
              <a:pPr/>
              <a:t>12</a:t>
            </a:fld>
            <a:endParaRPr lang="es-EC" altLang="es-E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CDF1-E658-4768-AA86-B6E0FD7613E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8517196"/>
      </p:ext>
    </p:extLst>
  </p:cSld>
  <p:clrMapOvr>
    <a:masterClrMapping/>
  </p:clrMapOvr>
  <p:transition spd="slow" advTm="2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8AFC-1C32-47E8-B54E-F97FE78D841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4623353"/>
      </p:ext>
    </p:extLst>
  </p:cSld>
  <p:clrMapOvr>
    <a:masterClrMapping/>
  </p:clrMapOvr>
  <p:transition spd="slow" advTm="2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2EC-7FB9-454C-B41D-DEBC11F8AFC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6406485"/>
      </p:ext>
    </p:extLst>
  </p:cSld>
  <p:clrMapOvr>
    <a:masterClrMapping/>
  </p:clrMapOvr>
  <p:transition spd="slow" advTm="2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8342-7C38-4CB5-9527-395AC8FD106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4565855"/>
      </p:ext>
    </p:extLst>
  </p:cSld>
  <p:clrMapOvr>
    <a:masterClrMapping/>
  </p:clrMapOvr>
  <p:transition spd="slow" advTm="2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404-7560-49FF-95BB-BAF46510415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4713176"/>
      </p:ext>
    </p:extLst>
  </p:cSld>
  <p:clrMapOvr>
    <a:masterClrMapping/>
  </p:clrMapOvr>
  <p:transition spd="slow" advTm="2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9060-3296-4220-A1A7-9C698544ACD3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9285741"/>
      </p:ext>
    </p:extLst>
  </p:cSld>
  <p:clrMapOvr>
    <a:masterClrMapping/>
  </p:clrMapOvr>
  <p:transition spd="slow" advTm="2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BB5A-9F6E-4390-BDB7-6CB81D721B7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5104192"/>
      </p:ext>
    </p:extLst>
  </p:cSld>
  <p:clrMapOvr>
    <a:masterClrMapping/>
  </p:clrMapOvr>
  <p:transition spd="slow" advTm="2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1D21-F755-4F26-9647-59EA167AD55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598037"/>
      </p:ext>
    </p:extLst>
  </p:cSld>
  <p:clrMapOvr>
    <a:masterClrMapping/>
  </p:clrMapOvr>
  <p:transition spd="slow" advTm="2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5AB7-783A-4962-8BB3-8FB054202B5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2810118"/>
      </p:ext>
    </p:extLst>
  </p:cSld>
  <p:clrMapOvr>
    <a:masterClrMapping/>
  </p:clrMapOvr>
  <p:transition spd="slow" advTm="2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7980-2416-40D3-9512-D62F4952E63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143278"/>
      </p:ext>
    </p:extLst>
  </p:cSld>
  <p:clrMapOvr>
    <a:masterClrMapping/>
  </p:clrMapOvr>
  <p:transition spd="slow" advTm="2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60C9-69B0-4887-9933-02216922CE7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4676991"/>
      </p:ext>
    </p:extLst>
  </p:cSld>
  <p:clrMapOvr>
    <a:masterClrMapping/>
  </p:clrMapOvr>
  <p:transition spd="slow" advTm="2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E37ED9-5BAB-4A47-8C08-8B77E74E786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mp59@hotmail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racion%20cru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292725" y="116632"/>
            <a:ext cx="3779837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 dirty="0" smtClean="0">
                <a:solidFill>
                  <a:srgbClr val="FFFFFF"/>
                </a:solidFill>
              </a:rPr>
              <a:t>“</a:t>
            </a:r>
            <a:r>
              <a:rPr lang="es-ES" altLang="es-ES" sz="4400" i="1" dirty="0" smtClean="0">
                <a:solidFill>
                  <a:srgbClr val="FFFFFF"/>
                </a:solidFill>
              </a:rPr>
              <a:t>El </a:t>
            </a:r>
            <a:r>
              <a:rPr lang="es-ES" altLang="es-ES" sz="4400" i="1" dirty="0">
                <a:solidFill>
                  <a:srgbClr val="FFFFFF"/>
                </a:solidFill>
              </a:rPr>
              <a:t>que quiera venir conmigo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57005" y="2132856"/>
            <a:ext cx="3851275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i="1" dirty="0">
                <a:solidFill>
                  <a:srgbClr val="FFFFFF"/>
                </a:solidFill>
              </a:rPr>
              <a:t>q</a:t>
            </a:r>
            <a:r>
              <a:rPr lang="es-ES" altLang="es-ES" sz="4400" i="1" dirty="0" smtClean="0">
                <a:solidFill>
                  <a:srgbClr val="FFFFFF"/>
                </a:solidFill>
              </a:rPr>
              <a:t>ue </a:t>
            </a:r>
            <a:r>
              <a:rPr lang="es-ES" altLang="es-ES" sz="4400" i="1" dirty="0">
                <a:solidFill>
                  <a:srgbClr val="FFFFFF"/>
                </a:solidFill>
              </a:rPr>
              <a:t>tome su cruz y me </a:t>
            </a:r>
            <a:r>
              <a:rPr lang="es-ES" altLang="es-ES" sz="4400" i="1" dirty="0" smtClean="0">
                <a:solidFill>
                  <a:srgbClr val="FFFFFF"/>
                </a:solidFill>
              </a:rPr>
              <a:t>siga</a:t>
            </a:r>
            <a:r>
              <a:rPr lang="es-ES" altLang="es-ES" sz="4400" dirty="0" smtClean="0">
                <a:solidFill>
                  <a:srgbClr val="FFFFFF"/>
                </a:solidFill>
              </a:rPr>
              <a:t>”.</a:t>
            </a:r>
            <a:endParaRPr lang="es-ES" altLang="es-ES" sz="4400" dirty="0">
              <a:solidFill>
                <a:srgbClr val="FFFFFF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02828" y="5445224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000" dirty="0">
                <a:solidFill>
                  <a:schemeClr val="bg1"/>
                </a:solidFill>
              </a:rPr>
              <a:t>(Domingo 22A</a:t>
            </a:r>
            <a:r>
              <a:rPr lang="eu-ES" altLang="es-ES" sz="4000" dirty="0">
                <a:solidFill>
                  <a:schemeClr val="bg1"/>
                </a:solidFill>
              </a:rPr>
              <a:t>)</a:t>
            </a:r>
            <a:endParaRPr lang="es-ES" alt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74521"/>
      </p:ext>
    </p:extLst>
  </p:cSld>
  <p:clrMapOvr>
    <a:masterClrMapping/>
  </p:clrMapOvr>
  <p:transition>
    <p:sndAc>
      <p:stSnd loop="1">
        <p:snd r:embed="rId2" name="passionh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EVANGELIO</a:t>
            </a:r>
          </a:p>
          <a:p>
            <a:pPr>
              <a:spcBef>
                <a:spcPct val="0"/>
              </a:spcBef>
              <a:buNone/>
            </a:pPr>
            <a:endParaRPr lang="es-ES_tradnl" altLang="es-ES" sz="4400" b="1" u="sng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52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0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-2047875" y="0"/>
            <a:ext cx="13239750" cy="6858000"/>
            <a:chOff x="-2047404" y="1"/>
            <a:chExt cx="13238808" cy="6858000"/>
          </a:xfrm>
        </p:grpSpPr>
        <p:pic>
          <p:nvPicPr>
            <p:cNvPr id="4103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7404" y="1"/>
              <a:ext cx="1323880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Oval 33"/>
            <p:cNvSpPr>
              <a:spLocks noChangeArrowheads="1"/>
            </p:cNvSpPr>
            <p:nvPr/>
          </p:nvSpPr>
          <p:spPr bwMode="auto">
            <a:xfrm>
              <a:off x="-612207" y="5085185"/>
              <a:ext cx="1872074" cy="151216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2400"/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9163" y="141818"/>
            <a:ext cx="588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dirty="0" err="1" smtClean="0">
                <a:latin typeface="Arial Unicode MS" pitchFamily="34" charset="-128"/>
              </a:rPr>
              <a:t>Cesarea</a:t>
            </a:r>
            <a:r>
              <a:rPr lang="es-ES" altLang="es-ES" b="1" dirty="0" smtClean="0">
                <a:latin typeface="Arial Unicode MS" pitchFamily="34" charset="-128"/>
              </a:rPr>
              <a:t> </a:t>
            </a:r>
            <a:r>
              <a:rPr lang="es-ES" altLang="es-ES" b="1" dirty="0">
                <a:latin typeface="Arial Unicode MS" pitchFamily="34" charset="-128"/>
              </a:rPr>
              <a:t>de Filipo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76825" y="5060951"/>
            <a:ext cx="3816350" cy="163121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500" b="1" dirty="0">
                <a:solidFill>
                  <a:schemeClr val="bg1"/>
                </a:solidFill>
                <a:latin typeface="Arial Unicode MS" pitchFamily="34" charset="-128"/>
              </a:rPr>
              <a:t>El pasado domingo Pedro reconocía a </a:t>
            </a:r>
            <a:r>
              <a:rPr lang="es-ES" altLang="es-ES" sz="2500" b="1" dirty="0" smtClean="0">
                <a:solidFill>
                  <a:schemeClr val="bg1"/>
                </a:solidFill>
                <a:latin typeface="Arial Unicode MS" pitchFamily="34" charset="-128"/>
              </a:rPr>
              <a:t>Jesús como Mesías;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500" b="1" dirty="0" smtClean="0">
                <a:solidFill>
                  <a:schemeClr val="bg1"/>
                </a:solidFill>
                <a:latin typeface="Arial Unicode MS" pitchFamily="34" charset="-128"/>
              </a:rPr>
              <a:t>hoy </a:t>
            </a:r>
            <a:r>
              <a:rPr lang="es-ES" altLang="es-ES" sz="2500" b="1" dirty="0">
                <a:solidFill>
                  <a:schemeClr val="bg1"/>
                </a:solidFill>
                <a:latin typeface="Arial Unicode MS" pitchFamily="34" charset="-128"/>
              </a:rPr>
              <a:t>es su </a:t>
            </a:r>
            <a:r>
              <a:rPr lang="es-ES" altLang="es-ES" sz="2500" b="1" dirty="0" smtClean="0">
                <a:solidFill>
                  <a:schemeClr val="bg1"/>
                </a:solidFill>
                <a:latin typeface="Arial Unicode MS" pitchFamily="34" charset="-128"/>
              </a:rPr>
              <a:t>Tentador.</a:t>
            </a:r>
            <a:endParaRPr lang="es-ES" altLang="es-ES" sz="25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" name="3 Flecha derecha"/>
          <p:cNvSpPr>
            <a:spLocks noChangeArrowheads="1"/>
          </p:cNvSpPr>
          <p:nvPr/>
        </p:nvSpPr>
        <p:spPr bwMode="auto">
          <a:xfrm rot="2252690">
            <a:off x="339725" y="3714751"/>
            <a:ext cx="2160588" cy="1996016"/>
          </a:xfrm>
          <a:prstGeom prst="rightArrow">
            <a:avLst>
              <a:gd name="adj1" fmla="val 50000"/>
              <a:gd name="adj2" fmla="val 50020"/>
            </a:avLst>
          </a:prstGeom>
          <a:solidFill>
            <a:srgbClr val="002A2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2000" b="1">
                <a:solidFill>
                  <a:schemeClr val="bg1"/>
                </a:solidFill>
                <a:latin typeface="Arial Unicode MS" pitchFamily="34" charset="-128"/>
              </a:rPr>
              <a:t>Fuentes del Jordán</a:t>
            </a:r>
            <a:endParaRPr lang="es-ES" altLang="es-ES" sz="2000"/>
          </a:p>
        </p:txBody>
      </p:sp>
    </p:spTree>
    <p:extLst>
      <p:ext uri="{BB962C8B-B14F-4D97-AF65-F5344CB8AC3E}">
        <p14:creationId xmlns:p14="http://schemas.microsoft.com/office/powerpoint/2010/main" val="399243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-1.96532E-6 L 0.29132 -0.0104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esús de la Miserico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809489" y="42797"/>
            <a:ext cx="3352800" cy="5016758"/>
          </a:xfrm>
          <a:prstGeom prst="rect">
            <a:avLst/>
          </a:prstGeom>
          <a:solidFill>
            <a:srgbClr val="000080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4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Jesús había preguntado  a sus discípulos:</a:t>
            </a:r>
            <a:r>
              <a:rPr lang="es-EC" altLang="es-ES" sz="4000" dirty="0" smtClean="0"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  <a:endParaRPr lang="es-EC" altLang="es-ES" sz="4000" dirty="0"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 rtl="0" eaLnBrk="0" hangingPunct="0"/>
            <a:r>
              <a:rPr lang="es-EC" altLang="es-ES" sz="40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«¿</a:t>
            </a:r>
            <a:r>
              <a:rPr lang="es-EC" altLang="es-ES" sz="40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Quién dicen </a:t>
            </a:r>
            <a:r>
              <a:rPr lang="es-EC" altLang="es-ES" sz="40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que </a:t>
            </a:r>
            <a:r>
              <a:rPr lang="es-EC" altLang="es-ES" sz="40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es el Hijo del hombre</a:t>
            </a:r>
            <a:r>
              <a:rPr lang="es-EC" altLang="es-ES" sz="40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?»</a:t>
            </a:r>
            <a:r>
              <a:rPr lang="es-EC" altLang="es-ES" sz="4000" dirty="0">
                <a:solidFill>
                  <a:srgbClr val="FFFF99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714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7504" y="4725144"/>
            <a:ext cx="9036496" cy="2185214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44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Simón </a:t>
            </a:r>
            <a:r>
              <a:rPr lang="es-EC" altLang="es-ES" sz="44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Pedro contestó:</a:t>
            </a:r>
            <a:r>
              <a:rPr lang="es-EC" altLang="es-ES" sz="4400" dirty="0"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</a:p>
          <a:p>
            <a:pPr algn="ctr" rtl="0" eaLnBrk="0" hangingPunct="0"/>
            <a:r>
              <a:rPr lang="es-EC" altLang="es-ES" sz="4400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</a:t>
            </a:r>
            <a:r>
              <a:rPr lang="es-EC" altLang="es-ES" sz="4400" i="1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Tú eres el Cristo, el </a:t>
            </a:r>
            <a:r>
              <a:rPr lang="es-EC" altLang="es-ES" sz="4400" i="1" dirty="0" smtClean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Mesías, el Hijo </a:t>
            </a:r>
            <a:r>
              <a:rPr lang="es-EC" altLang="es-ES" sz="4400" i="1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de Dios </a:t>
            </a:r>
            <a:r>
              <a:rPr lang="es-EC" altLang="es-ES" sz="4800" i="1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vivo</a:t>
            </a:r>
            <a:r>
              <a:rPr lang="es-EC" altLang="es-ES" sz="4800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.» </a:t>
            </a:r>
            <a:endParaRPr lang="es-ES" altLang="es-ES" sz="4800" dirty="0">
              <a:solidFill>
                <a:schemeClr val="accent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81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A Jesús le pareció bien aquella respuesta, 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pero quiso concretar 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los aspectos más duros 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de lo que significa ser Mesías.</a:t>
            </a:r>
          </a:p>
        </p:txBody>
      </p:sp>
    </p:spTree>
    <p:extLst>
      <p:ext uri="{BB962C8B-B14F-4D97-AF65-F5344CB8AC3E}">
        <p14:creationId xmlns:p14="http://schemas.microsoft.com/office/powerpoint/2010/main" val="7168196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791200" y="116632"/>
            <a:ext cx="3352800" cy="6001643"/>
          </a:xfrm>
          <a:prstGeom prst="rect">
            <a:avLst/>
          </a:prstGeom>
          <a:solidFill>
            <a:srgbClr val="000080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32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Jesús comenzó a </a:t>
            </a:r>
            <a:r>
              <a:rPr lang="es-EC" altLang="es-ES" sz="32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manifestar a sus discípulos </a:t>
            </a:r>
            <a:endParaRPr lang="es-EC" altLang="es-ES" sz="32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 rtl="0" eaLnBrk="0" hangingPunct="0"/>
            <a:r>
              <a:rPr lang="es-EC" altLang="es-ES" sz="32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que Él </a:t>
            </a:r>
            <a:r>
              <a:rPr lang="es-EC" altLang="es-ES" sz="32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debía </a:t>
            </a:r>
            <a:endParaRPr lang="es-EC" altLang="es-ES" sz="32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 rtl="0" eaLnBrk="0" hangingPunct="0"/>
            <a:r>
              <a:rPr lang="es-EC" altLang="es-ES" sz="32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ir </a:t>
            </a:r>
            <a:r>
              <a:rPr lang="es-EC" altLang="es-ES" sz="32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 Jerusalén y sufrir mucho de parte de los ancianos, </a:t>
            </a:r>
            <a:endParaRPr lang="es-EC" altLang="es-ES" sz="32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 rtl="0" eaLnBrk="0" hangingPunct="0"/>
            <a:r>
              <a:rPr lang="es-EC" altLang="es-ES" sz="32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los </a:t>
            </a:r>
            <a:r>
              <a:rPr lang="es-EC" altLang="es-ES" sz="32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sumos sacerdotes </a:t>
            </a:r>
            <a:endParaRPr lang="es-EC" altLang="es-ES" sz="32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 rtl="0" eaLnBrk="0" hangingPunct="0"/>
            <a:r>
              <a:rPr lang="es-EC" altLang="es-ES" sz="32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</a:t>
            </a:r>
            <a:r>
              <a:rPr lang="es-EC" altLang="es-ES" sz="32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los </a:t>
            </a:r>
            <a:r>
              <a:rPr lang="es-EC" altLang="es-ES" sz="32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escribas. </a:t>
            </a:r>
            <a:endParaRPr lang="es-ES" altLang="es-ES" sz="3200" dirty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94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C" altLang="es-ES" sz="44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(Estos tres constituían el </a:t>
            </a:r>
            <a:r>
              <a:rPr lang="es-EC" altLang="es-ES" sz="44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Sanedrín o Suprema Corte de Justicia: </a:t>
            </a:r>
          </a:p>
          <a:p>
            <a:pPr algn="ctr">
              <a:spcBef>
                <a:spcPct val="0"/>
              </a:spcBef>
              <a:buNone/>
            </a:pPr>
            <a:r>
              <a:rPr lang="es-EC" altLang="es-ES" sz="44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ancianos, sumos sacerdotes y escribas),</a:t>
            </a:r>
          </a:p>
          <a:p>
            <a:pPr>
              <a:spcBef>
                <a:spcPct val="0"/>
              </a:spcBef>
              <a:buNone/>
            </a:pPr>
            <a:endParaRPr lang="es-EC" altLang="es-ES" sz="4400" dirty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C" altLang="es-ES" sz="44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que iba a ser matado, pero resucitaría </a:t>
            </a:r>
            <a:r>
              <a:rPr lang="es-EC" altLang="es-ES" sz="44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al tercer día</a:t>
            </a:r>
            <a:r>
              <a:rPr lang="es-EC" altLang="es-ES" sz="44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.</a:t>
            </a:r>
            <a:endParaRPr lang="es-ES" altLang="es-ES" sz="4400" dirty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622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679837" y="1696"/>
            <a:ext cx="3479304" cy="5632311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36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Tomándole </a:t>
            </a:r>
            <a:r>
              <a:rPr lang="es-EC" altLang="es-ES" sz="36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aparte Pedro, </a:t>
            </a:r>
          </a:p>
          <a:p>
            <a:pPr algn="ctr" rtl="0" eaLnBrk="0" hangingPunct="0"/>
            <a:r>
              <a:rPr lang="es-EC" altLang="es-ES" sz="36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se puso a reprenderle diciendo: </a:t>
            </a:r>
          </a:p>
          <a:p>
            <a:pPr algn="ctr" rtl="0" eaLnBrk="0" hangingPunct="0"/>
            <a:r>
              <a:rPr lang="es-EC" altLang="es-ES" sz="3600" dirty="0">
                <a:solidFill>
                  <a:srgbClr val="FFCC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«¡</a:t>
            </a:r>
            <a:r>
              <a:rPr lang="es-EC" altLang="es-ES" sz="3600" i="1" dirty="0">
                <a:solidFill>
                  <a:srgbClr val="FFCC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Lejos de ti, Señor! </a:t>
            </a:r>
          </a:p>
          <a:p>
            <a:pPr algn="ctr" rtl="0" eaLnBrk="0" hangingPunct="0"/>
            <a:r>
              <a:rPr lang="es-EC" altLang="es-ES" sz="3600" i="1" dirty="0">
                <a:solidFill>
                  <a:srgbClr val="FFCC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¡De ningún modo te sucederá eso</a:t>
            </a:r>
            <a:r>
              <a:rPr lang="es-EC" altLang="es-ES" sz="3600" dirty="0">
                <a:solidFill>
                  <a:srgbClr val="FFCC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!» </a:t>
            </a:r>
            <a:endParaRPr lang="es-ES" altLang="es-ES" sz="3600" dirty="0">
              <a:solidFill>
                <a:srgbClr val="FFCC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6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960662" y="15484"/>
            <a:ext cx="3195464" cy="649408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Pero Él </a:t>
            </a:r>
            <a:r>
              <a:rPr lang="es-EC" alt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volviéndose, dijo a Pedro: </a:t>
            </a:r>
          </a:p>
          <a:p>
            <a:pPr algn="ctr" rtl="0" eaLnBrk="0" hangingPunct="0"/>
            <a:r>
              <a:rPr lang="es-EC" altLang="es-E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«¡</a:t>
            </a:r>
            <a:r>
              <a:rPr lang="es-EC" altLang="es-ES" sz="32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Quítate de mi vista, Satanás! </a:t>
            </a:r>
          </a:p>
          <a:p>
            <a:pPr algn="ctr" rtl="0" eaLnBrk="0" hangingPunct="0"/>
            <a:r>
              <a:rPr lang="es-EC" altLang="es-ES" sz="32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¡Escándalo eres para mí, </a:t>
            </a:r>
          </a:p>
          <a:p>
            <a:pPr algn="ctr" rtl="0" eaLnBrk="0" hangingPunct="0"/>
            <a:r>
              <a:rPr lang="es-EC" altLang="es-ES" sz="32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porque tus pensamientos no son los de Dios,</a:t>
            </a:r>
          </a:p>
          <a:p>
            <a:pPr algn="ctr" rtl="0" eaLnBrk="0" hangingPunct="0"/>
            <a:r>
              <a:rPr lang="es-EC" altLang="es-ES" sz="32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sino los de los hombres</a:t>
            </a:r>
            <a:r>
              <a:rPr lang="es-EC" altLang="es-E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 </a:t>
            </a:r>
            <a:endParaRPr lang="es-ES" altLang="es-ES" sz="32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53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Lo llama “Satanás” recordando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cómo el diablo lo tentó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después de los 40 días del desierto.</a:t>
            </a:r>
          </a:p>
        </p:txBody>
      </p:sp>
    </p:spTree>
    <p:extLst>
      <p:ext uri="{BB962C8B-B14F-4D97-AF65-F5344CB8AC3E}">
        <p14:creationId xmlns:p14="http://schemas.microsoft.com/office/powerpoint/2010/main" val="10316534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603567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¡Qué alegría cuando me dijeron: “</a:t>
            </a:r>
            <a:r>
              <a:rPr lang="es-MX" altLang="es-ES" sz="6000" i="1">
                <a:solidFill>
                  <a:schemeClr val="bg1"/>
                </a:solidFill>
                <a:latin typeface="Tahoma" pitchFamily="34" charset="0"/>
              </a:rPr>
              <a:t>Vamos a la casa del Señor</a:t>
            </a: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”!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¿Por qué reacciona Jesús tan fuertemente contra Pedro?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Éste es un punto sensible para Jesús.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Su gran tentación fue convertirse en lo que las multitudes querían: un líder político y guerrero.</a:t>
            </a:r>
          </a:p>
        </p:txBody>
      </p:sp>
    </p:spTree>
    <p:extLst>
      <p:ext uri="{BB962C8B-B14F-4D97-AF65-F5344CB8AC3E}">
        <p14:creationId xmlns:p14="http://schemas.microsoft.com/office/powerpoint/2010/main" val="17370370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-108520" y="14614"/>
            <a:ext cx="9252520" cy="193899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Entonces </a:t>
            </a:r>
            <a:r>
              <a:rPr lang="es-EC" altLang="es-ES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dijo Jesús a sus discípulos:</a:t>
            </a:r>
          </a:p>
          <a:p>
            <a:pPr algn="ctr" rtl="0" eaLnBrk="0" hangingPunct="0"/>
            <a:r>
              <a:rPr lang="es-EC" altLang="es-ES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 «</a:t>
            </a:r>
            <a:r>
              <a:rPr lang="es-EC" altLang="es-ES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Si alguno quiere venir en pos de mí, niéguese a sí mismo, </a:t>
            </a:r>
          </a:p>
          <a:p>
            <a:pPr algn="ctr" rtl="0" eaLnBrk="0" hangingPunct="0"/>
            <a:r>
              <a:rPr lang="es-EC" altLang="es-ES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tome su cruz y sígame. 	</a:t>
            </a:r>
          </a:p>
          <a:p>
            <a:pPr algn="ctr" rtl="0" eaLnBrk="0" hangingPunct="0"/>
            <a:r>
              <a:rPr lang="es-EC" altLang="es-ES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Porque </a:t>
            </a:r>
            <a:r>
              <a:rPr lang="es-EC" altLang="es-ES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quien quiera salvar su vida, la perderá, </a:t>
            </a:r>
          </a:p>
          <a:p>
            <a:pPr algn="ctr" rtl="0" eaLnBrk="0" hangingPunct="0"/>
            <a:r>
              <a:rPr lang="es-EC" altLang="es-ES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pero quien pierda su vida por mí, la encontrará</a:t>
            </a:r>
            <a:r>
              <a:rPr lang="es-EC" altLang="es-ES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.&gt; </a:t>
            </a:r>
            <a:endParaRPr lang="es-ES" altLang="es-ES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63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024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55134"/>
            <a:ext cx="7764462" cy="581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925" y="116418"/>
            <a:ext cx="9036050" cy="1169551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Debemos ir transformando el camino que </a:t>
            </a:r>
            <a:r>
              <a:rPr lang="es-E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puede ser </a:t>
            </a: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muerte, para llegar a la Vida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1139" y="1826685"/>
            <a:ext cx="2200275" cy="364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 dirty="0">
                <a:latin typeface="Arial" charset="0"/>
              </a:rPr>
              <a:t>La muerte ilumina la vida, y la vida da coraje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 dirty="0">
                <a:latin typeface="Arial" charset="0"/>
              </a:rPr>
              <a:t> para la </a:t>
            </a:r>
            <a:r>
              <a:rPr lang="es-ES" altLang="es-ES" sz="3300" b="1" dirty="0" smtClean="0">
                <a:latin typeface="Arial" charset="0"/>
              </a:rPr>
              <a:t>muerte.</a:t>
            </a:r>
            <a:endParaRPr lang="es-ES" altLang="es-ES" sz="3300" dirty="0"/>
          </a:p>
        </p:txBody>
      </p:sp>
    </p:spTree>
    <p:extLst>
      <p:ext uri="{BB962C8B-B14F-4D97-AF65-F5344CB8AC3E}">
        <p14:creationId xmlns:p14="http://schemas.microsoft.com/office/powerpoint/2010/main" val="1914073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4038600"/>
            <a:ext cx="8534400" cy="267765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28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&lt;Pues </a:t>
            </a:r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¿de qué le servirá al hombre ganar el mundo entero, si arruina su vida? </a:t>
            </a:r>
          </a:p>
          <a:p>
            <a:pPr algn="ctr" rtl="0" eaLnBrk="0" hangingPunct="0"/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O ¿qué puede dar el hombre a cambio de su vida? 	</a:t>
            </a:r>
          </a:p>
          <a:p>
            <a:pPr algn="ctr" rtl="0" eaLnBrk="0" hangingPunct="0"/>
            <a:r>
              <a:rPr lang="es-EC" altLang="es-ES" sz="28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Porque </a:t>
            </a:r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el Hijo del hombre ha de venir en la gloria de su Padre, con sus ángeles, </a:t>
            </a:r>
          </a:p>
          <a:p>
            <a:pPr algn="ctr" rtl="0" eaLnBrk="0" hangingPunct="0"/>
            <a:r>
              <a:rPr lang="es-EC" altLang="es-ES" sz="2800" i="1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entonces pagará a cada uno según su </a:t>
            </a:r>
            <a:r>
              <a:rPr lang="es-EC" altLang="es-ES" sz="2800" i="1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conducta.&gt; </a:t>
            </a:r>
            <a:endParaRPr lang="es-ES" altLang="es-ES" sz="2800" i="1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2895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6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3563938" y="260351"/>
            <a:ext cx="5256212" cy="2246769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Vendrá el Hijo del hombre para dar a cada uno mucho más de lo que merecen sus obras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4284663" y="3433233"/>
            <a:ext cx="4297362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b="1">
                <a:latin typeface="Arial" charset="0"/>
              </a:rPr>
              <a:t>Él no nos pagará según nuestros méritos, sino según sus dones </a:t>
            </a:r>
            <a:r>
              <a:rPr lang="es-ES" altLang="es-ES" sz="2500" b="1">
                <a:latin typeface="Arial" charset="0"/>
              </a:rPr>
              <a:t>(S. Agustín)</a:t>
            </a:r>
            <a:endParaRPr lang="es-ES" altLang="es-ES" sz="2500"/>
          </a:p>
        </p:txBody>
      </p:sp>
      <p:sp>
        <p:nvSpPr>
          <p:cNvPr id="2" name="1 CuadroTexto"/>
          <p:cNvSpPr txBox="1"/>
          <p:nvPr/>
        </p:nvSpPr>
        <p:spPr>
          <a:xfrm>
            <a:off x="3419475" y="6165851"/>
            <a:ext cx="5162550" cy="40011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Cristo del Juicio final (Miguel Ángel</a:t>
            </a:r>
            <a:r>
              <a:rPr lang="ca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</a:t>
            </a:r>
            <a:endParaRPr lang="es-ES" sz="2000" dirty="0"/>
          </a:p>
        </p:txBody>
      </p:sp>
      <p:pic>
        <p:nvPicPr>
          <p:cNvPr id="16390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3"/>
            <a:ext cx="2798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68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animBg="1"/>
      <p:bldP spid="2775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¿Qué significa ‘cargar la cruz’?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En las persecuciones de Roma, los cristianos debían cargar la cruz en la que serían crucificados.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El evangelio tiene dos caras: resurrección y cruz.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En el deporte hay que disciplinarse mucho para ganar.</a:t>
            </a:r>
          </a:p>
        </p:txBody>
      </p:sp>
    </p:spTree>
    <p:extLst>
      <p:ext uri="{BB962C8B-B14F-4D97-AF65-F5344CB8AC3E}">
        <p14:creationId xmlns:p14="http://schemas.microsoft.com/office/powerpoint/2010/main" val="17370370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racion%20cru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64163" y="3500438"/>
            <a:ext cx="3779837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“</a:t>
            </a:r>
            <a:r>
              <a:rPr lang="es-ES" altLang="es-ES" sz="4400" i="1" dirty="0" smtClean="0">
                <a:solidFill>
                  <a:schemeClr val="bg1"/>
                </a:solidFill>
              </a:rPr>
              <a:t>El </a:t>
            </a:r>
            <a:r>
              <a:rPr lang="es-ES" altLang="es-ES" sz="4400" i="1" dirty="0">
                <a:solidFill>
                  <a:schemeClr val="bg1"/>
                </a:solidFill>
              </a:rPr>
              <a:t>que quiera venir conmigo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5373688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i="1" dirty="0">
                <a:solidFill>
                  <a:schemeClr val="bg1"/>
                </a:solidFill>
              </a:rPr>
              <a:t>q</a:t>
            </a:r>
            <a:r>
              <a:rPr lang="es-ES" altLang="es-ES" sz="4400" i="1" dirty="0" smtClean="0">
                <a:solidFill>
                  <a:schemeClr val="bg1"/>
                </a:solidFill>
              </a:rPr>
              <a:t>ue </a:t>
            </a:r>
            <a:r>
              <a:rPr lang="es-ES" altLang="es-ES" sz="4400" i="1" dirty="0">
                <a:solidFill>
                  <a:schemeClr val="bg1"/>
                </a:solidFill>
              </a:rPr>
              <a:t>tome su cruz y me </a:t>
            </a:r>
            <a:r>
              <a:rPr lang="es-ES" altLang="es-ES" sz="4400" i="1" dirty="0" smtClean="0">
                <a:solidFill>
                  <a:schemeClr val="bg1"/>
                </a:solidFill>
              </a:rPr>
              <a:t>siga</a:t>
            </a:r>
            <a:r>
              <a:rPr lang="es-ES" altLang="es-ES" sz="4400" dirty="0" smtClean="0">
                <a:solidFill>
                  <a:schemeClr val="bg1"/>
                </a:solidFill>
              </a:rPr>
              <a:t>”.</a:t>
            </a:r>
            <a:endParaRPr lang="es-ES" alt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8048"/>
      </p:ext>
    </p:extLst>
  </p:cSld>
  <p:clrMapOvr>
    <a:masterClrMapping/>
  </p:clrMapOvr>
  <p:transition>
    <p:sndAc>
      <p:stSnd loop="1">
        <p:snd r:embed="rId2" name="passionhn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12484_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4292600"/>
            <a:ext cx="7345362" cy="17851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dirty="0">
                <a:solidFill>
                  <a:schemeClr val="bg1"/>
                </a:solidFill>
              </a:rPr>
              <a:t>Brazos rígidos y </a:t>
            </a:r>
            <a:r>
              <a:rPr lang="es-ES" altLang="es-ES" sz="4400" dirty="0" smtClean="0">
                <a:solidFill>
                  <a:schemeClr val="bg1"/>
                </a:solidFill>
              </a:rPr>
              <a:t>yertos </a:t>
            </a:r>
          </a:p>
          <a:p>
            <a:pPr algn="ctr"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por </a:t>
            </a:r>
            <a:r>
              <a:rPr lang="es-ES" altLang="es-ES" sz="4400" dirty="0">
                <a:solidFill>
                  <a:schemeClr val="bg1"/>
                </a:solidFill>
              </a:rPr>
              <a:t>dos garfios traspasados,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35999" y="836712"/>
            <a:ext cx="24625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6600" b="1" u="sng" dirty="0" smtClean="0">
                <a:solidFill>
                  <a:srgbClr val="FFFFFF"/>
                </a:solidFill>
                <a:latin typeface="Arial Narrow" pitchFamily="34" charset="0"/>
              </a:rPr>
              <a:t>Poema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17106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12482_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56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404813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altLang="es-ES" sz="4400" dirty="0">
                <a:solidFill>
                  <a:schemeClr val="bg1"/>
                </a:solidFill>
              </a:rPr>
              <a:t>q</a:t>
            </a:r>
            <a:r>
              <a:rPr lang="es-ES" altLang="es-ES" sz="4400" dirty="0" smtClean="0">
                <a:solidFill>
                  <a:schemeClr val="bg1"/>
                </a:solidFill>
              </a:rPr>
              <a:t>ue </a:t>
            </a:r>
            <a:r>
              <a:rPr lang="es-ES" altLang="es-ES" sz="4400" dirty="0">
                <a:solidFill>
                  <a:schemeClr val="bg1"/>
                </a:solidFill>
              </a:rPr>
              <a:t>aquí </a:t>
            </a:r>
            <a:r>
              <a:rPr lang="es-ES" altLang="es-ES" sz="4400" dirty="0" smtClean="0">
                <a:solidFill>
                  <a:schemeClr val="bg1"/>
                </a:solidFill>
              </a:rPr>
              <a:t>están </a:t>
            </a:r>
            <a:r>
              <a:rPr lang="es-ES" altLang="es-ES" sz="4400" dirty="0">
                <a:solidFill>
                  <a:schemeClr val="bg1"/>
                </a:solidFill>
              </a:rPr>
              <a:t>por mis pecados,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419872" y="2349500"/>
            <a:ext cx="5724128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 dirty="0">
                <a:solidFill>
                  <a:schemeClr val="bg1"/>
                </a:solidFill>
              </a:rPr>
              <a:t>para recibirme abiertos,             para esperarme </a:t>
            </a:r>
            <a:r>
              <a:rPr lang="es-ES" altLang="es-ES" sz="4400" dirty="0" smtClean="0">
                <a:solidFill>
                  <a:schemeClr val="bg1"/>
                </a:solidFill>
              </a:rPr>
              <a:t>clavados</a:t>
            </a:r>
            <a:endParaRPr lang="es-ES" alt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60032" y="476250"/>
            <a:ext cx="428396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4400" dirty="0" smtClean="0">
                <a:solidFill>
                  <a:schemeClr val="bg1"/>
                </a:solidFill>
                <a:latin typeface="Arial Narrow" pitchFamily="34" charset="0"/>
              </a:rPr>
              <a:t>Quiero en la vida seguirte </a:t>
            </a:r>
          </a:p>
          <a:p>
            <a:pPr>
              <a:spcBef>
                <a:spcPct val="50000"/>
              </a:spcBef>
            </a:pPr>
            <a:r>
              <a:rPr lang="es-ES_tradnl" altLang="es-ES" sz="4400" dirty="0" smtClean="0">
                <a:solidFill>
                  <a:schemeClr val="bg1"/>
                </a:solidFill>
                <a:latin typeface="Arial Narrow" pitchFamily="34" charset="0"/>
              </a:rPr>
              <a:t>y por sus caminos irte </a:t>
            </a:r>
          </a:p>
          <a:p>
            <a:pPr>
              <a:spcBef>
                <a:spcPct val="50000"/>
              </a:spcBef>
            </a:pPr>
            <a:r>
              <a:rPr lang="es-ES_tradnl" altLang="es-ES" sz="4400" dirty="0" smtClean="0">
                <a:solidFill>
                  <a:schemeClr val="bg1"/>
                </a:solidFill>
                <a:latin typeface="Arial Narrow" pitchFamily="34" charset="0"/>
              </a:rPr>
              <a:t>alabando y bendiciendo.</a:t>
            </a:r>
            <a:r>
              <a:rPr lang="es-ES" altLang="es-ES" sz="4400" dirty="0" smtClean="0"/>
              <a:t>  </a:t>
            </a:r>
            <a:endParaRPr lang="es-ES" altLang="es-ES" sz="4400" dirty="0"/>
          </a:p>
        </p:txBody>
      </p:sp>
      <p:pic>
        <p:nvPicPr>
          <p:cNvPr id="5126" name="Picture 6" descr="En la b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Gloria a Dios en el cielo,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en la tierra paz a los hombres, que ama el Señor.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 tu inmensa gloria te alabamos, te bendecimos, te adoramos, te glorificamos, te damos gracias, Señor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Rey celestial, Dios Padre todopoderoso.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llor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43438" y="1196975"/>
            <a:ext cx="4067175" cy="38318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5400" dirty="0">
                <a:solidFill>
                  <a:schemeClr val="bg1"/>
                </a:solidFill>
              </a:rPr>
              <a:t>Y bendecirte </a:t>
            </a:r>
            <a:r>
              <a:rPr lang="es-ES" altLang="es-ES" sz="5400" dirty="0" smtClean="0">
                <a:solidFill>
                  <a:schemeClr val="bg1"/>
                </a:solidFill>
              </a:rPr>
              <a:t>sufriendo,</a:t>
            </a:r>
            <a:endParaRPr lang="es-ES" altLang="es-ES" sz="5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5400" dirty="0" smtClean="0">
                <a:solidFill>
                  <a:schemeClr val="bg1"/>
                </a:solidFill>
              </a:rPr>
              <a:t>y </a:t>
            </a:r>
            <a:r>
              <a:rPr lang="es-ES" altLang="es-ES" sz="5400" dirty="0">
                <a:solidFill>
                  <a:schemeClr val="bg1"/>
                </a:solidFill>
              </a:rPr>
              <a:t>muriendo bendecirte.</a:t>
            </a:r>
          </a:p>
        </p:txBody>
      </p:sp>
    </p:spTree>
    <p:extLst>
      <p:ext uri="{BB962C8B-B14F-4D97-AF65-F5344CB8AC3E}">
        <p14:creationId xmlns:p14="http://schemas.microsoft.com/office/powerpoint/2010/main" val="11620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65750" y="981075"/>
            <a:ext cx="3490913" cy="31393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 dirty="0">
                <a:solidFill>
                  <a:schemeClr val="bg1"/>
                </a:solidFill>
              </a:rPr>
              <a:t>Que no ame la poquedad    </a:t>
            </a:r>
            <a:endParaRPr lang="es-ES" altLang="es-ES" sz="4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de </a:t>
            </a:r>
            <a:r>
              <a:rPr lang="es-ES" altLang="es-ES" sz="4400" dirty="0">
                <a:solidFill>
                  <a:schemeClr val="bg1"/>
                </a:solidFill>
              </a:rPr>
              <a:t>cosas que van y vienen;</a:t>
            </a:r>
          </a:p>
        </p:txBody>
      </p:sp>
      <p:pic>
        <p:nvPicPr>
          <p:cNvPr id="7174" name="Picture 6" descr="ande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arpinter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659562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504575"/>
            <a:ext cx="3059832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>
                <a:solidFill>
                  <a:schemeClr val="bg1"/>
                </a:solidFill>
              </a:rPr>
              <a:t>Que adore la austeridad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5013325"/>
            <a:ext cx="7308850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de </a:t>
            </a:r>
            <a:r>
              <a:rPr lang="es-ES" altLang="es-ES" sz="4400" dirty="0">
                <a:solidFill>
                  <a:schemeClr val="bg1"/>
                </a:solidFill>
              </a:rPr>
              <a:t>estos </a:t>
            </a:r>
            <a:r>
              <a:rPr lang="es-ES" altLang="es-ES" sz="4400" dirty="0" smtClean="0">
                <a:solidFill>
                  <a:schemeClr val="bg1"/>
                </a:solidFill>
              </a:rPr>
              <a:t>sentires, </a:t>
            </a:r>
            <a:r>
              <a:rPr lang="es-ES" altLang="es-ES" sz="4400" dirty="0">
                <a:solidFill>
                  <a:schemeClr val="bg1"/>
                </a:solidFill>
              </a:rPr>
              <a:t>que tienen sabor de eternidad;</a:t>
            </a:r>
          </a:p>
        </p:txBody>
      </p:sp>
    </p:spTree>
    <p:extLst>
      <p:ext uri="{BB962C8B-B14F-4D97-AF65-F5344CB8AC3E}">
        <p14:creationId xmlns:p14="http://schemas.microsoft.com/office/powerpoint/2010/main" val="23910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5426075"/>
            <a:ext cx="7812087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de </a:t>
            </a:r>
            <a:r>
              <a:rPr lang="es-ES" altLang="es-ES" sz="4400" dirty="0">
                <a:solidFill>
                  <a:schemeClr val="bg1"/>
                </a:solidFill>
              </a:rPr>
              <a:t>sangre los pies cubiertos, llagadas de amor las manos,</a:t>
            </a:r>
          </a:p>
        </p:txBody>
      </p:sp>
      <p:pic>
        <p:nvPicPr>
          <p:cNvPr id="9222" name="Picture 6" descr="462968448_80db3aa608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8101012" cy="54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5426075"/>
            <a:ext cx="8532813" cy="17851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dirty="0">
                <a:solidFill>
                  <a:schemeClr val="bg1"/>
                </a:solidFill>
              </a:rPr>
              <a:t>y</a:t>
            </a:r>
            <a:r>
              <a:rPr lang="es-ES" altLang="es-ES" sz="4400" dirty="0" smtClean="0">
                <a:solidFill>
                  <a:schemeClr val="bg1"/>
                </a:solidFill>
              </a:rPr>
              <a:t> </a:t>
            </a:r>
            <a:r>
              <a:rPr lang="es-ES" altLang="es-ES" sz="4400" dirty="0">
                <a:solidFill>
                  <a:schemeClr val="bg1"/>
                </a:solidFill>
              </a:rPr>
              <a:t>los dos brazos </a:t>
            </a:r>
            <a:r>
              <a:rPr lang="es-ES" altLang="es-ES" sz="4400" dirty="0" smtClean="0">
                <a:solidFill>
                  <a:schemeClr val="bg1"/>
                </a:solidFill>
              </a:rPr>
              <a:t>abiertos</a:t>
            </a:r>
          </a:p>
          <a:p>
            <a:pPr algn="ctr"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para </a:t>
            </a:r>
            <a:r>
              <a:rPr lang="es-ES" altLang="es-ES" sz="4400" dirty="0">
                <a:solidFill>
                  <a:schemeClr val="bg1"/>
                </a:solidFill>
              </a:rPr>
              <a:t>todos mis hermanos. Amén</a:t>
            </a:r>
          </a:p>
        </p:txBody>
      </p:sp>
      <p:pic>
        <p:nvPicPr>
          <p:cNvPr id="10246" name="Picture 6" descr="Jesus%20Apostles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48487" cy="53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948488" y="5516563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solidFill>
                  <a:schemeClr val="bg1"/>
                </a:solidFill>
              </a:rPr>
              <a:t>ektorn@hotmail.com</a:t>
            </a:r>
          </a:p>
        </p:txBody>
      </p:sp>
    </p:spTree>
    <p:extLst>
      <p:ext uri="{BB962C8B-B14F-4D97-AF65-F5344CB8AC3E}">
        <p14:creationId xmlns:p14="http://schemas.microsoft.com/office/powerpoint/2010/main" val="17969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5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¿Cuál es el mensaje central?</a:t>
            </a: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1 - Lo importante no es la cruz, sino el 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seguir a Jesús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, cueste lo que cueste.</a:t>
            </a: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Ve y sígueme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”.    </a:t>
            </a: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Los pasos de Cristo llevan a la resurrección.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2 – Lo importante es pensar como Dios, no como los hombres. 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 marL="571500" indent="-571500">
              <a:spcBef>
                <a:spcPct val="0"/>
              </a:spcBef>
              <a:buFontTx/>
              <a:buChar char="-"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3708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073151" y="645584"/>
            <a:ext cx="7027863" cy="5664200"/>
          </a:xfrm>
          <a:prstGeom prst="rect">
            <a:avLst/>
          </a:prstGeom>
          <a:gradFill rotWithShape="1">
            <a:gsLst>
              <a:gs pos="0">
                <a:srgbClr val="460000"/>
              </a:gs>
              <a:gs pos="100000">
                <a:srgbClr val="CC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692276" y="1411818"/>
            <a:ext cx="5832475" cy="3170099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Señor, haz que conscientes del valor </a:t>
            </a:r>
            <a:endParaRPr lang="es-E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vivir y del morir, </a:t>
            </a:r>
            <a:endParaRPr lang="es-E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asumamos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profundamente. 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40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194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1000" y="88900"/>
            <a:ext cx="914400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b="1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7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  <p:transition spd="slow" advTm="2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2 Imagen" descr="paloma_gif_jass_1.gif"/>
          <p:cNvPicPr>
            <a:picLocks noChangeAspect="1"/>
          </p:cNvPicPr>
          <p:nvPr/>
        </p:nvPicPr>
        <p:blipFill>
          <a:blip r:embed="rId3" cstate="print">
            <a:lum bright="-14000" contrast="15000"/>
          </a:blip>
          <a:stretch>
            <a:fillRect/>
          </a:stretch>
        </p:blipFill>
        <p:spPr bwMode="auto">
          <a:xfrm>
            <a:off x="4283968" y="1196752"/>
            <a:ext cx="47880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4283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s-V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endParaRPr lang="es-V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Señor, Hijo único, Jesucristo.</a:t>
            </a: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 Dios, Cordero de Dios, Hijo del Padre;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ten piedad de nosotros;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atiende nuestra súplica;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 u="sng">
                <a:solidFill>
                  <a:srgbClr val="FFFFFF"/>
                </a:solidFill>
                <a:latin typeface="Arial Narrow" pitchFamily="34" charset="0"/>
              </a:rPr>
              <a:t>Créditos: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José Martínez de Toda, S.J.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(martodaj@gmail.com)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Román Mendoza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  <a:hlinkClick r:id="rId3"/>
              </a:rPr>
              <a:t>romanmp59@hotmail.com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VE" altLang="es-ES" sz="6600" b="1" i="1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VE" altLang="es-ES" sz="6600" b="1" i="1">
                <a:solidFill>
                  <a:srgbClr val="FFFFFF"/>
                </a:solidFill>
                <a:latin typeface="Arial Narrow" pitchFamily="34" charset="0"/>
              </a:rPr>
              <a:t>“En todo amar y servir”</a:t>
            </a:r>
            <a:endParaRPr lang="es-ES_tradnl" altLang="es-ES" sz="6600" b="1" i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Tú que estás sentado a la derecha del Padre, ten piedad de nosotros. </a:t>
            </a:r>
            <a:endParaRPr lang="es-ES_tradnl" altLang="es-ES" sz="5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Porque sólo Tú eres santo,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sólo Tú, Señor, sólo Tú Altísimo, Jesucristo, con el Espíritu Santo en la gloria de Dios Padre. Amén.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uca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85800"/>
            <a:ext cx="4267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de 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Eucaristía</a:t>
            </a:r>
          </a:p>
        </p:txBody>
      </p:sp>
    </p:spTree>
  </p:cSld>
  <p:clrMapOvr>
    <a:masterClrMapping/>
  </p:clrMapOvr>
  <p:transition spd="slow" advTm="2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6600" b="1">
                <a:solidFill>
                  <a:schemeClr val="bg1"/>
                </a:solidFill>
                <a:latin typeface="Arial Narrow" pitchFamily="34" charset="0"/>
              </a:rPr>
              <a:t>Procesión de la Biblia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con vida intachable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camina en la ley del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guardando sus preceptos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lo busca de todo corazón.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304800"/>
            <a:ext cx="851148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om 15A Sembrador 13 jul 14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15A Sembrador 13 jul 14</Template>
  <TotalTime>1363</TotalTime>
  <Words>1047</Words>
  <Application>Microsoft Office PowerPoint</Application>
  <PresentationFormat>On-screen Show (4:3)</PresentationFormat>
  <Paragraphs>189</Paragraphs>
  <Slides>41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Dom 15A Sembrador 13 jul 14</vt:lpstr>
      <vt:lpstr>Diapositiva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Rene M Smith</cp:lastModifiedBy>
  <cp:revision>70</cp:revision>
  <dcterms:created xsi:type="dcterms:W3CDTF">2014-07-07T22:19:09Z</dcterms:created>
  <dcterms:modified xsi:type="dcterms:W3CDTF">2014-08-26T19:25:52Z</dcterms:modified>
</cp:coreProperties>
</file>