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3"/>
  </p:notesMasterIdLst>
  <p:sldIdLst>
    <p:sldId id="357" r:id="rId5"/>
    <p:sldId id="292" r:id="rId6"/>
    <p:sldId id="356" r:id="rId7"/>
    <p:sldId id="377" r:id="rId8"/>
    <p:sldId id="358" r:id="rId9"/>
    <p:sldId id="360" r:id="rId10"/>
    <p:sldId id="370" r:id="rId11"/>
    <p:sldId id="371" r:id="rId12"/>
    <p:sldId id="379" r:id="rId13"/>
    <p:sldId id="359" r:id="rId14"/>
    <p:sldId id="288" r:id="rId15"/>
    <p:sldId id="378" r:id="rId16"/>
    <p:sldId id="375" r:id="rId17"/>
    <p:sldId id="374" r:id="rId18"/>
    <p:sldId id="373" r:id="rId19"/>
    <p:sldId id="376" r:id="rId20"/>
    <p:sldId id="372" r:id="rId21"/>
    <p:sldId id="380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FF00"/>
    <a:srgbClr val="009900"/>
    <a:srgbClr val="FF33CC"/>
    <a:srgbClr val="0000FF"/>
    <a:srgbClr val="000000"/>
    <a:srgbClr val="3333CC"/>
    <a:srgbClr val="FFCCFF"/>
    <a:srgbClr val="66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9" autoAdjust="0"/>
    <p:restoredTop sz="94660"/>
  </p:normalViewPr>
  <p:slideViewPr>
    <p:cSldViewPr>
      <p:cViewPr>
        <p:scale>
          <a:sx n="58" d="100"/>
          <a:sy n="58" d="100"/>
        </p:scale>
        <p:origin x="-1128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41A97-2A22-46AD-8E1B-48BE00F51642}" type="datetimeFigureOut">
              <a:rPr lang="es-ES" smtClean="0"/>
              <a:t>30/08/2014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A8B64-76CF-4967-B142-59C21C77B7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8756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5A03AD97-CEFA-47EF-B870-54FF1C03DD01}" type="slidenum">
              <a:rPr lang="es-ES" smtClean="0">
                <a:latin typeface="Arial" charset="0"/>
              </a:rPr>
              <a:pPr eaLnBrk="1" hangingPunct="1"/>
              <a:t>13</a:t>
            </a:fld>
            <a:endParaRPr lang="es-ES" smtClean="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E4B3A-A0E4-4FD0-86F4-A683C55EB44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16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0A2CC-BF03-4176-A8D5-3226023447C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07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9799B-6231-499A-916D-B6610BD5B74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2808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AE13A-94AE-4D1E-B0D8-BF7EF8FAA10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45CC-3EFC-4012-B294-4453214728F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80552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D5379-70BD-41A8-A0A1-8DCB5486B2A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E3C3C-10BB-44D6-8B21-5E7FEF72705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95235"/>
      </p:ext>
    </p:extLst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EE2F9-A953-4409-8540-E587281D3C8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8F82E-C64B-49E2-A220-3E616E69D68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78681"/>
      </p:ext>
    </p:extLst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12D13-FE82-4EE3-B841-DC618413F45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14907-724B-43C8-B6E9-6C88496AA5F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58340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04CA-8EF9-46DB-A795-C80B2673926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6480-4AE0-4608-A24B-5CF4F62C885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17532"/>
      </p:ext>
    </p:extLst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3C375-1C5E-4395-A023-13388C18880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00F64-9CE6-4801-A4F8-7100FB5895E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00997"/>
      </p:ext>
    </p:extLst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FCC42-0CB5-49B3-8A54-3EC10088A5E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0F1D8-F19A-499C-B4DD-7386D04AD58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81776"/>
      </p:ext>
    </p:extLst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416DB-433E-4501-BCC0-13492613EE6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1163C-6F04-47DF-956D-A6AC3703E20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2207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6EE90-7F8C-442F-A473-2B59531EC63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241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DDBB6-5EA6-469A-AC07-F665A6CB860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C6277-4529-4256-845A-606077AFFB1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06701"/>
      </p:ext>
    </p:extLst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FC2DB-1A3D-453A-AB3D-BF000B7D466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AE3F6-57B4-4486-8B90-05CBF8DDE22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46045"/>
      </p:ext>
    </p:extLst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C9CFA-6EF0-4141-9969-AF2755BF60E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DDC9A-11AF-461A-9DDB-CE1B8F026FC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5062"/>
      </p:ext>
    </p:extLst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10F4-0099-4642-9F34-AF09BABFA1B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9B107-A662-4A0F-8507-5E70F6DE4DB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61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0C1D3-8868-467C-B7E2-24051568312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747FF-B812-49D0-BD6B-0886AA49C2D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80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FBE04-C64A-4BCE-9136-DE58440457B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DAFF-500B-4D44-9220-854D8985C6B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05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91488-85A3-4D86-B75A-3A5BE8ECF61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04148-2D5A-4325-B9C3-3AFB347ACF9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10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C6192-3646-42D4-8DFD-E63197443CA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93C50-52F0-4780-8FED-CF90BF681C6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9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D473F-1DC4-4F87-B3B7-5BF97E1594B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65E66-C4B5-4C8E-A04D-FB24847209C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38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87A3A-9DA5-43B0-8439-8990F287CE8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286A-9DCD-4D2D-A5BC-B18EAA99D8D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4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A4A62-B7F7-43EE-A689-070E6DB0884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844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8A3C7-76AC-4FCF-B48A-FF3ECBF42AE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1EDE5-E1D1-4739-B52A-BF5DBD2BCF0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96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5B1C8-2DFE-45A0-8611-76B563332D8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224AE-711C-4B84-880F-6FBAF2108BC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94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F2C53-643D-451D-B655-41474A6BF87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51FC7-B4F5-4612-AD89-DD25507931F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518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58EE-1AF1-4B9E-9C26-246E6847BC4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87DC4-36CC-4E6C-90E4-E08AABD9C57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63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12A6-B505-4564-911A-08A3167B1A7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66F47-60F2-4AE7-BB42-8B278C6FEBD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2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50F56-0904-4B13-A75D-D0BDE8330DD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D2415-A851-4D20-831B-E8346C71CCD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693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ECC96-525C-4EC0-A7A3-0AFA1A0C5C4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AE2A5-1C8C-4C49-911A-6E61A1D2E6D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266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F084A-3EEC-43BA-AA0D-3EE3173AA80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9B8C6-28FF-4B52-B503-6CBFBAD4578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88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C49B0-B85E-45CB-B15B-BDCE7E6FD09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4536-AB0D-4309-ADDB-39AD78D691F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81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12CBC-261D-494A-9053-4E3BE0D8EC3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670D4-D496-48AE-92D2-74CC81E9858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2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EE360-5704-4641-9F82-157328A834B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4498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317A0-0C7B-4D53-A049-877A2155649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2CA83-C637-48D8-B52A-62C7B5BEF8C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411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F7318-F003-4D94-BAB9-8B6D9BA4567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9896F-E2A1-44FA-B8EA-53462DAF25B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8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3A65F-6512-4D53-8A45-413086D960A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2D907-D134-482B-BFAF-36B95DE3496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32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BB78-8FAB-4074-BB4B-B13E1848C7C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7B45F-3AE6-4465-B0F1-A0CE786F8AB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844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234BB-B380-4BFA-B1FB-AB15907A13B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C5282-9884-4BBD-98AA-8AA1DB01800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3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D9F53-B6BF-4CB7-873F-2EC6D458DB7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81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A0596-B26B-4483-9463-DD2DD33422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612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11DF7-B00C-4557-B6F8-B5F1AEFFAC0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10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88E14-D830-43A5-82D7-3566700F5E0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998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749DC-13AF-4141-AC40-23C7C10BE0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39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7557A5F-3AD2-4191-AC80-68649B40AB2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91DBE2-F670-4CC3-8859-CAE6C1F0C7A3}" type="datetimeFigureOut">
              <a:rPr lang="es-ES" b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AAE2BF-58C2-4AA3-9BD5-C737D91AD428}" type="slidenum">
              <a:rPr lang="es-ES" b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b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8921BA-25C1-4814-AE7F-EED08E8D7A96}" type="datetimeFigureOut">
              <a:rPr lang="es-ES" b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BC49E3-91B2-4665-9AD7-99DB308F3AD2}" type="slidenum">
              <a:rPr lang="es-ES" b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b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3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808000"/>
            </a:gs>
            <a:gs pos="88000">
              <a:srgbClr val="333300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6FA1A6-D29D-44D1-B4D6-A1E01C3770F4}" type="datetimeFigureOut">
              <a:rPr lang="es-ES" b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30/08/2014</a:t>
            </a:fld>
            <a:endParaRPr lang="es-E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DC94F3-1166-4653-BBD3-46531B291761}" type="slidenum">
              <a:rPr lang="es-ES" b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b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0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niversal.org.ar/wp-content/uploads/2012/11/138011743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0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45971" y="404664"/>
            <a:ext cx="6878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Tú, ¿cómo piensas?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331640" y="4869159"/>
            <a:ext cx="6693137" cy="720081"/>
          </a:xfrm>
          <a:prstGeom prst="rect">
            <a:avLst/>
          </a:prstGeom>
          <a:solidFill>
            <a:srgbClr val="FFC000"/>
          </a:solidFill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/>
              </a:rPr>
              <a:t>    </a:t>
            </a:r>
            <a:r>
              <a:rPr lang="es-ES" sz="3200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Domingo 22º  / Ordinario - A    </a:t>
            </a:r>
            <a:endParaRPr lang="es-ES" sz="36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Marco"/>
          <p:cNvSpPr/>
          <p:nvPr/>
        </p:nvSpPr>
        <p:spPr>
          <a:xfrm>
            <a:off x="-30163" y="0"/>
            <a:ext cx="9174163" cy="6858000"/>
          </a:xfrm>
          <a:prstGeom prst="frame">
            <a:avLst>
              <a:gd name="adj1" fmla="val 1944"/>
            </a:avLst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05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>
        <p:sndAc>
          <p:stSnd>
            <p:snd r:embed="rId2" name="Herbert-Von-Karajan-Pavane-pour-une-Infante-Defunte.wav"/>
          </p:stSnd>
        </p:sndAc>
      </p:transition>
    </mc:Choice>
    <mc:Fallback xmlns="">
      <p:transition spd="slow" advTm="14000">
        <p:sndAc>
          <p:stSnd>
            <p:snd r:embed="rId4" name="Herbert-Von-Karajan-Pavane-pour-une-Infante-Defunt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2">
                <a:lumMod val="75000"/>
              </a:schemeClr>
            </a:gs>
            <a:gs pos="61000">
              <a:schemeClr val="accent2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xtec.cat/centres/a8060137/images/sortides/castillojav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323528" y="404664"/>
            <a:ext cx="8641086" cy="14311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es-ES" sz="2900" dirty="0">
                <a:solidFill>
                  <a:srgbClr val="009900"/>
                </a:solidFill>
                <a:cs typeface="Times New Roman" pitchFamily="18" charset="0"/>
              </a:rPr>
              <a:t>¿De qué le sirve a un hombre ganar el mundo entero, </a:t>
            </a:r>
          </a:p>
          <a:p>
            <a:pPr algn="ctr">
              <a:defRPr/>
            </a:pPr>
            <a:r>
              <a:rPr lang="es-ES" sz="2900" dirty="0">
                <a:solidFill>
                  <a:srgbClr val="009900"/>
                </a:solidFill>
                <a:cs typeface="Times New Roman" pitchFamily="18" charset="0"/>
              </a:rPr>
              <a:t>si malogra su vida? </a:t>
            </a:r>
          </a:p>
          <a:p>
            <a:pPr algn="ctr">
              <a:defRPr/>
            </a:pPr>
            <a:r>
              <a:rPr lang="es-ES" sz="2900" dirty="0">
                <a:solidFill>
                  <a:srgbClr val="009900"/>
                </a:solidFill>
                <a:cs typeface="Times New Roman" pitchFamily="18" charset="0"/>
              </a:rPr>
              <a:t>O ¿qué puede dar para recobrarla? </a:t>
            </a:r>
          </a:p>
        </p:txBody>
      </p:sp>
      <p:sp>
        <p:nvSpPr>
          <p:cNvPr id="4" name="3 Medio marco"/>
          <p:cNvSpPr/>
          <p:nvPr/>
        </p:nvSpPr>
        <p:spPr>
          <a:xfrm>
            <a:off x="0" y="0"/>
            <a:ext cx="5786438" cy="4857750"/>
          </a:xfrm>
          <a:prstGeom prst="halfFrame">
            <a:avLst>
              <a:gd name="adj1" fmla="val 6486"/>
              <a:gd name="adj2" fmla="val 5561"/>
            </a:avLst>
          </a:prstGeom>
          <a:gradFill flip="none" rotWithShape="1">
            <a:gsLst>
              <a:gs pos="97000">
                <a:schemeClr val="tx1"/>
              </a:gs>
              <a:gs pos="88000">
                <a:schemeClr val="bg2">
                  <a:lumMod val="25000"/>
                </a:schemeClr>
              </a:gs>
              <a:gs pos="91000">
                <a:srgbClr val="C4B43A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800" b="0">
              <a:solidFill>
                <a:prstClr val="black"/>
              </a:solidFill>
            </a:endParaRPr>
          </a:p>
        </p:txBody>
      </p:sp>
      <p:sp>
        <p:nvSpPr>
          <p:cNvPr id="5" name="4 Medio marco"/>
          <p:cNvSpPr/>
          <p:nvPr/>
        </p:nvSpPr>
        <p:spPr>
          <a:xfrm rot="10800000">
            <a:off x="3357563" y="2000250"/>
            <a:ext cx="5786437" cy="4857750"/>
          </a:xfrm>
          <a:prstGeom prst="halfFrame">
            <a:avLst>
              <a:gd name="adj1" fmla="val 6486"/>
              <a:gd name="adj2" fmla="val 5561"/>
            </a:avLst>
          </a:prstGeom>
          <a:gradFill flip="none" rotWithShape="1">
            <a:gsLst>
              <a:gs pos="97000">
                <a:schemeClr val="tx1"/>
              </a:gs>
              <a:gs pos="88000">
                <a:schemeClr val="bg2">
                  <a:lumMod val="25000"/>
                </a:schemeClr>
              </a:gs>
              <a:gs pos="91000">
                <a:srgbClr val="C4B43A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800" b="0">
              <a:solidFill>
                <a:prstClr val="black"/>
              </a:solidFill>
            </a:endParaRPr>
          </a:p>
        </p:txBody>
      </p:sp>
      <p:pic>
        <p:nvPicPr>
          <p:cNvPr id="1028" name="Picture 4" descr="http://files.santuariojaviersj.webnode.com.ar/200000036-f1bd4f2349/15-Rostro%20de%20Javier,%20de%20Muril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939" y="3279494"/>
            <a:ext cx="2518853" cy="34064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67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>
        <p:checker/>
      </p:transition>
    </mc:Choice>
    <mc:Fallback xmlns="">
      <p:transition spd="slow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84213" y="358608"/>
            <a:ext cx="7777162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" sz="3200" dirty="0" smtClean="0">
                <a:solidFill>
                  <a:srgbClr val="009900"/>
                </a:solidFill>
              </a:rPr>
              <a:t>Entonces </a:t>
            </a:r>
            <a:r>
              <a:rPr lang="es-ES" sz="3200" dirty="0">
                <a:solidFill>
                  <a:srgbClr val="009900"/>
                </a:solidFill>
              </a:rPr>
              <a:t>dijo a los discípulos:</a:t>
            </a:r>
          </a:p>
          <a:p>
            <a:pPr algn="ctr"/>
            <a:r>
              <a:rPr lang="es-ES" sz="3200" dirty="0">
                <a:solidFill>
                  <a:srgbClr val="0000FF"/>
                </a:solidFill>
              </a:rPr>
              <a:t>   ­El que quiera venirse conmigo </a:t>
            </a:r>
            <a:endParaRPr lang="es-ES" sz="3200" dirty="0" smtClean="0">
              <a:solidFill>
                <a:srgbClr val="0000FF"/>
              </a:solidFill>
            </a:endParaRPr>
          </a:p>
          <a:p>
            <a:pPr algn="ctr"/>
            <a:r>
              <a:rPr lang="es-ES" sz="3200" dirty="0" smtClean="0">
                <a:solidFill>
                  <a:srgbClr val="0000FF"/>
                </a:solidFill>
              </a:rPr>
              <a:t>que </a:t>
            </a:r>
            <a:r>
              <a:rPr lang="es-ES" sz="3200" dirty="0">
                <a:solidFill>
                  <a:srgbClr val="0000FF"/>
                </a:solidFill>
              </a:rPr>
              <a:t>se niegue a sí mismo, </a:t>
            </a:r>
            <a:endParaRPr lang="es-ES" sz="3200" dirty="0" smtClean="0">
              <a:solidFill>
                <a:srgbClr val="0000FF"/>
              </a:solidFill>
            </a:endParaRPr>
          </a:p>
          <a:p>
            <a:pPr algn="ctr"/>
            <a:r>
              <a:rPr lang="es-ES" sz="3200" dirty="0" smtClean="0">
                <a:solidFill>
                  <a:srgbClr val="0000FF"/>
                </a:solidFill>
              </a:rPr>
              <a:t>que </a:t>
            </a:r>
            <a:r>
              <a:rPr lang="es-ES" sz="3200" dirty="0">
                <a:solidFill>
                  <a:srgbClr val="0000FF"/>
                </a:solidFill>
              </a:rPr>
              <a:t>cargue con su cruz y me siga.</a:t>
            </a:r>
          </a:p>
          <a:p>
            <a:pPr algn="ctr"/>
            <a:r>
              <a:rPr lang="es-ES" sz="3200" dirty="0">
                <a:solidFill>
                  <a:srgbClr val="0000FF"/>
                </a:solidFill>
              </a:rPr>
              <a:t>   Si uno quiere salvar su vida, </a:t>
            </a:r>
            <a:endParaRPr lang="es-ES" sz="3200" dirty="0" smtClean="0">
              <a:solidFill>
                <a:srgbClr val="0000FF"/>
              </a:solidFill>
            </a:endParaRPr>
          </a:p>
          <a:p>
            <a:pPr algn="ctr"/>
            <a:r>
              <a:rPr lang="es-ES" sz="3200" dirty="0" smtClean="0">
                <a:solidFill>
                  <a:srgbClr val="0000FF"/>
                </a:solidFill>
              </a:rPr>
              <a:t>la </a:t>
            </a:r>
            <a:r>
              <a:rPr lang="es-ES" sz="3200" dirty="0">
                <a:solidFill>
                  <a:srgbClr val="0000FF"/>
                </a:solidFill>
              </a:rPr>
              <a:t>perderá; </a:t>
            </a:r>
            <a:endParaRPr lang="es-ES" sz="3200" dirty="0" smtClean="0">
              <a:solidFill>
                <a:srgbClr val="0000FF"/>
              </a:solidFill>
            </a:endParaRPr>
          </a:p>
          <a:p>
            <a:pPr algn="ctr"/>
            <a:r>
              <a:rPr lang="es-ES" sz="3200" dirty="0" smtClean="0">
                <a:solidFill>
                  <a:srgbClr val="0000FF"/>
                </a:solidFill>
              </a:rPr>
              <a:t>pero </a:t>
            </a:r>
            <a:r>
              <a:rPr lang="es-ES" sz="3200" dirty="0">
                <a:solidFill>
                  <a:srgbClr val="0000FF"/>
                </a:solidFill>
              </a:rPr>
              <a:t>el que la pierda por mí</a:t>
            </a:r>
            <a:r>
              <a:rPr lang="es-ES" sz="3200" dirty="0" smtClean="0">
                <a:solidFill>
                  <a:srgbClr val="0000FF"/>
                </a:solidFill>
              </a:rPr>
              <a:t>,</a:t>
            </a:r>
          </a:p>
          <a:p>
            <a:pPr algn="ctr"/>
            <a:r>
              <a:rPr lang="es-ES" sz="3200" dirty="0" smtClean="0">
                <a:solidFill>
                  <a:srgbClr val="0000FF"/>
                </a:solidFill>
              </a:rPr>
              <a:t>la </a:t>
            </a:r>
            <a:r>
              <a:rPr lang="es-ES" sz="3200" dirty="0">
                <a:solidFill>
                  <a:srgbClr val="0000FF"/>
                </a:solidFill>
              </a:rPr>
              <a:t>encontrará.</a:t>
            </a:r>
          </a:p>
          <a:p>
            <a:pPr algn="ctr"/>
            <a:r>
              <a:rPr lang="es-ES" sz="3200" dirty="0">
                <a:solidFill>
                  <a:srgbClr val="009900"/>
                </a:solidFill>
              </a:rPr>
              <a:t>   ¿De qué le sirve a un hombre ganar el mundo entero, si malogra su vida?</a:t>
            </a:r>
          </a:p>
          <a:p>
            <a:pPr algn="ctr"/>
            <a:r>
              <a:rPr lang="es-ES" sz="3200" dirty="0">
                <a:solidFill>
                  <a:srgbClr val="009900"/>
                </a:solidFill>
              </a:rPr>
              <a:t>   ¿O qué podrá dar para recobrarla</a:t>
            </a:r>
            <a:r>
              <a:rPr lang="es-ES" sz="3200" dirty="0" smtClean="0">
                <a:solidFill>
                  <a:srgbClr val="009900"/>
                </a:solidFill>
              </a:rPr>
              <a:t>?”</a:t>
            </a:r>
            <a:r>
              <a:rPr lang="es-ES" sz="3200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s-ES" sz="2800" b="0" dirty="0" smtClean="0"/>
              <a:t>(Mateo </a:t>
            </a:r>
            <a:r>
              <a:rPr lang="es-ES" sz="2800" b="0" dirty="0"/>
              <a:t>16, </a:t>
            </a:r>
            <a:r>
              <a:rPr lang="es-ES" sz="2800" b="0" dirty="0" smtClean="0"/>
              <a:t>21-26)</a:t>
            </a:r>
            <a:endParaRPr lang="es-ES" sz="2800" b="0" dirty="0"/>
          </a:p>
          <a:p>
            <a:pPr algn="ctr"/>
            <a:endParaRPr lang="es-E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0"/>
    </mc:Choice>
    <mc:Fallback xmlns="">
      <p:transition spd="slow" advTm="2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C:\Users\Usuario\Searches\Desktop\aprender a perder\fragment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C:\Users\Usuario\Searches\Desktop\aprender a perder\meet-our-people-mainp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4620" y="1285861"/>
            <a:ext cx="5896747" cy="328614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9220" name="3 Rectángulo"/>
          <p:cNvSpPr>
            <a:spLocks noChangeArrowheads="1"/>
          </p:cNvSpPr>
          <p:nvPr/>
        </p:nvSpPr>
        <p:spPr bwMode="auto">
          <a:xfrm>
            <a:off x="179512" y="5273913"/>
            <a:ext cx="8773102" cy="1323439"/>
          </a:xfrm>
          <a:prstGeom prst="rect">
            <a:avLst/>
          </a:prstGeom>
          <a:solidFill>
            <a:srgbClr val="E7FF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_tradnl" sz="2000" b="0" dirty="0" smtClean="0">
                <a:solidFill>
                  <a:srgbClr val="993300"/>
                </a:solidFill>
                <a:latin typeface="Arial Black" pitchFamily="34" charset="0"/>
                <a:cs typeface="Arial" charset="0"/>
              </a:rPr>
              <a:t>¿Qué futuro le espera a una Humanidad individualista, </a:t>
            </a:r>
          </a:p>
          <a:p>
            <a:pPr algn="ctr"/>
            <a:r>
              <a:rPr lang="es-ES_tradnl" sz="2000" b="0" dirty="0" smtClean="0">
                <a:solidFill>
                  <a:srgbClr val="993300"/>
                </a:solidFill>
                <a:latin typeface="Arial Black" pitchFamily="34" charset="0"/>
                <a:cs typeface="Arial" charset="0"/>
              </a:rPr>
              <a:t>donde los poderes económicos buscan su propio beneficio;</a:t>
            </a:r>
          </a:p>
          <a:p>
            <a:pPr algn="ctr"/>
            <a:r>
              <a:rPr lang="es-ES_tradnl" sz="2000" b="0" dirty="0" smtClean="0">
                <a:solidFill>
                  <a:srgbClr val="993300"/>
                </a:solidFill>
                <a:latin typeface="Arial Black" pitchFamily="34" charset="0"/>
                <a:cs typeface="Arial" charset="0"/>
              </a:rPr>
              <a:t> los países, su propio bienestar;</a:t>
            </a:r>
          </a:p>
          <a:p>
            <a:pPr algn="ctr"/>
            <a:r>
              <a:rPr lang="es-ES_tradnl" sz="2000" b="0" dirty="0" smtClean="0">
                <a:solidFill>
                  <a:srgbClr val="993300"/>
                </a:solidFill>
                <a:latin typeface="Arial Black" pitchFamily="34" charset="0"/>
                <a:cs typeface="Arial" charset="0"/>
              </a:rPr>
              <a:t> los individuos, su propio interés?</a:t>
            </a:r>
          </a:p>
        </p:txBody>
      </p:sp>
    </p:spTree>
    <p:extLst>
      <p:ext uri="{BB962C8B-B14F-4D97-AF65-F5344CB8AC3E}">
        <p14:creationId xmlns:p14="http://schemas.microsoft.com/office/powerpoint/2010/main" val="174215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000"/>
    </mc:Choice>
    <mc:Fallback xmlns="">
      <p:transition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:\Users\Usuario\Searches\Desktop\llevar su cruz y seguirle\y-el-que-no-lleva-su-cru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C:\Users\Usuario\Searches\Desktop\Image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857232"/>
            <a:ext cx="3214710" cy="448242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9" name="8 Rectángulo"/>
          <p:cNvSpPr/>
          <p:nvPr/>
        </p:nvSpPr>
        <p:spPr>
          <a:xfrm>
            <a:off x="502800" y="-27384"/>
            <a:ext cx="46033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Calibri" pitchFamily="34" charset="0"/>
                <a:cs typeface="Arial" charset="0"/>
              </a:rPr>
              <a:t>¡Ven conmigo!</a:t>
            </a:r>
            <a:endParaRPr lang="es-ES" sz="5400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60525"/>
      </p:ext>
    </p:extLst>
  </p:cSld>
  <p:clrMapOvr>
    <a:masterClrMapping/>
  </p:clrMapOvr>
  <p:transition spd="slow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4.bp.blogspot.com/-9hBUHAWwxHI/UkEYXP-Qd1I/AAAAAAAAH8g/WBNJ-sQWs9c/s1600/jesus-amaras-a-tu-proji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904388" y="260648"/>
            <a:ext cx="38002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Calibri" pitchFamily="34" charset="0"/>
                <a:cs typeface="Arial" charset="0"/>
              </a:rPr>
              <a:t>Te necesitan</a:t>
            </a:r>
            <a:endParaRPr lang="es-ES" sz="5400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00FF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3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02800" y="-27384"/>
            <a:ext cx="46033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Calibri" pitchFamily="34" charset="0"/>
                <a:cs typeface="Arial" charset="0"/>
              </a:rPr>
              <a:t>¡Ven conmigo!</a:t>
            </a:r>
            <a:endParaRPr lang="es-ES" sz="5400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o"/>
          <p:cNvSpPr/>
          <p:nvPr/>
        </p:nvSpPr>
        <p:spPr>
          <a:xfrm>
            <a:off x="0" y="744279"/>
            <a:ext cx="9144000" cy="5132993"/>
          </a:xfrm>
          <a:prstGeom prst="frame">
            <a:avLst>
              <a:gd name="adj1" fmla="val 3414"/>
            </a:avLst>
          </a:prstGeom>
          <a:gradFill>
            <a:gsLst>
              <a:gs pos="45000">
                <a:schemeClr val="bg2">
                  <a:lumMod val="50000"/>
                </a:schemeClr>
              </a:gs>
              <a:gs pos="80000">
                <a:schemeClr val="tx1">
                  <a:lumMod val="95000"/>
                  <a:lumOff val="5000"/>
                  <a:alpha val="35000"/>
                </a:schemeClr>
              </a:gs>
              <a:gs pos="75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424936" cy="429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63225"/>
      </p:ext>
    </p:extLst>
  </p:cSld>
  <p:clrMapOvr>
    <a:masterClrMapping/>
  </p:clrMapOvr>
  <p:transition spd="slow" advTm="8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paginaeducativa.net/ARTE%20RELIGIOSO%20CURSO%203%2008.09/020%20La%20Anunciacion%20El%20Prado.Angel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" y="0"/>
            <a:ext cx="91404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987824" y="4701201"/>
            <a:ext cx="56886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4000" b="1" cap="none" spc="0" dirty="0" smtClean="0">
                <a:ln/>
                <a:solidFill>
                  <a:schemeClr val="accent3"/>
                </a:solidFill>
                <a:effectLst/>
              </a:rPr>
              <a:t>Como mi Madre,</a:t>
            </a:r>
          </a:p>
          <a:p>
            <a:r>
              <a:rPr lang="es-ES" sz="4000" dirty="0">
                <a:ln/>
                <a:solidFill>
                  <a:schemeClr val="accent3"/>
                </a:solidFill>
              </a:rPr>
              <a:t>	</a:t>
            </a:r>
            <a:r>
              <a:rPr lang="es-ES" sz="4000" dirty="0" smtClean="0">
                <a:ln/>
                <a:solidFill>
                  <a:schemeClr val="accent3"/>
                </a:solidFill>
              </a:rPr>
              <a:t>		di que </a:t>
            </a:r>
            <a:r>
              <a:rPr lang="es-ES" sz="4000" dirty="0" smtClean="0">
                <a:ln/>
                <a:solidFill>
                  <a:schemeClr val="accent3"/>
                </a:solidFill>
                <a:latin typeface="Arial"/>
                <a:cs typeface="Arial"/>
              </a:rPr>
              <a:t>«</a:t>
            </a:r>
            <a:r>
              <a:rPr lang="es-ES" sz="4000" dirty="0" smtClean="0">
                <a:ln/>
                <a:solidFill>
                  <a:schemeClr val="accent3"/>
                </a:solidFill>
              </a:rPr>
              <a:t>SÍ</a:t>
            </a:r>
            <a:r>
              <a:rPr lang="es-ES" sz="4000" dirty="0" smtClean="0">
                <a:ln/>
                <a:solidFill>
                  <a:schemeClr val="accent3"/>
                </a:solidFill>
                <a:latin typeface="Arial"/>
                <a:cs typeface="Arial"/>
              </a:rPr>
              <a:t>»</a:t>
            </a:r>
            <a:endParaRPr lang="es-E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4119914"/>
      </p:ext>
    </p:extLst>
  </p:cSld>
  <p:clrMapOvr>
    <a:masterClrMapping/>
  </p:clrMapOvr>
  <p:transition spd="slow" advTm="1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283736"/>
      </p:ext>
    </p:extLst>
  </p:cSld>
  <p:clrMapOvr>
    <a:masterClrMapping/>
  </p:clrMapOvr>
  <p:transition spd="slow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56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smtClean="0">
                <a:solidFill>
                  <a:schemeClr val="bg1"/>
                </a:solidFill>
              </a:rPr>
              <a:t>. 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8918" name="Picture 6" descr="2fr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59489"/>
            <a:ext cx="6408712" cy="415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1557367"/>
            <a:ext cx="8851128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2800" dirty="0" smtClean="0">
                <a:solidFill>
                  <a:srgbClr val="009900"/>
                </a:solidFill>
              </a:rPr>
              <a:t>   “</a:t>
            </a:r>
            <a:r>
              <a:rPr lang="es-ES" sz="3200" dirty="0" smtClean="0">
                <a:solidFill>
                  <a:srgbClr val="009900"/>
                </a:solidFill>
              </a:rPr>
              <a:t>En </a:t>
            </a:r>
            <a:r>
              <a:rPr lang="es-ES" sz="3200" dirty="0">
                <a:solidFill>
                  <a:srgbClr val="009900"/>
                </a:solidFill>
              </a:rPr>
              <a:t>aquel tiempo, </a:t>
            </a:r>
            <a:endParaRPr lang="es-ES" sz="3200" dirty="0" smtClean="0">
              <a:solidFill>
                <a:srgbClr val="009900"/>
              </a:solidFill>
            </a:endParaRPr>
          </a:p>
          <a:p>
            <a:pPr algn="ctr"/>
            <a:r>
              <a:rPr lang="es-ES" sz="3200" dirty="0" smtClean="0">
                <a:solidFill>
                  <a:srgbClr val="009900"/>
                </a:solidFill>
              </a:rPr>
              <a:t>empezó </a:t>
            </a:r>
            <a:r>
              <a:rPr lang="es-ES" sz="3200" dirty="0">
                <a:solidFill>
                  <a:srgbClr val="009900"/>
                </a:solidFill>
              </a:rPr>
              <a:t>Jesús a </a:t>
            </a:r>
            <a:r>
              <a:rPr lang="es-ES" sz="3200" dirty="0" smtClean="0">
                <a:solidFill>
                  <a:srgbClr val="009900"/>
                </a:solidFill>
              </a:rPr>
              <a:t>explicar a </a:t>
            </a:r>
            <a:r>
              <a:rPr lang="es-ES" sz="3200" dirty="0">
                <a:solidFill>
                  <a:srgbClr val="009900"/>
                </a:solidFill>
              </a:rPr>
              <a:t>sus discípulos </a:t>
            </a:r>
            <a:endParaRPr lang="es-ES" sz="3200" dirty="0" smtClean="0">
              <a:solidFill>
                <a:srgbClr val="009900"/>
              </a:solidFill>
            </a:endParaRPr>
          </a:p>
          <a:p>
            <a:pPr algn="ctr"/>
            <a:r>
              <a:rPr lang="es-ES" sz="3200" dirty="0" smtClean="0">
                <a:solidFill>
                  <a:srgbClr val="009900"/>
                </a:solidFill>
              </a:rPr>
              <a:t>que </a:t>
            </a:r>
            <a:r>
              <a:rPr lang="es-ES" sz="3200" dirty="0">
                <a:solidFill>
                  <a:srgbClr val="009900"/>
                </a:solidFill>
              </a:rPr>
              <a:t>tenía que ir a Jerusalén </a:t>
            </a:r>
            <a:endParaRPr lang="es-ES" sz="3200" dirty="0" smtClean="0">
              <a:solidFill>
                <a:srgbClr val="009900"/>
              </a:solidFill>
            </a:endParaRPr>
          </a:p>
          <a:p>
            <a:pPr algn="ctr"/>
            <a:r>
              <a:rPr lang="es-ES" sz="3200" dirty="0" smtClean="0">
                <a:solidFill>
                  <a:srgbClr val="009900"/>
                </a:solidFill>
              </a:rPr>
              <a:t>y </a:t>
            </a:r>
            <a:r>
              <a:rPr lang="es-ES" sz="3200" dirty="0">
                <a:solidFill>
                  <a:srgbClr val="009900"/>
                </a:solidFill>
              </a:rPr>
              <a:t>padecer allí mucho </a:t>
            </a:r>
            <a:endParaRPr lang="es-ES" sz="3200" dirty="0" smtClean="0">
              <a:solidFill>
                <a:srgbClr val="009900"/>
              </a:solidFill>
            </a:endParaRPr>
          </a:p>
          <a:p>
            <a:pPr algn="ctr"/>
            <a:r>
              <a:rPr lang="es-ES" sz="3200" dirty="0" smtClean="0">
                <a:solidFill>
                  <a:srgbClr val="009900"/>
                </a:solidFill>
              </a:rPr>
              <a:t>por </a:t>
            </a:r>
            <a:r>
              <a:rPr lang="es-ES" sz="3200" dirty="0">
                <a:solidFill>
                  <a:srgbClr val="009900"/>
                </a:solidFill>
              </a:rPr>
              <a:t>parte de los senadores, </a:t>
            </a:r>
            <a:endParaRPr lang="es-ES" sz="3200" dirty="0" smtClean="0">
              <a:solidFill>
                <a:srgbClr val="009900"/>
              </a:solidFill>
            </a:endParaRPr>
          </a:p>
          <a:p>
            <a:pPr algn="ctr"/>
            <a:r>
              <a:rPr lang="es-ES" sz="3200" dirty="0" smtClean="0">
                <a:solidFill>
                  <a:srgbClr val="009900"/>
                </a:solidFill>
              </a:rPr>
              <a:t>sumos </a:t>
            </a:r>
            <a:r>
              <a:rPr lang="es-ES" sz="3200" dirty="0">
                <a:solidFill>
                  <a:srgbClr val="009900"/>
                </a:solidFill>
              </a:rPr>
              <a:t>sacerdotes y letrados </a:t>
            </a:r>
            <a:endParaRPr lang="es-ES" sz="3200" dirty="0" smtClean="0">
              <a:solidFill>
                <a:srgbClr val="009900"/>
              </a:solidFill>
            </a:endParaRPr>
          </a:p>
          <a:p>
            <a:pPr algn="ctr"/>
            <a:r>
              <a:rPr lang="es-ES" sz="3200" dirty="0" smtClean="0">
                <a:solidFill>
                  <a:srgbClr val="009900"/>
                </a:solidFill>
              </a:rPr>
              <a:t>y </a:t>
            </a:r>
            <a:r>
              <a:rPr lang="es-ES" sz="3200" dirty="0">
                <a:solidFill>
                  <a:srgbClr val="009900"/>
                </a:solidFill>
              </a:rPr>
              <a:t>que tenía que ser ejecutado </a:t>
            </a:r>
            <a:endParaRPr lang="es-ES" sz="3200" dirty="0" smtClean="0">
              <a:solidFill>
                <a:srgbClr val="009900"/>
              </a:solidFill>
            </a:endParaRPr>
          </a:p>
          <a:p>
            <a:pPr algn="ctr"/>
            <a:r>
              <a:rPr lang="es-ES" sz="3200" dirty="0" smtClean="0">
                <a:solidFill>
                  <a:srgbClr val="009900"/>
                </a:solidFill>
              </a:rPr>
              <a:t>y </a:t>
            </a:r>
            <a:r>
              <a:rPr lang="es-ES" sz="3200" dirty="0">
                <a:solidFill>
                  <a:srgbClr val="009900"/>
                </a:solidFill>
              </a:rPr>
              <a:t>resucitar al tercer </a:t>
            </a:r>
            <a:r>
              <a:rPr lang="es-ES" sz="3200" dirty="0" smtClean="0">
                <a:solidFill>
                  <a:srgbClr val="009900"/>
                </a:solidFill>
              </a:rPr>
              <a:t>día.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16765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56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 smtClean="0">
                <a:solidFill>
                  <a:schemeClr val="bg1"/>
                </a:solidFill>
              </a:rPr>
              <a:t>. 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lasmemis.com/wp-content/uploads/2011/08/JESUS-Y-PED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19" y="1088741"/>
            <a:ext cx="6624735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721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1349480"/>
            <a:ext cx="885112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s-ES" sz="3200" dirty="0" smtClean="0">
                <a:solidFill>
                  <a:srgbClr val="FF33CC"/>
                </a:solidFill>
              </a:rPr>
              <a:t>Pedro </a:t>
            </a:r>
            <a:r>
              <a:rPr lang="es-ES" sz="3200" dirty="0">
                <a:solidFill>
                  <a:srgbClr val="FF33CC"/>
                </a:solidFill>
              </a:rPr>
              <a:t>se lo llevó aparte </a:t>
            </a:r>
            <a:endParaRPr lang="es-ES" sz="3200" dirty="0" smtClean="0">
              <a:solidFill>
                <a:srgbClr val="FF33CC"/>
              </a:solidFill>
            </a:endParaRPr>
          </a:p>
          <a:p>
            <a:pPr algn="ctr"/>
            <a:r>
              <a:rPr lang="es-ES" sz="3200" dirty="0" smtClean="0">
                <a:solidFill>
                  <a:srgbClr val="FF33CC"/>
                </a:solidFill>
              </a:rPr>
              <a:t>y </a:t>
            </a:r>
            <a:r>
              <a:rPr lang="es-ES" sz="3200" dirty="0">
                <a:solidFill>
                  <a:srgbClr val="FF33CC"/>
                </a:solidFill>
              </a:rPr>
              <a:t>se puso a increparlo:</a:t>
            </a:r>
          </a:p>
          <a:p>
            <a:pPr algn="ctr"/>
            <a:r>
              <a:rPr lang="es-ES" sz="3200" dirty="0">
                <a:solidFill>
                  <a:srgbClr val="FF33CC"/>
                </a:solidFill>
              </a:rPr>
              <a:t>   ­¡No lo permita Dios, Señor! </a:t>
            </a:r>
            <a:endParaRPr lang="es-ES" sz="3200" dirty="0" smtClean="0">
              <a:solidFill>
                <a:srgbClr val="FF33CC"/>
              </a:solidFill>
            </a:endParaRPr>
          </a:p>
          <a:p>
            <a:pPr algn="ctr"/>
            <a:r>
              <a:rPr lang="es-ES" sz="3200" dirty="0" smtClean="0">
                <a:solidFill>
                  <a:srgbClr val="FF33CC"/>
                </a:solidFill>
              </a:rPr>
              <a:t>Eso </a:t>
            </a:r>
            <a:r>
              <a:rPr lang="es-ES" sz="3200" dirty="0">
                <a:solidFill>
                  <a:srgbClr val="FF33CC"/>
                </a:solidFill>
              </a:rPr>
              <a:t>no puede </a:t>
            </a:r>
            <a:r>
              <a:rPr lang="es-ES" sz="3200" dirty="0" smtClean="0">
                <a:solidFill>
                  <a:srgbClr val="FF33CC"/>
                </a:solidFill>
              </a:rPr>
              <a:t>pasarte</a:t>
            </a:r>
            <a:r>
              <a:rPr lang="es-ES" sz="3200" dirty="0">
                <a:solidFill>
                  <a:srgbClr val="FF33CC"/>
                </a:solidFill>
              </a:rPr>
              <a:t>.</a:t>
            </a:r>
          </a:p>
          <a:p>
            <a:pPr algn="ctr"/>
            <a:r>
              <a:rPr lang="es-ES" sz="3200" dirty="0">
                <a:solidFill>
                  <a:srgbClr val="FF33CC"/>
                </a:solidFill>
              </a:rPr>
              <a:t>   </a:t>
            </a:r>
            <a:r>
              <a:rPr lang="es-ES" sz="3200" dirty="0">
                <a:solidFill>
                  <a:srgbClr val="009900"/>
                </a:solidFill>
              </a:rPr>
              <a:t>Jesús se volvió y dijo a Pedro:</a:t>
            </a:r>
          </a:p>
          <a:p>
            <a:pPr algn="ctr"/>
            <a:r>
              <a:rPr lang="es-ES" sz="3200" dirty="0">
                <a:solidFill>
                  <a:srgbClr val="009900"/>
                </a:solidFill>
              </a:rPr>
              <a:t>   ­Quítate de mi vista, Satanás, </a:t>
            </a:r>
            <a:endParaRPr lang="es-ES" sz="3200" dirty="0" smtClean="0">
              <a:solidFill>
                <a:srgbClr val="009900"/>
              </a:solidFill>
            </a:endParaRPr>
          </a:p>
          <a:p>
            <a:pPr algn="ctr"/>
            <a:r>
              <a:rPr lang="es-ES" sz="3200" dirty="0" smtClean="0">
                <a:solidFill>
                  <a:srgbClr val="009900"/>
                </a:solidFill>
              </a:rPr>
              <a:t>que </a:t>
            </a:r>
            <a:r>
              <a:rPr lang="es-ES" sz="3200" dirty="0">
                <a:solidFill>
                  <a:srgbClr val="009900"/>
                </a:solidFill>
              </a:rPr>
              <a:t>me haces tropezar; </a:t>
            </a:r>
            <a:endParaRPr lang="es-ES" sz="3200" dirty="0" smtClean="0">
              <a:solidFill>
                <a:srgbClr val="009900"/>
              </a:solidFill>
            </a:endParaRPr>
          </a:p>
          <a:p>
            <a:pPr algn="ctr"/>
            <a:r>
              <a:rPr lang="es-ES" sz="3200" dirty="0" smtClean="0">
                <a:solidFill>
                  <a:srgbClr val="009900"/>
                </a:solidFill>
              </a:rPr>
              <a:t>tú </a:t>
            </a:r>
            <a:r>
              <a:rPr lang="es-ES" sz="3200" dirty="0">
                <a:solidFill>
                  <a:srgbClr val="009900"/>
                </a:solidFill>
              </a:rPr>
              <a:t>piensas como los hombres, </a:t>
            </a:r>
            <a:endParaRPr lang="es-ES" sz="3200" dirty="0" smtClean="0">
              <a:solidFill>
                <a:srgbClr val="009900"/>
              </a:solidFill>
            </a:endParaRPr>
          </a:p>
          <a:p>
            <a:pPr algn="ctr"/>
            <a:r>
              <a:rPr lang="es-ES" sz="3200" dirty="0" smtClean="0">
                <a:solidFill>
                  <a:srgbClr val="009900"/>
                </a:solidFill>
              </a:rPr>
              <a:t>no </a:t>
            </a:r>
            <a:r>
              <a:rPr lang="es-ES" sz="3200" dirty="0">
                <a:solidFill>
                  <a:srgbClr val="009900"/>
                </a:solidFill>
              </a:rPr>
              <a:t>como Dios</a:t>
            </a:r>
            <a:r>
              <a:rPr lang="es-ES" sz="3200" dirty="0" smtClean="0">
                <a:solidFill>
                  <a:srgbClr val="009900"/>
                </a:solidFill>
              </a:rPr>
              <a:t>.</a:t>
            </a:r>
            <a:endParaRPr lang="es-ES" sz="3200" dirty="0">
              <a:solidFill>
                <a:srgbClr val="FF33CC"/>
              </a:solidFill>
            </a:endParaRPr>
          </a:p>
        </p:txBody>
      </p:sp>
      <p:pic>
        <p:nvPicPr>
          <p:cNvPr id="2050" name="Picture 2" descr="http://imagenes-de-jesus.com/wp-content/uploads/2013/03/Negaci%C3%B3n-de-Ped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336704" cy="48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84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4139952" y="764704"/>
            <a:ext cx="4611142" cy="1872208"/>
          </a:xfrm>
          <a:prstGeom prst="ellipse">
            <a:avLst/>
          </a:prstGeom>
          <a:gradFill>
            <a:gsLst>
              <a:gs pos="0">
                <a:srgbClr val="A8A228"/>
              </a:gs>
              <a:gs pos="53000">
                <a:schemeClr val="bg2">
                  <a:lumMod val="1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s-ES" sz="2800" dirty="0" smtClean="0">
                <a:solidFill>
                  <a:srgbClr val="00FF00"/>
                </a:solidFill>
                <a:cs typeface="Arial"/>
              </a:rPr>
              <a:t>«</a:t>
            </a:r>
            <a:r>
              <a:rPr lang="es-ES" sz="2800" dirty="0" smtClean="0">
                <a:solidFill>
                  <a:srgbClr val="00FF00"/>
                </a:solidFill>
                <a:cs typeface="Times New Roman" pitchFamily="18" charset="0"/>
              </a:rPr>
              <a:t>Tú </a:t>
            </a:r>
            <a:r>
              <a:rPr lang="es-ES" sz="2800" dirty="0">
                <a:solidFill>
                  <a:srgbClr val="00FF00"/>
                </a:solidFill>
                <a:cs typeface="Times New Roman" pitchFamily="18" charset="0"/>
              </a:rPr>
              <a:t>piensas como </a:t>
            </a:r>
            <a:r>
              <a:rPr lang="es-ES" sz="2800" dirty="0" smtClean="0">
                <a:solidFill>
                  <a:srgbClr val="00FF00"/>
                </a:solidFill>
                <a:cs typeface="Times New Roman" pitchFamily="18" charset="0"/>
              </a:rPr>
              <a:t>los hombres </a:t>
            </a:r>
          </a:p>
          <a:p>
            <a:pPr algn="ctr" eaLnBrk="1" hangingPunct="1"/>
            <a:r>
              <a:rPr lang="es-ES" sz="2800" dirty="0" smtClean="0">
                <a:solidFill>
                  <a:srgbClr val="00FF00"/>
                </a:solidFill>
                <a:cs typeface="Times New Roman" pitchFamily="18" charset="0"/>
              </a:rPr>
              <a:t>no </a:t>
            </a:r>
            <a:r>
              <a:rPr lang="es-ES" sz="2800" dirty="0">
                <a:solidFill>
                  <a:srgbClr val="00FF00"/>
                </a:solidFill>
                <a:cs typeface="Times New Roman" pitchFamily="18" charset="0"/>
              </a:rPr>
              <a:t>como Dios».</a:t>
            </a:r>
          </a:p>
        </p:txBody>
      </p:sp>
      <p:sp>
        <p:nvSpPr>
          <p:cNvPr id="16388" name="1 CuadroTexto"/>
          <p:cNvSpPr txBox="1">
            <a:spLocks noChangeArrowheads="1"/>
          </p:cNvSpPr>
          <p:nvPr/>
        </p:nvSpPr>
        <p:spPr bwMode="auto">
          <a:xfrm>
            <a:off x="539552" y="5017819"/>
            <a:ext cx="799288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2800" dirty="0" smtClean="0">
                <a:solidFill>
                  <a:srgbClr val="FAE54C"/>
                </a:solidFill>
                <a:latin typeface="+mn-lt"/>
                <a:cs typeface="Times New Roman" pitchFamily="18" charset="0"/>
              </a:rPr>
              <a:t>Jesús reprende a Pedro </a:t>
            </a:r>
          </a:p>
          <a:p>
            <a:pPr algn="ctr" eaLnBrk="1" hangingPunct="1"/>
            <a:r>
              <a:rPr lang="es-ES" sz="2800" dirty="0" smtClean="0">
                <a:solidFill>
                  <a:srgbClr val="FAE54C"/>
                </a:solidFill>
                <a:latin typeface="+mn-lt"/>
                <a:cs typeface="Times New Roman" pitchFamily="18" charset="0"/>
              </a:rPr>
              <a:t>porque no acaba de admitir a un Mesías entregado, </a:t>
            </a:r>
          </a:p>
          <a:p>
            <a:pPr algn="ctr" eaLnBrk="1" hangingPunct="1"/>
            <a:r>
              <a:rPr lang="es-ES" sz="2800" dirty="0" smtClean="0">
                <a:solidFill>
                  <a:srgbClr val="FAE54C"/>
                </a:solidFill>
                <a:latin typeface="+mn-lt"/>
                <a:cs typeface="Times New Roman" pitchFamily="18" charset="0"/>
              </a:rPr>
              <a:t>que ame hasta el extremo de morir por todos. </a:t>
            </a:r>
          </a:p>
          <a:p>
            <a:pPr algn="ctr" eaLnBrk="1" hangingPunct="1"/>
            <a:endParaRPr lang="es-ES" sz="2200" dirty="0" smtClean="0">
              <a:solidFill>
                <a:srgbClr val="FAE5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Medio marco"/>
          <p:cNvSpPr/>
          <p:nvPr/>
        </p:nvSpPr>
        <p:spPr>
          <a:xfrm rot="10800000">
            <a:off x="3357563" y="2000250"/>
            <a:ext cx="5786437" cy="4857750"/>
          </a:xfrm>
          <a:prstGeom prst="halfFrame">
            <a:avLst>
              <a:gd name="adj1" fmla="val 6486"/>
              <a:gd name="adj2" fmla="val 5561"/>
            </a:avLst>
          </a:prstGeom>
          <a:gradFill flip="none" rotWithShape="1">
            <a:gsLst>
              <a:gs pos="97000">
                <a:schemeClr val="tx1"/>
              </a:gs>
              <a:gs pos="88000">
                <a:schemeClr val="bg2">
                  <a:lumMod val="25000"/>
                </a:schemeClr>
              </a:gs>
              <a:gs pos="91000">
                <a:srgbClr val="C4B43A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800" b="0">
              <a:solidFill>
                <a:prstClr val="black"/>
              </a:solidFill>
            </a:endParaRPr>
          </a:p>
        </p:txBody>
      </p:sp>
      <p:pic>
        <p:nvPicPr>
          <p:cNvPr id="1026" name="Picture 2" descr="https://encrypted-tbn1.gstatic.com/images?q=tbn:ANd9GcR87QALun6Su6RVR97Tlu6wALe1OGyDpoGEVUDbqoDK1aa3Yo_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85800"/>
            <a:ext cx="3600400" cy="4367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edio marco"/>
          <p:cNvSpPr/>
          <p:nvPr/>
        </p:nvSpPr>
        <p:spPr>
          <a:xfrm>
            <a:off x="0" y="0"/>
            <a:ext cx="6357938" cy="4857750"/>
          </a:xfrm>
          <a:prstGeom prst="halfFrame">
            <a:avLst>
              <a:gd name="adj1" fmla="val 6486"/>
              <a:gd name="adj2" fmla="val 5561"/>
            </a:avLst>
          </a:prstGeom>
          <a:gradFill flip="none" rotWithShape="1">
            <a:gsLst>
              <a:gs pos="97000">
                <a:schemeClr val="tx1"/>
              </a:gs>
              <a:gs pos="88000">
                <a:schemeClr val="bg2">
                  <a:lumMod val="25000"/>
                </a:schemeClr>
              </a:gs>
              <a:gs pos="91000">
                <a:srgbClr val="C4B43A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800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20513"/>
      </p:ext>
    </p:extLst>
  </p:cSld>
  <p:clrMapOvr>
    <a:masterClrMapping/>
  </p:clrMapOvr>
  <p:transition spd="slow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oundlandscapes.files.wordpress.com/2011/05/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07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788024" y="4797152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>
                  <a:solidFill>
                    <a:srgbClr val="FFFF00"/>
                  </a:solidFill>
                </a:ln>
                <a:solidFill>
                  <a:srgbClr val="92D050"/>
                </a:solidFill>
              </a:rPr>
              <a:t>“Di que estas piedras se conviertan en pan”.</a:t>
            </a:r>
            <a:endParaRPr lang="es-ES" dirty="0">
              <a:ln>
                <a:solidFill>
                  <a:srgbClr val="FFFF0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 rot="20742942">
            <a:off x="1382544" y="2612719"/>
            <a:ext cx="6340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como los hombres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8256049"/>
      </p:ext>
    </p:extLst>
  </p:cSld>
  <p:clrMapOvr>
    <a:masterClrMapping/>
  </p:clrMapOvr>
  <p:transition spd="slow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anitatis.elconfidencial.com/fotos/enimagenes/2007122192foto4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476500" cy="374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rates.ieem.edu.uy/wp-content/uploads/2011/11/CARICATURA-El-Observador-2-de-noviembre-2011-270x2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17800"/>
            <a:ext cx="25717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407096" y="3717032"/>
            <a:ext cx="514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Todo te lo daré si me adoras…</a:t>
            </a:r>
            <a:endParaRPr lang="es-ES" dirty="0"/>
          </a:p>
        </p:txBody>
      </p:sp>
      <p:pic>
        <p:nvPicPr>
          <p:cNvPr id="1026" name="Picture 2" descr="http://2.bp.blogspot.com/-aAsRiZnFdhY/UjBEA2oclWI/AAAAAAAAINE/q_dcgPlcCHs/s640/dinero-felicid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4770972" cy="246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s.lanacion.com.ar/cine/files/2010/10/NOTA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470">
            <a:off x="2465324" y="188640"/>
            <a:ext cx="3906876" cy="2602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aep.com.py/wp-content/uploads/2012/08/imagen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16" y="960541"/>
            <a:ext cx="3177515" cy="2883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 rot="20517991">
            <a:off x="1897326" y="4719614"/>
            <a:ext cx="52036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como los hombres</a:t>
            </a:r>
            <a:endParaRPr lang="es-ES" sz="4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2479837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:\Users\Usuario\Searches\Desktop\aprender a perder\productivid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C:\Users\Usuario\Searches\Desktop\EVANGELIO imagenes\dinero\dios y el dinero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13315" cy="240449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3 Rectángulo"/>
          <p:cNvSpPr/>
          <p:nvPr/>
        </p:nvSpPr>
        <p:spPr>
          <a:xfrm>
            <a:off x="179512" y="5229200"/>
            <a:ext cx="892968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0" dirty="0" smtClean="0">
                <a:solidFill>
                  <a:prstClr val="black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  <a:latin typeface="Arial Black" pitchFamily="34" charset="0"/>
                <a:cs typeface="Arial" charset="0"/>
              </a:rPr>
              <a:t>Los </a:t>
            </a:r>
            <a:r>
              <a:rPr lang="es-ES_tradnl" b="0" dirty="0">
                <a:solidFill>
                  <a:prstClr val="black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  <a:latin typeface="Arial Black" pitchFamily="34" charset="0"/>
                <a:cs typeface="Arial" charset="0"/>
              </a:rPr>
              <a:t>pueblos y los individuos estamos cayendo poco a poco en la esclavitud del “tener siempre más</a:t>
            </a:r>
            <a:r>
              <a:rPr lang="es-ES_tradnl" sz="1800" b="0" dirty="0">
                <a:solidFill>
                  <a:prstClr val="black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5" name="4 Rectángulo"/>
          <p:cNvSpPr/>
          <p:nvPr/>
        </p:nvSpPr>
        <p:spPr>
          <a:xfrm rot="754720">
            <a:off x="1068061" y="2380111"/>
            <a:ext cx="6340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como los hombres</a:t>
            </a:r>
            <a:endParaRPr lang="es-ES" sz="5400" b="1" cap="none" spc="0" dirty="0">
              <a:ln w="11430"/>
              <a:solidFill>
                <a:srgbClr val="00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89172" y="5982379"/>
            <a:ext cx="2075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Pero,</a:t>
            </a:r>
            <a:endParaRPr lang="es-ES" sz="4800" i="1" dirty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47499225"/>
      </p:ext>
    </p:extLst>
  </p:cSld>
  <p:clrMapOvr>
    <a:masterClrMapping/>
  </p:clrMapOvr>
  <p:transition advTm="14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361</Words>
  <Application>Microsoft Office PowerPoint</Application>
  <PresentationFormat>On-screen Show (4:3)</PresentationFormat>
  <Paragraphs>57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Diseño predeterminado</vt:lpstr>
      <vt:lpstr>Tema de Office</vt:lpstr>
      <vt:lpstr>1_Tema de Office</vt:lpstr>
      <vt:lpstr>2_Tema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 NEW &amp;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Rene M Smith</cp:lastModifiedBy>
  <cp:revision>86</cp:revision>
  <dcterms:created xsi:type="dcterms:W3CDTF">2010-09-07T10:40:46Z</dcterms:created>
  <dcterms:modified xsi:type="dcterms:W3CDTF">2014-08-30T19:03:11Z</dcterms:modified>
</cp:coreProperties>
</file>