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280" r:id="rId11"/>
    <p:sldId id="300" r:id="rId12"/>
    <p:sldId id="281" r:id="rId13"/>
    <p:sldId id="282" r:id="rId14"/>
    <p:sldId id="283" r:id="rId15"/>
    <p:sldId id="284" r:id="rId16"/>
    <p:sldId id="285" r:id="rId17"/>
    <p:sldId id="286" r:id="rId18"/>
    <p:sldId id="289" r:id="rId19"/>
    <p:sldId id="343" r:id="rId20"/>
    <p:sldId id="292" r:id="rId21"/>
    <p:sldId id="293" r:id="rId22"/>
    <p:sldId id="304" r:id="rId23"/>
    <p:sldId id="305" r:id="rId24"/>
    <p:sldId id="306" r:id="rId25"/>
    <p:sldId id="307" r:id="rId26"/>
    <p:sldId id="312" r:id="rId27"/>
    <p:sldId id="308" r:id="rId28"/>
    <p:sldId id="309" r:id="rId29"/>
    <p:sldId id="327" r:id="rId30"/>
    <p:sldId id="328" r:id="rId31"/>
    <p:sldId id="329" r:id="rId32"/>
    <p:sldId id="337" r:id="rId33"/>
    <p:sldId id="338" r:id="rId34"/>
    <p:sldId id="315" r:id="rId35"/>
    <p:sldId id="339" r:id="rId36"/>
    <p:sldId id="340" r:id="rId37"/>
    <p:sldId id="341" r:id="rId38"/>
    <p:sldId id="342" r:id="rId39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8000"/>
    <a:srgbClr val="FFFFFF"/>
    <a:srgbClr val="6B9905"/>
    <a:srgbClr val="018504"/>
    <a:srgbClr val="017904"/>
    <a:srgbClr val="0DB32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0528" autoAdjust="0"/>
    <p:restoredTop sz="94673" autoAdjust="0"/>
  </p:normalViewPr>
  <p:slideViewPr>
    <p:cSldViewPr>
      <p:cViewPr>
        <p:scale>
          <a:sx n="69" d="100"/>
          <a:sy n="69" d="100"/>
        </p:scale>
        <p:origin x="-1512" y="-7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8.xml"/><Relationship Id="rId3" Type="http://schemas.openxmlformats.org/officeDocument/2006/relationships/slide" Target="slides/slide5.xml"/><Relationship Id="rId7" Type="http://schemas.openxmlformats.org/officeDocument/2006/relationships/slide" Target="slides/slide37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76C8620-4572-453A-9E69-38D34C10ADA2}" type="datetimeFigureOut">
              <a:rPr lang="es-ES"/>
              <a:pPr>
                <a:defRPr/>
              </a:pPr>
              <a:t>29/05/2016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1141953-849B-4B1E-85C3-6E57D7CC3C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415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28055-B8A3-44BD-A414-3FC2AF47B216}" type="slidenum">
              <a:rPr lang="eu-ES" altLang="es-ES" smtClean="0"/>
              <a:pPr eaLnBrk="1" hangingPunct="1">
                <a:spcBef>
                  <a:spcPct val="0"/>
                </a:spcBef>
              </a:pPr>
              <a:t>3</a:t>
            </a:fld>
            <a:endParaRPr lang="eu-ES" altLang="es-E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267BFC-708D-4452-AF60-47D43115CCB7}" type="slidenum">
              <a:rPr lang="eu-ES" altLang="es-ES" smtClean="0"/>
              <a:pPr eaLnBrk="1" hangingPunct="1">
                <a:spcBef>
                  <a:spcPct val="0"/>
                </a:spcBef>
              </a:pPr>
              <a:t>37</a:t>
            </a:fld>
            <a:endParaRPr lang="eu-ES" altLang="es-E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DFF05B-CF8B-4FB0-B6C5-EF1F70B6F229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38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8CB8C5-2C46-495B-B1F2-2B82D37BB82D}" type="slidenum">
              <a:rPr lang="eu-ES" altLang="es-ES" smtClean="0"/>
              <a:pPr eaLnBrk="1" hangingPunct="1">
                <a:spcBef>
                  <a:spcPct val="0"/>
                </a:spcBef>
              </a:pPr>
              <a:t>4</a:t>
            </a:fld>
            <a:endParaRPr lang="eu-ES" alt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3C565-29F5-4686-BC98-430BBDB37EDB}" type="slidenum">
              <a:rPr lang="eu-ES" altLang="es-ES" smtClean="0"/>
              <a:pPr eaLnBrk="1" hangingPunct="1">
                <a:spcBef>
                  <a:spcPct val="0"/>
                </a:spcBef>
              </a:pPr>
              <a:t>5</a:t>
            </a:fld>
            <a:endParaRPr lang="eu-ES" alt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6750260-7886-4AD6-8F72-079CD7CD2C4C}" type="slidenum">
              <a:rPr lang="eu-ES" altLang="es-ES" sz="1200"/>
              <a:pPr eaLnBrk="1" hangingPunct="1"/>
              <a:t>6</a:t>
            </a:fld>
            <a:endParaRPr lang="eu-ES" altLang="es-E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F34137-2B61-4C49-8DBE-60E6AF67D108}" type="slidenum">
              <a:rPr lang="eu-ES" altLang="es-ES" smtClean="0"/>
              <a:pPr eaLnBrk="1" hangingPunct="1">
                <a:spcBef>
                  <a:spcPct val="0"/>
                </a:spcBef>
              </a:pPr>
              <a:t>7</a:t>
            </a:fld>
            <a:endParaRPr lang="eu-ES" altLang="es-E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0D3426-CDA0-41AF-BB78-527F468F658B}" type="slidenum">
              <a:rPr lang="eu-ES" altLang="es-ES" smtClean="0"/>
              <a:pPr eaLnBrk="1" hangingPunct="1">
                <a:spcBef>
                  <a:spcPct val="0"/>
                </a:spcBef>
              </a:pPr>
              <a:t>8</a:t>
            </a:fld>
            <a:endParaRPr lang="eu-ES" altLang="es-E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3AEDEE-69D5-40DA-B1A3-BE2010FBCF0D}" type="slidenum">
              <a:rPr lang="eu-ES" altLang="es-ES" smtClean="0"/>
              <a:pPr eaLnBrk="1" hangingPunct="1">
                <a:spcBef>
                  <a:spcPct val="0"/>
                </a:spcBef>
              </a:pPr>
              <a:t>9</a:t>
            </a:fld>
            <a:endParaRPr lang="eu-ES" alt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9DAE7D-339D-4624-B17B-66B6DA54B042}" type="slidenum">
              <a:rPr lang="eu-ES" altLang="es-ES" smtClean="0"/>
              <a:pPr eaLnBrk="1" hangingPunct="1">
                <a:spcBef>
                  <a:spcPct val="0"/>
                </a:spcBef>
              </a:pPr>
              <a:t>35</a:t>
            </a:fld>
            <a:endParaRPr lang="eu-ES" altLang="es-E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E63CEB-B342-40DE-8D63-C2516B058DCA}" type="slidenum">
              <a:rPr lang="eu-ES" altLang="es-ES" smtClean="0"/>
              <a:pPr eaLnBrk="1" hangingPunct="1">
                <a:spcBef>
                  <a:spcPct val="0"/>
                </a:spcBef>
              </a:pPr>
              <a:t>36</a:t>
            </a:fld>
            <a:endParaRPr lang="eu-ES" altLang="es-E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8137-F51B-49C6-9470-5C4A56D1E2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96326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F519A-D3D2-4C6C-9A66-65D222603B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1367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61DD-3261-4BC8-9C35-411A687E49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69865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2CB72-4AF6-4675-B21B-4ABBC80418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731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FB4AB-A0C8-4265-869F-166FC4312C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27703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563EF-2B86-4DB9-A31E-45A3D30565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5400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B75B-02D2-4932-A730-8B40493309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59114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AE87-C85E-4F6B-9A20-3C5ADEAD84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84152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B72D8-08A7-416B-93A9-9A9761557B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03882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E0E8-8922-430A-A346-A926006413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30519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5FD5-26E4-46DF-9A98-EDFF1B4DAC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17163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6F4EB4EE-7F4C-40F6-83DD-F5C9D44783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romanmp59@hot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12726" y="88106"/>
            <a:ext cx="8702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u-ES" altLang="es-ES" sz="36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051" name="Picture 3" descr="C:\Documents and Settings\ALEX\Escritorio\Jesú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0"/>
            <a:ext cx="47926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342900"/>
            <a:ext cx="4343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4000" i="1" dirty="0" smtClean="0">
                <a:solidFill>
                  <a:schemeClr val="bg1"/>
                </a:solidFill>
                <a:latin typeface="Tahoma" pitchFamily="34" charset="0"/>
              </a:rPr>
              <a:t>“Sus muchos pecados  le son perdonados, porque     tiene mucho amor”.</a:t>
            </a:r>
          </a:p>
          <a:p>
            <a:pPr eaLnBrk="1" hangingPunct="1">
              <a:spcBef>
                <a:spcPct val="50000"/>
              </a:spcBef>
            </a:pPr>
            <a:endParaRPr lang="es-ES" altLang="es-ES" sz="4000" i="1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4000" dirty="0" smtClean="0">
                <a:solidFill>
                  <a:schemeClr val="bg1"/>
                </a:solidFill>
                <a:latin typeface="Tahoma" pitchFamily="34" charset="0"/>
              </a:rPr>
              <a:t>(Domingo 11C)</a:t>
            </a:r>
            <a:endParaRPr lang="es-ES" altLang="es-ES" sz="40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4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5288" y="195263"/>
            <a:ext cx="8286750" cy="4708525"/>
          </a:xfrm>
          <a:prstGeom prst="rect">
            <a:avLst/>
          </a:prstGeom>
          <a:solidFill>
            <a:srgbClr val="4D4D4D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Lc</a:t>
            </a:r>
            <a:r>
              <a:rPr lang="es-E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7, 36-8, 3 En aquel tiempo, un fariseo rogaba a Jesús que fuera a comer con él. Jesús, entrando en casa del fariseo, se recostó a la mesa.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003800" y="4498975"/>
            <a:ext cx="3889375" cy="4619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Alrededores  de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Magdala</a:t>
            </a:r>
            <a:endParaRPr lang="es-E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171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-41275"/>
            <a:ext cx="59055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79800" y="4316413"/>
            <a:ext cx="56292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altLang="es-ES" sz="4000" dirty="0">
                <a:effectLst/>
                <a:latin typeface="Arial" charset="0"/>
              </a:rPr>
              <a:t>Él no pone distancias</a:t>
            </a:r>
            <a:endParaRPr lang="es-ES" altLang="es-ES" sz="4000" dirty="0">
              <a:effectLst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31763" y="53975"/>
            <a:ext cx="3287712" cy="378565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EA4B0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Aunque 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seamos 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pecadores, Jesús quiere  sentarse en nuestra mesa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47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71500" y="341313"/>
            <a:ext cx="8143875" cy="4246562"/>
          </a:xfrm>
          <a:prstGeom prst="rect">
            <a:avLst/>
          </a:prstGeom>
          <a:solidFill>
            <a:srgbClr val="4D4D4D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una mujer de la ciudad, una pecadora, al enterarse de que estaba comiendo en casa del fariseo, vino con un frasco de perfume y, colocándose detrás junto a sus pies,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644900" y="233363"/>
            <a:ext cx="5464175" cy="1323439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EA4B0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LLORAR 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los pecados es don de la Gracia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716016" y="2032536"/>
            <a:ext cx="3743325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dirty="0">
                <a:effectLst/>
                <a:latin typeface="Arial" charset="0"/>
              </a:rPr>
              <a:t>Si te </a:t>
            </a:r>
            <a:r>
              <a:rPr lang="es-ES" sz="4000" dirty="0" smtClean="0">
                <a:effectLst/>
                <a:latin typeface="Arial" charset="0"/>
              </a:rPr>
              <a:t>arrepientes, </a:t>
            </a:r>
            <a:r>
              <a:rPr lang="es-ES" sz="4000" dirty="0">
                <a:effectLst/>
                <a:latin typeface="Arial" charset="0"/>
              </a:rPr>
              <a:t>Dios siempre te perdona</a:t>
            </a:r>
            <a:endParaRPr lang="es-ES" sz="4000" dirty="0">
              <a:solidFill>
                <a:srgbClr val="FA620E"/>
              </a:solidFill>
              <a:latin typeface="Times New Roman" pitchFamily="18" charset="0"/>
            </a:endParaRPr>
          </a:p>
        </p:txBody>
      </p:sp>
      <p:pic>
        <p:nvPicPr>
          <p:cNvPr id="9221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84138"/>
            <a:ext cx="3429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" y="4156075"/>
            <a:ext cx="4313238" cy="8620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altLang="es-ES" sz="2500" b="1">
                <a:solidFill>
                  <a:schemeClr val="bg1"/>
                </a:solidFill>
                <a:effectLst/>
                <a:latin typeface="Arial" charset="0"/>
                <a:cs typeface="Times New Roman" charset="0"/>
              </a:rPr>
              <a:t>Frasco del s I encontrado en Magdala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1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95288" y="195263"/>
            <a:ext cx="8137525" cy="4708525"/>
          </a:xfrm>
          <a:prstGeom prst="rect">
            <a:avLst/>
          </a:prstGeom>
          <a:solidFill>
            <a:srgbClr val="4D4D4D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llorando, se puso a regarle los pies con sus lágrimas, se los enjugaba con sus cabellos, los cubría de besos y se los ungía con el perfume.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267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03188"/>
            <a:ext cx="70532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68538" y="4371975"/>
            <a:ext cx="6786562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altLang="es-ES" sz="3600" dirty="0">
                <a:effectLst/>
                <a:latin typeface="Arial Unicode MS" pitchFamily="34" charset="-128"/>
              </a:rPr>
              <a:t>E íntimo perfume del corazón</a:t>
            </a:r>
            <a:r>
              <a:rPr lang="ca-ES" altLang="es-ES" sz="3600" b="1" dirty="0">
                <a:effectLst/>
                <a:latin typeface="Arial Unicode MS" pitchFamily="34" charset="-128"/>
              </a:rPr>
              <a:t>...</a:t>
            </a:r>
            <a:endParaRPr lang="es-ES" altLang="es-ES" sz="3600" b="1" dirty="0">
              <a:solidFill>
                <a:srgbClr val="FA620E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167563" y="1038225"/>
            <a:ext cx="1979612" cy="3170238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EA4B0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perdón se vuelve AMOR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-1" y="42150"/>
            <a:ext cx="8748713" cy="5093702"/>
          </a:xfrm>
          <a:prstGeom prst="rect">
            <a:avLst/>
          </a:prstGeom>
          <a:solidFill>
            <a:srgbClr val="4D4D4D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 ver esto, el fariseo que lo había invitado se dijo: </a:t>
            </a:r>
            <a:endParaRPr lang="es-ES" sz="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" sz="5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es-ES" sz="5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 este fuera profeta, sabría quién es esta mujer que lo está tocando y lo que es: una pecadora.“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315" name="4 Imagen" descr="magdala_sinagoga2t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225"/>
            <a:ext cx="54991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79388" y="1457325"/>
            <a:ext cx="3143250" cy="2585323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C24F1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Ella busca el perdón.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6863" y="123825"/>
            <a:ext cx="27717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ca-ES" altLang="es-ES" sz="2500" dirty="0">
                <a:solidFill>
                  <a:schemeClr val="bg1"/>
                </a:solidFill>
                <a:effectLst/>
                <a:latin typeface="Arial" charset="0"/>
                <a:cs typeface="Times New Roman" charset="0"/>
              </a:rPr>
              <a:t>De la sinagoga de </a:t>
            </a:r>
            <a:r>
              <a:rPr lang="ca-ES" altLang="es-ES" sz="2500" dirty="0" err="1">
                <a:solidFill>
                  <a:schemeClr val="bg1"/>
                </a:solidFill>
                <a:effectLst/>
                <a:latin typeface="Arial" charset="0"/>
                <a:cs typeface="Times New Roman" charset="0"/>
              </a:rPr>
              <a:t>Magdala</a:t>
            </a:r>
            <a:endParaRPr lang="ca-ES" altLang="es-ES" sz="2500" dirty="0">
              <a:solidFill>
                <a:schemeClr val="bg1"/>
              </a:solidFill>
              <a:effectLst/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7216"/>
            <a:ext cx="9144000" cy="5509200"/>
          </a:xfrm>
          <a:prstGeom prst="rect">
            <a:avLst/>
          </a:prstGeom>
          <a:solidFill>
            <a:srgbClr val="4D4D4D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 tomó la palabra y le dijo: </a:t>
            </a:r>
            <a:endParaRPr lang="es-E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es-E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Simón, tengo algo que decirte." </a:t>
            </a:r>
            <a:endParaRPr lang="es-ES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Él 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respondió: "</a:t>
            </a:r>
            <a:r>
              <a:rPr lang="es-E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Dímelo, maestro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." Jesús le dijo: </a:t>
            </a:r>
            <a:endParaRPr lang="es-E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es-E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prestamista tenía dos deudores; uno le debía quinientos denarios y el otro cincuenta. Como no tenían con qué pagar, los perdonó a los dos. ¿Cuál de los dos lo amará más?" </a:t>
            </a:r>
            <a:endParaRPr lang="es-ES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Simón contestó: </a:t>
            </a:r>
            <a:r>
              <a:rPr lang="es-E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"Supongo que aquel a quien le perdonó más</a:t>
            </a:r>
            <a:r>
              <a:rPr lang="es-E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."</a:t>
            </a:r>
            <a:endParaRPr lang="es-E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5330" y="7216"/>
            <a:ext cx="9118670" cy="5262979"/>
          </a:xfrm>
          <a:prstGeom prst="rect">
            <a:avLst/>
          </a:prstGeom>
          <a:solidFill>
            <a:srgbClr val="4D4D4D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 </a:t>
            </a:r>
            <a:r>
              <a:rPr lang="es-E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dijo: "</a:t>
            </a:r>
            <a:r>
              <a:rPr lang="es-ES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 juzgado rectamente</a:t>
            </a:r>
            <a:r>
              <a:rPr lang="es-E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." </a:t>
            </a:r>
            <a:r>
              <a:rPr lang="es-E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s-E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volviéndose a la mujer, dijo a Simón: </a:t>
            </a:r>
            <a:endParaRPr lang="es-E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es-ES" sz="32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s-ES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Ves a esta mujer? </a:t>
            </a:r>
            <a:r>
              <a:rPr lang="es-ES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Cuando yo entré en tu casa, no me pusiste agua para los pies; ella, en cambio, me ha lavado los pies con sus lágrimas y me los ha enjugado con su pelo. Tú no me besaste; ella, en cambio, desde que entró, no ha dejado de besarme los pies. Tú no me ungiste la cabeza con ungüento; ella, en cambio, me ha ungido los pies con perfume. </a:t>
            </a:r>
          </a:p>
        </p:txBody>
      </p:sp>
    </p:spTree>
    <p:extLst>
      <p:ext uri="{BB962C8B-B14F-4D97-AF65-F5344CB8AC3E}">
        <p14:creationId xmlns:p14="http://schemas.microsoft.com/office/powerpoint/2010/main" val="38499682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308373"/>
            <a:ext cx="9144000" cy="6093976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¡Qué alegría cuando me dijeron: “Vamos a la casa del Señor”!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Ya están pisando nuestros pies tus umbrales, Jerusalén.</a:t>
            </a:r>
            <a:endParaRPr lang="es-ES" altLang="es-ES" sz="600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218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07950" y="50800"/>
            <a:ext cx="8208963" cy="170815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C24F1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Las lágrimas, los cabellos, los besos, son sólo muestras insuficientes </a:t>
            </a:r>
            <a:br>
              <a:rPr lang="es-E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del corazón ensanchado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07950" y="1779588"/>
            <a:ext cx="2303463" cy="2786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altLang="es-ES" sz="3500" dirty="0">
                <a:effectLst/>
                <a:latin typeface="Arial Unicode MS" pitchFamily="34" charset="-128"/>
              </a:rPr>
              <a:t>Sin perdón todo se vuelve estrecho</a:t>
            </a:r>
            <a:endParaRPr lang="es-ES" altLang="es-ES" sz="2500" dirty="0">
              <a:solidFill>
                <a:srgbClr val="FA620E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15366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16213"/>
            <a:ext cx="432117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5413" y="4675188"/>
            <a:ext cx="3078162" cy="4619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Restos de </a:t>
            </a:r>
            <a:r>
              <a:rPr lang="ca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Magdala</a:t>
            </a:r>
            <a:endParaRPr lang="es-ES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11188" y="555625"/>
            <a:ext cx="7921625" cy="3786188"/>
          </a:xfrm>
          <a:prstGeom prst="rect">
            <a:avLst/>
          </a:prstGeom>
          <a:solidFill>
            <a:srgbClr val="4D4D4D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 eso te digo: sus muchos pecados están perdonados, porque tiene mucho amor; pero al que poco se le perdona, poco ama."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-9516" y="11545"/>
            <a:ext cx="9153516" cy="5016758"/>
          </a:xfrm>
          <a:prstGeom prst="rect">
            <a:avLst/>
          </a:prstGeom>
          <a:solidFill>
            <a:srgbClr val="4D4D4D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a ella le dijo: </a:t>
            </a:r>
            <a:r>
              <a:rPr lang="es-E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“Tus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pecados están perdonados."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s-E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demás invitados empezaron a decir entre sí: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"¿Quién es éste, que hasta perdona pecados?"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algn="just">
              <a:spcBef>
                <a:spcPct val="50000"/>
              </a:spcBef>
              <a:defRPr/>
            </a:pP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Pero 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 dijo a la mujer: </a:t>
            </a:r>
            <a:r>
              <a:rPr lang="es-E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“Tu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 te ha salvado, vete en paz."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59" name="5 Imagen" descr="Tamie1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3975"/>
            <a:ext cx="6229350" cy="494188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07950" y="4287838"/>
            <a:ext cx="5072063" cy="70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altLang="es-ES" sz="4000" dirty="0">
                <a:effectLst/>
                <a:latin typeface="Arial Unicode MS" pitchFamily="34" charset="-128"/>
              </a:rPr>
              <a:t>Esta Fe nos salva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07950" y="2139950"/>
            <a:ext cx="4679950" cy="1938338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C24F1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misericordia es el gran MILAGRO de Jesús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00063" y="411163"/>
            <a:ext cx="8286750" cy="3940175"/>
          </a:xfrm>
          <a:prstGeom prst="rect">
            <a:avLst/>
          </a:prstGeom>
          <a:solidFill>
            <a:srgbClr val="4D4D4D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Después de esto iba caminando de ciudad en ciudad y de pueblo en pueblo, predicando el Evangelio del reino de Dios</a:t>
            </a:r>
            <a:r>
              <a:rPr lang="es-E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507" name="4 Imagen" descr="gelboew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5"/>
            <a:ext cx="9144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115271" y="3962400"/>
            <a:ext cx="6973888" cy="1016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altLang="es-ES" sz="3000" b="1" i="1" dirty="0">
                <a:effectLst/>
                <a:latin typeface="Arial Unicode MS" pitchFamily="34" charset="-128"/>
              </a:rPr>
              <a:t>“Mil gracias derramando pasó por estos sotos con presura”</a:t>
            </a:r>
            <a:r>
              <a:rPr lang="es-ES" altLang="es-ES" sz="3000" b="1" dirty="0">
                <a:effectLst/>
                <a:latin typeface="Arial Unicode MS" pitchFamily="34" charset="-128"/>
              </a:rPr>
              <a:t> </a:t>
            </a:r>
            <a:r>
              <a:rPr lang="es-ES" altLang="es-ES" sz="2500" b="1" dirty="0">
                <a:effectLst/>
                <a:latin typeface="Arial Unicode MS" pitchFamily="34" charset="-128"/>
              </a:rPr>
              <a:t>(Juan de la Cruz)</a:t>
            </a:r>
            <a:endParaRPr lang="ca-ES" altLang="es-ES" sz="2500" b="1" dirty="0">
              <a:effectLst/>
              <a:latin typeface="Arial Unicode MS" pitchFamily="34" charset="-128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1438" y="79375"/>
            <a:ext cx="7669212" cy="1323975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C24F1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Esta es la Buena Nueva del Reino que debemos propagar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125" y="4349750"/>
            <a:ext cx="18573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ca-ES" altLang="es-ES" sz="3500" b="1">
                <a:solidFill>
                  <a:schemeClr val="bg1"/>
                </a:solidFill>
                <a:effectLst/>
                <a:latin typeface="Arial" charset="0"/>
                <a:cs typeface="Times New Roman" charset="0"/>
              </a:rPr>
              <a:t>Galilea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41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388" y="123825"/>
            <a:ext cx="8605837" cy="508000"/>
          </a:xfrm>
          <a:prstGeom prst="rect">
            <a:avLst/>
          </a:prstGeom>
          <a:solidFill>
            <a:srgbClr val="C00000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7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Lucas las mujeres son discípulas predilectas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5" y="625475"/>
            <a:ext cx="8713788" cy="3970318"/>
          </a:xfrm>
          <a:prstGeom prst="rect">
            <a:avLst/>
          </a:prstGeom>
          <a:solidFill>
            <a:srgbClr val="FFCC66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ángel llena de gracia a María</a:t>
            </a:r>
            <a:b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Encuentro de María con Isabel</a:t>
            </a:r>
            <a:b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Ana  está en el Templo, junto a Simeón</a:t>
            </a:r>
            <a:b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 la viuda de 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Naín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da la resurrección del hijo</a:t>
            </a:r>
            <a:b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Marta y María invitan a Jesús en su casa</a:t>
            </a:r>
            <a:b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La pecadora unge a Jesús  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(hoy)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Las mujeres siguen a Jesús  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(hoy) </a:t>
            </a:r>
            <a:b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Llanto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las mujeres en el camino hacia la cruz</a:t>
            </a:r>
            <a:b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s-E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23850" y="555625"/>
            <a:ext cx="8466138" cy="3862388"/>
          </a:xfrm>
          <a:prstGeom prst="rect">
            <a:avLst/>
          </a:prstGeom>
          <a:solidFill>
            <a:srgbClr val="4D4D4D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s-E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es-E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acompañaban los Doce y algunas mujeres que él había curado de malos espíritus y enfermedades: María la Magdalena, de la que habían salido siete demonios; Juana, mujer de Cusa, intendente de Herodes; Susana y otras muchas que le ayudaban con sus bienes</a:t>
            </a: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a-ES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07950" y="50800"/>
            <a:ext cx="2914650" cy="4400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altLang="es-ES" sz="4000" dirty="0">
                <a:effectLst/>
                <a:latin typeface="Arial Unicode MS" pitchFamily="34" charset="-128"/>
              </a:rPr>
              <a:t>Las excluidas de aquél </a:t>
            </a:r>
            <a:r>
              <a:rPr lang="es-ES" altLang="es-ES" sz="4000" dirty="0" smtClean="0">
                <a:effectLst/>
                <a:latin typeface="Arial Unicode MS" pitchFamily="34" charset="-128"/>
              </a:rPr>
              <a:t>tiempo </a:t>
            </a:r>
            <a:r>
              <a:rPr lang="es-ES" altLang="es-ES" sz="4000" dirty="0">
                <a:effectLst/>
                <a:latin typeface="Arial Unicode MS" pitchFamily="34" charset="-128"/>
              </a:rPr>
              <a:t>son integradas en plan de </a:t>
            </a:r>
            <a:r>
              <a:rPr lang="es-ES" altLang="es-ES" sz="4000" dirty="0" smtClean="0">
                <a:effectLst/>
                <a:latin typeface="Arial Unicode MS" pitchFamily="34" charset="-128"/>
              </a:rPr>
              <a:t>igualdad.</a:t>
            </a:r>
            <a:endParaRPr lang="es-ES" altLang="es-ES" sz="4000" dirty="0">
              <a:effectLst/>
              <a:latin typeface="Arial Unicode MS" pitchFamily="34" charset="-128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203575" y="114300"/>
            <a:ext cx="4248150" cy="708025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C24F1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También ellas...</a:t>
            </a:r>
          </a:p>
        </p:txBody>
      </p:sp>
      <p:pic>
        <p:nvPicPr>
          <p:cNvPr id="24581" name="4 Imagen" descr="jesusidon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915988"/>
            <a:ext cx="5510213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"/>
            <a:ext cx="9144000" cy="487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-1488" y="135731"/>
            <a:ext cx="3637384" cy="2800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4400" b="1" dirty="0">
                <a:latin typeface="Arial Black" pitchFamily="34" charset="0"/>
              </a:rPr>
              <a:t>“Me amó y se entregó a sí mismo por mí".</a:t>
            </a:r>
            <a:endParaRPr lang="es-ES" altLang="es-ES" sz="4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995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228600"/>
            <a:ext cx="84582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Gloria a Dios en el cielo,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Y en la tierra paz a los hombres, que ama el Señor.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Por tu inmensa gloria te alabamos, te bendecimos, te adoramos, te glorificamos, te damos gracias, Señor Dios,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Rey celestial, Dios Padre todopoderoso. </a:t>
            </a:r>
          </a:p>
        </p:txBody>
      </p:sp>
    </p:spTree>
    <p:extLst>
      <p:ext uri="{BB962C8B-B14F-4D97-AF65-F5344CB8AC3E}">
        <p14:creationId xmlns:p14="http://schemas.microsoft.com/office/powerpoint/2010/main" val="296435482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0"/>
          <a:stretch>
            <a:fillRect/>
          </a:stretch>
        </p:blipFill>
        <p:spPr bwMode="auto">
          <a:xfrm>
            <a:off x="0" y="0"/>
            <a:ext cx="9144000" cy="416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372" y="34204"/>
            <a:ext cx="912562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ko-KR" sz="4800" dirty="0">
                <a:latin typeface="Arial Black" pitchFamily="34" charset="0"/>
                <a:ea typeface="굴림" pitchFamily="34" charset="-127"/>
              </a:rPr>
              <a:t>El cuadro luminoso del </a:t>
            </a:r>
            <a:r>
              <a:rPr lang="es-ES_tradnl" altLang="ko-KR" sz="4800" dirty="0" smtClean="0">
                <a:latin typeface="Arial Black" pitchFamily="34" charset="0"/>
                <a:ea typeface="굴림" pitchFamily="34" charset="-127"/>
              </a:rPr>
              <a:t>perdón de Cristo </a:t>
            </a:r>
            <a:r>
              <a:rPr lang="es-ES_tradnl" altLang="ko-KR" sz="4800" dirty="0">
                <a:latin typeface="Arial Black" pitchFamily="34" charset="0"/>
                <a:ea typeface="굴림" pitchFamily="34" charset="-127"/>
              </a:rPr>
              <a:t>queda </a:t>
            </a:r>
            <a:r>
              <a:rPr lang="es-ES_tradnl" altLang="ko-KR" sz="4800" dirty="0" smtClean="0">
                <a:latin typeface="Arial Black" pitchFamily="34" charset="0"/>
                <a:ea typeface="굴림" pitchFamily="34" charset="-127"/>
              </a:rPr>
              <a:t>ensombrecido </a:t>
            </a:r>
            <a:r>
              <a:rPr lang="es-ES_tradnl" altLang="ko-KR" sz="4800" dirty="0">
                <a:latin typeface="Arial Black" pitchFamily="34" charset="0"/>
                <a:ea typeface="굴림" pitchFamily="34" charset="-127"/>
              </a:rPr>
              <a:t>por la intransigencia de </a:t>
            </a:r>
            <a:r>
              <a:rPr lang="es-ES_tradnl" altLang="ko-KR" sz="4800" dirty="0" smtClean="0">
                <a:latin typeface="Arial Black" pitchFamily="34" charset="0"/>
                <a:ea typeface="굴림" pitchFamily="34" charset="-127"/>
              </a:rPr>
              <a:t>aquellos fariseos, </a:t>
            </a:r>
            <a:r>
              <a:rPr lang="es-ES_tradnl" altLang="ko-KR" sz="4800" dirty="0">
                <a:latin typeface="Arial Black" pitchFamily="34" charset="0"/>
                <a:ea typeface="굴림" pitchFamily="34" charset="-127"/>
              </a:rPr>
              <a:t>que se creen justos </a:t>
            </a:r>
            <a:endParaRPr lang="es-ES" altLang="es-ES" sz="4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69917"/>
      </p:ext>
    </p:extLst>
  </p:cSld>
  <p:clrMapOvr>
    <a:masterClrMapping/>
  </p:clrMapOvr>
  <p:transition>
    <p:sndAc>
      <p:stSnd loop="1">
        <p:snd r:embed="rId2" name="elbuenoe1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9426" y="266376"/>
            <a:ext cx="9054574" cy="42473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5400" dirty="0" smtClean="0">
                <a:latin typeface="Arial Black" pitchFamily="34" charset="0"/>
              </a:rPr>
              <a:t>Como </a:t>
            </a:r>
            <a:r>
              <a:rPr lang="es-ES_tradnl" altLang="es-ES" sz="5400" dirty="0">
                <a:latin typeface="Arial Black" pitchFamily="34" charset="0"/>
              </a:rPr>
              <a:t>el hermano mayor </a:t>
            </a:r>
            <a:r>
              <a:rPr lang="es-ES_tradnl" altLang="es-ES" sz="5400" dirty="0" smtClean="0">
                <a:latin typeface="Arial Black" pitchFamily="34" charset="0"/>
              </a:rPr>
              <a:t>del Hijo Pródigo, que </a:t>
            </a:r>
            <a:r>
              <a:rPr lang="es-ES_tradnl" altLang="es-ES" sz="5400" dirty="0">
                <a:latin typeface="Arial Black" pitchFamily="34" charset="0"/>
              </a:rPr>
              <a:t>se enfada porque el padre ha perdonado </a:t>
            </a:r>
            <a:r>
              <a:rPr lang="es-ES_tradnl" altLang="es-ES" sz="5400" dirty="0" smtClean="0">
                <a:latin typeface="Arial Black" pitchFamily="34" charset="0"/>
              </a:rPr>
              <a:t>a su </a:t>
            </a:r>
            <a:r>
              <a:rPr lang="es-ES_tradnl" altLang="es-ES" sz="5400" dirty="0">
                <a:latin typeface="Arial Black" pitchFamily="34" charset="0"/>
              </a:rPr>
              <a:t>hermano pródigo.</a:t>
            </a:r>
            <a:endParaRPr lang="es-ES" altLang="es-ES" sz="5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54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843558"/>
            <a:ext cx="9144000" cy="3139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ko-KR" sz="6600" dirty="0">
                <a:latin typeface="Arial Black" pitchFamily="34" charset="0"/>
                <a:ea typeface="굴림" pitchFamily="34" charset="-127"/>
              </a:rPr>
              <a:t>T</a:t>
            </a:r>
            <a:r>
              <a:rPr lang="es-ES_tradnl" altLang="ko-KR" sz="6600" dirty="0" smtClean="0">
                <a:latin typeface="Arial Black" pitchFamily="34" charset="0"/>
                <a:ea typeface="굴림" pitchFamily="34" charset="-127"/>
              </a:rPr>
              <a:t>ambién </a:t>
            </a:r>
            <a:r>
              <a:rPr lang="es-ES_tradnl" altLang="ko-KR" sz="6600" dirty="0">
                <a:latin typeface="Arial Black" pitchFamily="34" charset="0"/>
                <a:ea typeface="굴림" pitchFamily="34" charset="-127"/>
              </a:rPr>
              <a:t>debemos </a:t>
            </a:r>
            <a:r>
              <a:rPr lang="es-ES_tradnl" altLang="ko-KR" sz="6600" i="1" dirty="0">
                <a:latin typeface="Arial Black" pitchFamily="34" charset="0"/>
                <a:ea typeface="굴림" pitchFamily="34" charset="-127"/>
              </a:rPr>
              <a:t>aprender a perdonar</a:t>
            </a:r>
            <a:r>
              <a:rPr lang="es-ES_tradnl" altLang="ko-KR" sz="6600" i="1" dirty="0" smtClean="0">
                <a:latin typeface="Arial Black" pitchFamily="34" charset="0"/>
                <a:ea typeface="굴림" pitchFamily="34" charset="-127"/>
              </a:rPr>
              <a:t>:</a:t>
            </a:r>
            <a:endParaRPr lang="es-ES" altLang="es-ES" sz="6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526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123478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0" y="153654"/>
            <a:ext cx="2915816" cy="4401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ko-KR" sz="4000">
                <a:latin typeface="Arial Black" pitchFamily="34" charset="0"/>
                <a:ea typeface="굴림" pitchFamily="34" charset="-127"/>
              </a:rPr>
              <a:t>"Perdónanos... como también nosotros perdonamos"</a:t>
            </a:r>
            <a:endParaRPr lang="es-ES" altLang="es-ES" sz="4000"/>
          </a:p>
        </p:txBody>
      </p:sp>
    </p:spTree>
    <p:extLst>
      <p:ext uri="{BB962C8B-B14F-4D97-AF65-F5344CB8AC3E}">
        <p14:creationId xmlns:p14="http://schemas.microsoft.com/office/powerpoint/2010/main" val="565213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a-ES">
              <a:latin typeface="Times New Roman" pitchFamily="18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600075" y="249238"/>
            <a:ext cx="7859713" cy="4645025"/>
          </a:xfrm>
          <a:prstGeom prst="rect">
            <a:avLst/>
          </a:prstGeom>
          <a:gradFill rotWithShape="0">
            <a:gsLst>
              <a:gs pos="0">
                <a:srgbClr val="DD4B09"/>
              </a:gs>
              <a:gs pos="100000">
                <a:srgbClr val="3A090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a-ES" sz="28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403350" y="758825"/>
            <a:ext cx="6264275" cy="3540125"/>
          </a:xfrm>
          <a:prstGeom prst="rect">
            <a:avLst/>
          </a:prstGeom>
          <a:gradFill rotWithShape="1">
            <a:gsLst>
              <a:gs pos="0">
                <a:srgbClr val="DD4B09"/>
              </a:gs>
              <a:gs pos="100000">
                <a:srgbClr val="3A0904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ca-ES" sz="28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9461" name="1 CuadroTexto"/>
          <p:cNvSpPr txBox="1">
            <a:spLocks noChangeArrowheads="1"/>
          </p:cNvSpPr>
          <p:nvPr/>
        </p:nvSpPr>
        <p:spPr bwMode="auto">
          <a:xfrm>
            <a:off x="1504950" y="787400"/>
            <a:ext cx="618172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ca-ES" sz="1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ca-ES" sz="1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</a:br>
            <a:r>
              <a:rPr lang="es-E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Haz, Señor, que TODOS y TODAS sintamos tu cercanía, y que esta PROXIMIDAD nos acerque a los demás</a:t>
            </a:r>
            <a:endParaRPr lang="ca-ES" sz="3800" b="1" dirty="0">
              <a:solidFill>
                <a:schemeClr val="bg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1000" y="66675"/>
            <a:ext cx="914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Creo en Dios </a:t>
            </a:r>
            <a:r>
              <a:rPr lang="es-ES_tradnl" altLang="es-ES" sz="4000">
                <a:solidFill>
                  <a:schemeClr val="bg1"/>
                </a:solidFill>
                <a:latin typeface="Arial Narrow" pitchFamily="34" charset="0"/>
              </a:rPr>
              <a:t>PADRE</a:t>
            </a: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 todopoderoso,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creador del cielo y de la tierra.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Creo en Jesucristo,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su único Hijo, nuestro Señor,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que fue concebido por obra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y gracia del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nació de Santa María Virgen,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Padeció bajo el poder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Poncio Pilato, fue crucificado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,</a:t>
            </a: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58974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1"/>
            <a:ext cx="10439400" cy="742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400" b="1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muerto y sepultado,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   descendió a los infiernos,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   al tercer día resucitó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   de entre los muertos,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   subió a los cielos y está sentado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   a la derecha de Dios Padre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   Todopoderoso.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   Desde allí ha de venir a juzgar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   a vivos y muertos.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4701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04800" y="228601"/>
            <a:ext cx="84582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Creo en 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la Santa Iglesia católica,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la comunión de los santos,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el perdón de los pecados,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la resurrección de la carne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y la vida eterna.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Amén.</a:t>
            </a:r>
          </a:p>
        </p:txBody>
      </p:sp>
    </p:spTree>
    <p:extLst>
      <p:ext uri="{BB962C8B-B14F-4D97-AF65-F5344CB8AC3E}">
        <p14:creationId xmlns:p14="http://schemas.microsoft.com/office/powerpoint/2010/main" val="3568755857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228600"/>
            <a:ext cx="84582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 u="sng">
                <a:solidFill>
                  <a:srgbClr val="FFFFFF"/>
                </a:solidFill>
                <a:latin typeface="Arial Narrow" pitchFamily="34" charset="0"/>
              </a:rPr>
              <a:t>Créditos: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José Martínez de Toda, S.J.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(martodaj@gmail.com)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Román Mendoza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</a:t>
            </a: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  <a:hlinkClick r:id="rId3"/>
              </a:rPr>
              <a:t>romanmp59@hotmail.com</a:t>
            </a: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VE" altLang="es-ES" sz="6600" b="1" i="1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VE" altLang="es-ES" sz="6600" b="1" i="1">
                <a:solidFill>
                  <a:srgbClr val="FFFFFF"/>
                </a:solidFill>
                <a:latin typeface="Arial Narrow" pitchFamily="34" charset="0"/>
              </a:rPr>
              <a:t>“En todo amar y servir”</a:t>
            </a:r>
            <a:endParaRPr lang="es-ES_tradnl" altLang="es-ES" sz="6600" b="1" i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497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4800" y="228601"/>
            <a:ext cx="8458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Señor, Hijo único, Jesucristo.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Señor Dios, Cordero de Dios,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Hijo del Padre.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Tú que quitas el pecado del mundo, ten piedad de nosotros.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Tú que quitas el pecado del mundo,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Atiende nuestras súplicas.</a:t>
            </a:r>
          </a:p>
        </p:txBody>
      </p:sp>
    </p:spTree>
    <p:extLst>
      <p:ext uri="{BB962C8B-B14F-4D97-AF65-F5344CB8AC3E}">
        <p14:creationId xmlns:p14="http://schemas.microsoft.com/office/powerpoint/2010/main" val="133182139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228600"/>
            <a:ext cx="84582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Tú que estás sentado a la derecha del Padre, ten piedad de nosotros. </a:t>
            </a:r>
            <a:endParaRPr lang="es-ES_tradnl" altLang="es-ES" sz="540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Porque sólo Tú eres santo,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sólo Tú, Señor, sólo Tú Altísimo, Jesucristo, con el Espíritu Santo en la gloria de Dios Padre. Amén.</a:t>
            </a:r>
          </a:p>
        </p:txBody>
      </p:sp>
    </p:spTree>
    <p:extLst>
      <p:ext uri="{BB962C8B-B14F-4D97-AF65-F5344CB8AC3E}">
        <p14:creationId xmlns:p14="http://schemas.microsoft.com/office/powerpoint/2010/main" val="138831277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228601"/>
            <a:ext cx="37338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Liturgia 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de la 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Palabra</a:t>
            </a:r>
          </a:p>
        </p:txBody>
      </p:sp>
      <p:pic>
        <p:nvPicPr>
          <p:cNvPr id="3075" name="Picture 3" descr="bib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4800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30889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228601"/>
            <a:ext cx="84582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6600">
                <a:solidFill>
                  <a:schemeClr val="bg1"/>
                </a:solidFill>
                <a:latin typeface="Arial Narrow" pitchFamily="34" charset="0"/>
              </a:rPr>
              <a:t>Procesión de la Biblia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Tu Palabra me da vida,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Confío en Ti,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Tu Palabra es eterna,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En ella esperaré.</a:t>
            </a:r>
          </a:p>
        </p:txBody>
      </p:sp>
    </p:spTree>
    <p:extLst>
      <p:ext uri="{BB962C8B-B14F-4D97-AF65-F5344CB8AC3E}">
        <p14:creationId xmlns:p14="http://schemas.microsoft.com/office/powerpoint/2010/main" val="79357934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228601"/>
            <a:ext cx="84582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Dichoso el que con vida intachable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camina en la ley del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Dichoso el que guardando sus preceptos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lo busca de todo corazón.</a:t>
            </a:r>
          </a:p>
        </p:txBody>
      </p:sp>
    </p:spTree>
    <p:extLst>
      <p:ext uri="{BB962C8B-B14F-4D97-AF65-F5344CB8AC3E}">
        <p14:creationId xmlns:p14="http://schemas.microsoft.com/office/powerpoint/2010/main" val="162346787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228601"/>
            <a:ext cx="84582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Tu Palabra me da vida,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Confío en Ti,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Tu Palabra es eterna,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En ella esperaré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56003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om 11C13cas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Dom 11C13cas</Template>
  <TotalTime>33</TotalTime>
  <Words>1129</Words>
  <Application>Microsoft Office PowerPoint</Application>
  <PresentationFormat>Presentación en pantalla (16:9)</PresentationFormat>
  <Paragraphs>131</Paragraphs>
  <Slides>38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Dom 11C13cas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stbenet@benedictinescat.com</dc:subject>
  <dc:creator>Admin</dc:creator>
  <cp:lastModifiedBy>Admin</cp:lastModifiedBy>
  <cp:revision>4</cp:revision>
  <dcterms:created xsi:type="dcterms:W3CDTF">2016-05-29T21:34:20Z</dcterms:created>
  <dcterms:modified xsi:type="dcterms:W3CDTF">2016-05-29T22:09:37Z</dcterms:modified>
</cp:coreProperties>
</file>