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58" r:id="rId5"/>
    <p:sldId id="261" r:id="rId6"/>
    <p:sldId id="263" r:id="rId7"/>
    <p:sldId id="264" r:id="rId8"/>
    <p:sldId id="265"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6384"/>
  </p:normalViewPr>
  <p:slideViewPr>
    <p:cSldViewPr snapToGrid="0" snapToObjects="1">
      <p:cViewPr varScale="1">
        <p:scale>
          <a:sx n="37" d="100"/>
          <a:sy n="37" d="100"/>
        </p:scale>
        <p:origin x="400"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C2623-7EFD-1C43-9E7B-6629A67A145D}" type="datetimeFigureOut">
              <a:rPr lang="es-CO" smtClean="0"/>
              <a:t>21/07/2023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EFC6D-5B05-7749-A4EB-BEA23BA9C00C}" type="slidenum">
              <a:rPr lang="es-CO" smtClean="0"/>
              <a:t>‹#›</a:t>
            </a:fld>
            <a:endParaRPr lang="es-CO"/>
          </a:p>
        </p:txBody>
      </p:sp>
    </p:spTree>
    <p:extLst>
      <p:ext uri="{BB962C8B-B14F-4D97-AF65-F5344CB8AC3E}">
        <p14:creationId xmlns:p14="http://schemas.microsoft.com/office/powerpoint/2010/main" val="401484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69EFC6D-5B05-7749-A4EB-BEA23BA9C00C}" type="slidenum">
              <a:rPr lang="es-CO" smtClean="0"/>
              <a:t>1</a:t>
            </a:fld>
            <a:endParaRPr lang="es-CO"/>
          </a:p>
        </p:txBody>
      </p:sp>
    </p:spTree>
    <p:extLst>
      <p:ext uri="{BB962C8B-B14F-4D97-AF65-F5344CB8AC3E}">
        <p14:creationId xmlns:p14="http://schemas.microsoft.com/office/powerpoint/2010/main" val="215776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69EFC6D-5B05-7749-A4EB-BEA23BA9C00C}" type="slidenum">
              <a:rPr lang="es-CO" smtClean="0"/>
              <a:t>2</a:t>
            </a:fld>
            <a:endParaRPr lang="es-CO"/>
          </a:p>
        </p:txBody>
      </p:sp>
    </p:spTree>
    <p:extLst>
      <p:ext uri="{BB962C8B-B14F-4D97-AF65-F5344CB8AC3E}">
        <p14:creationId xmlns:p14="http://schemas.microsoft.com/office/powerpoint/2010/main" val="103931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69EFC6D-5B05-7749-A4EB-BEA23BA9C00C}" type="slidenum">
              <a:rPr lang="es-CO" smtClean="0"/>
              <a:t>3</a:t>
            </a:fld>
            <a:endParaRPr lang="es-CO"/>
          </a:p>
        </p:txBody>
      </p:sp>
    </p:spTree>
    <p:extLst>
      <p:ext uri="{BB962C8B-B14F-4D97-AF65-F5344CB8AC3E}">
        <p14:creationId xmlns:p14="http://schemas.microsoft.com/office/powerpoint/2010/main" val="68861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69EFC6D-5B05-7749-A4EB-BEA23BA9C00C}" type="slidenum">
              <a:rPr lang="es-CO" smtClean="0"/>
              <a:t>4</a:t>
            </a:fld>
            <a:endParaRPr lang="es-CO"/>
          </a:p>
        </p:txBody>
      </p:sp>
    </p:spTree>
    <p:extLst>
      <p:ext uri="{BB962C8B-B14F-4D97-AF65-F5344CB8AC3E}">
        <p14:creationId xmlns:p14="http://schemas.microsoft.com/office/powerpoint/2010/main" val="208803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69EFC6D-5B05-7749-A4EB-BEA23BA9C00C}" type="slidenum">
              <a:rPr lang="es-CO" smtClean="0"/>
              <a:t>5</a:t>
            </a:fld>
            <a:endParaRPr lang="es-CO"/>
          </a:p>
        </p:txBody>
      </p:sp>
    </p:spTree>
    <p:extLst>
      <p:ext uri="{BB962C8B-B14F-4D97-AF65-F5344CB8AC3E}">
        <p14:creationId xmlns:p14="http://schemas.microsoft.com/office/powerpoint/2010/main" val="357887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69EFC6D-5B05-7749-A4EB-BEA23BA9C00C}" type="slidenum">
              <a:rPr lang="es-CO" smtClean="0"/>
              <a:t>6</a:t>
            </a:fld>
            <a:endParaRPr lang="es-CO"/>
          </a:p>
        </p:txBody>
      </p:sp>
    </p:spTree>
    <p:extLst>
      <p:ext uri="{BB962C8B-B14F-4D97-AF65-F5344CB8AC3E}">
        <p14:creationId xmlns:p14="http://schemas.microsoft.com/office/powerpoint/2010/main" val="373891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69EFC6D-5B05-7749-A4EB-BEA23BA9C00C}" type="slidenum">
              <a:rPr lang="es-CO" smtClean="0"/>
              <a:t>9</a:t>
            </a:fld>
            <a:endParaRPr lang="es-CO"/>
          </a:p>
        </p:txBody>
      </p:sp>
    </p:spTree>
    <p:extLst>
      <p:ext uri="{BB962C8B-B14F-4D97-AF65-F5344CB8AC3E}">
        <p14:creationId xmlns:p14="http://schemas.microsoft.com/office/powerpoint/2010/main" val="312794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7/21/2023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7/21/2023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7/21/2023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carnahernandez.wordpress.com/tag/parlamento-europeo/page/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eregrinodeloabsoluto.wordpress.com/2015/08/23/el-buen-samaritano/"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7">
            <a:extLst>
              <a:ext uri="{FF2B5EF4-FFF2-40B4-BE49-F238E27FC236}">
                <a16:creationId xmlns:a16="http://schemas.microsoft.com/office/drawing/2014/main" id="{51D149FF-24EA-4575-93C6-D58A02586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8570582-735A-9045-89F1-86BEBA01E5BA}"/>
              </a:ext>
            </a:extLst>
          </p:cNvPr>
          <p:cNvSpPr>
            <a:spLocks noGrp="1"/>
          </p:cNvSpPr>
          <p:nvPr>
            <p:ph type="ctrTitle"/>
          </p:nvPr>
        </p:nvSpPr>
        <p:spPr>
          <a:xfrm>
            <a:off x="2558956" y="1480930"/>
            <a:ext cx="4975700" cy="3672027"/>
          </a:xfrm>
        </p:spPr>
        <p:txBody>
          <a:bodyPr anchor="ctr">
            <a:normAutofit/>
          </a:bodyPr>
          <a:lstStyle/>
          <a:p>
            <a:pPr algn="r"/>
            <a:r>
              <a:rPr lang="es-CO" sz="4800" dirty="0"/>
              <a:t>Fratelli tutti</a:t>
            </a:r>
            <a:br>
              <a:rPr lang="es-CO" sz="4800" dirty="0"/>
            </a:br>
            <a:r>
              <a:rPr lang="es-CO" sz="4800" dirty="0"/>
              <a:t>papa francisco</a:t>
            </a:r>
            <a:br>
              <a:rPr lang="es-CO" sz="4800" dirty="0"/>
            </a:br>
            <a:endParaRPr lang="es-CO" sz="4800" dirty="0"/>
          </a:p>
        </p:txBody>
      </p:sp>
      <p:sp>
        <p:nvSpPr>
          <p:cNvPr id="3" name="Subtítulo 2">
            <a:extLst>
              <a:ext uri="{FF2B5EF4-FFF2-40B4-BE49-F238E27FC236}">
                <a16:creationId xmlns:a16="http://schemas.microsoft.com/office/drawing/2014/main" id="{510223E4-B664-DC45-8A5B-551C485DA2B7}"/>
              </a:ext>
            </a:extLst>
          </p:cNvPr>
          <p:cNvSpPr>
            <a:spLocks noGrp="1"/>
          </p:cNvSpPr>
          <p:nvPr>
            <p:ph type="subTitle" idx="1"/>
          </p:nvPr>
        </p:nvSpPr>
        <p:spPr>
          <a:xfrm>
            <a:off x="8698058" y="1480930"/>
            <a:ext cx="2728917" cy="3732515"/>
          </a:xfrm>
        </p:spPr>
        <p:txBody>
          <a:bodyPr anchor="ctr">
            <a:normAutofit/>
          </a:bodyPr>
          <a:lstStyle/>
          <a:p>
            <a:pPr algn="l">
              <a:spcAft>
                <a:spcPts val="600"/>
              </a:spcAft>
            </a:pPr>
            <a:r>
              <a:rPr lang="es-CO" sz="2000" dirty="0"/>
              <a:t>P. Wilson Sossa, cjm</a:t>
            </a:r>
          </a:p>
        </p:txBody>
      </p:sp>
      <p:sp>
        <p:nvSpPr>
          <p:cNvPr id="10" name="Rectangle 9">
            <a:extLst>
              <a:ext uri="{FF2B5EF4-FFF2-40B4-BE49-F238E27FC236}">
                <a16:creationId xmlns:a16="http://schemas.microsoft.com/office/drawing/2014/main" id="{CC965133-69F4-4869-A4C0-97C9B2B60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2108425" cy="6857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2" name="Freeform 6">
            <a:extLst>
              <a:ext uri="{FF2B5EF4-FFF2-40B4-BE49-F238E27FC236}">
                <a16:creationId xmlns:a16="http://schemas.microsoft.com/office/drawing/2014/main" id="{43FEB8E0-28C6-45D4-B8D7-F36F09074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125266"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cxnSp>
        <p:nvCxnSpPr>
          <p:cNvPr id="14" name="Straight Connector 13">
            <a:extLst>
              <a:ext uri="{FF2B5EF4-FFF2-40B4-BE49-F238E27FC236}">
                <a16:creationId xmlns:a16="http://schemas.microsoft.com/office/drawing/2014/main" id="{409EBF91-BD5B-4CA7-8B07-993751CD3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6357" y="2463421"/>
            <a:ext cx="0" cy="20335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53423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EF36698-3ED5-0C48-9B55-C73B35BC0772}"/>
              </a:ext>
            </a:extLst>
          </p:cNvPr>
          <p:cNvSpPr>
            <a:spLocks noGrp="1"/>
          </p:cNvSpPr>
          <p:nvPr>
            <p:ph type="title"/>
          </p:nvPr>
        </p:nvSpPr>
        <p:spPr>
          <a:xfrm>
            <a:off x="640081" y="791570"/>
            <a:ext cx="4018839" cy="5262390"/>
          </a:xfrm>
        </p:spPr>
        <p:txBody>
          <a:bodyPr anchor="ctr">
            <a:normAutofit/>
          </a:bodyPr>
          <a:lstStyle/>
          <a:p>
            <a:pPr algn="r"/>
            <a:r>
              <a:rPr lang="es-CO" sz="5400" dirty="0">
                <a:solidFill>
                  <a:schemeClr val="bg2"/>
                </a:solidFill>
              </a:rPr>
              <a:t>Objetivos </a:t>
            </a:r>
          </a:p>
        </p:txBody>
      </p:sp>
      <p:sp>
        <p:nvSpPr>
          <p:cNvPr id="24" name="Rectangle 2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B57DA951-EE49-8D4D-8147-9653DF83AA92}"/>
              </a:ext>
            </a:extLst>
          </p:cNvPr>
          <p:cNvSpPr>
            <a:spLocks noGrp="1"/>
          </p:cNvSpPr>
          <p:nvPr>
            <p:ph idx="1"/>
          </p:nvPr>
        </p:nvSpPr>
        <p:spPr>
          <a:xfrm>
            <a:off x="6176720" y="791570"/>
            <a:ext cx="4892308" cy="5262390"/>
          </a:xfrm>
        </p:spPr>
        <p:txBody>
          <a:bodyPr anchor="ctr">
            <a:normAutofit/>
          </a:bodyPr>
          <a:lstStyle/>
          <a:p>
            <a:r>
              <a:rPr lang="es-CO" sz="1800" dirty="0"/>
              <a:t>Declarar en breves palabras lo que significa la verdadera fraternidad y amistad social. </a:t>
            </a:r>
          </a:p>
          <a:p>
            <a:pPr algn="just"/>
            <a:r>
              <a:rPr lang="es-CO" b="1" i="1" dirty="0">
                <a:solidFill>
                  <a:srgbClr val="FF0000"/>
                </a:solidFill>
              </a:rPr>
              <a:t>"Documento sobre la fraternidad humana para la paz mundial y la convivencia común", </a:t>
            </a:r>
            <a:r>
              <a:rPr lang="es-CO" dirty="0"/>
              <a:t>un hito en el diálogo de las grandes religiones, firmado el 4 de febrero. 2019 en Abu Dhabi junto con Ahmed Al Tayyeb, Gran Imán de la Universidad Al-Azhar de El Cairo.</a:t>
            </a:r>
            <a:endParaRPr lang="es-CO" sz="1800" dirty="0"/>
          </a:p>
          <a:p>
            <a:endParaRPr lang="es-CO" sz="1800" dirty="0"/>
          </a:p>
        </p:txBody>
      </p:sp>
    </p:spTree>
    <p:extLst>
      <p:ext uri="{BB962C8B-B14F-4D97-AF65-F5344CB8AC3E}">
        <p14:creationId xmlns:p14="http://schemas.microsoft.com/office/powerpoint/2010/main" val="5095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7" name="Rectangle 34">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80275E3-D653-2246-9339-2F39D9D14C23}"/>
              </a:ext>
            </a:extLst>
          </p:cNvPr>
          <p:cNvSpPr>
            <a:spLocks noGrp="1"/>
          </p:cNvSpPr>
          <p:nvPr>
            <p:ph type="title"/>
          </p:nvPr>
        </p:nvSpPr>
        <p:spPr>
          <a:xfrm rot="5400000">
            <a:off x="1340602" y="-370453"/>
            <a:ext cx="3523938" cy="5020353"/>
          </a:xfrm>
        </p:spPr>
        <p:txBody>
          <a:bodyPr vert="vert270" anchorCtr="0">
            <a:normAutofit/>
          </a:bodyPr>
          <a:lstStyle/>
          <a:p>
            <a:pPr algn="ctr"/>
            <a:r>
              <a:rPr lang="es-CO" dirty="0"/>
              <a:t>CAPITULO 1</a:t>
            </a:r>
            <a:br>
              <a:rPr lang="es-CO" dirty="0"/>
            </a:br>
            <a:r>
              <a:rPr lang="es-CO" dirty="0"/>
              <a:t>LAS SOMBRAS DE UN MUNDO CERRADO</a:t>
            </a:r>
            <a:br>
              <a:rPr lang="es-CO" dirty="0"/>
            </a:br>
            <a:endParaRPr lang="es-CO" dirty="0"/>
          </a:p>
        </p:txBody>
      </p:sp>
      <p:sp>
        <p:nvSpPr>
          <p:cNvPr id="68" name="Rectangle 36">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Marcador de contenido 2">
            <a:extLst>
              <a:ext uri="{FF2B5EF4-FFF2-40B4-BE49-F238E27FC236}">
                <a16:creationId xmlns:a16="http://schemas.microsoft.com/office/drawing/2014/main" id="{CF77E712-BCD7-F446-B49A-FC10DD267A83}"/>
              </a:ext>
            </a:extLst>
          </p:cNvPr>
          <p:cNvSpPr>
            <a:spLocks noGrp="1"/>
          </p:cNvSpPr>
          <p:nvPr>
            <p:ph idx="1"/>
          </p:nvPr>
        </p:nvSpPr>
        <p:spPr>
          <a:xfrm>
            <a:off x="5498449" y="428625"/>
            <a:ext cx="5672940" cy="5785907"/>
          </a:xfrm>
        </p:spPr>
        <p:txBody>
          <a:bodyPr>
            <a:normAutofit/>
          </a:bodyPr>
          <a:lstStyle/>
          <a:p>
            <a:pPr algn="ctr"/>
            <a:r>
              <a:rPr lang="es-CO" sz="3000" dirty="0"/>
              <a:t>De la realidad a una mirada de las tendencias del mundo actual.</a:t>
            </a:r>
          </a:p>
          <a:p>
            <a:pPr marL="457200" indent="-457200">
              <a:buAutoNum type="arabicPeriod"/>
            </a:pPr>
            <a:r>
              <a:rPr lang="es-CO" dirty="0"/>
              <a:t>Sueños que se rompen en pezados Unión europea: deseo de trabajar  juntos para superar divisiones.   </a:t>
            </a:r>
          </a:p>
          <a:p>
            <a:pPr marL="0" indent="0">
              <a:buNone/>
            </a:pPr>
            <a:endParaRPr lang="es-CO" dirty="0"/>
          </a:p>
          <a:p>
            <a:pPr marL="0" indent="0">
              <a:buNone/>
            </a:pPr>
            <a:r>
              <a:rPr lang="es-CO" dirty="0"/>
              <a:t>2. El fin de la conciencia histórica.</a:t>
            </a:r>
          </a:p>
          <a:p>
            <a:pPr marL="0" indent="0">
              <a:buNone/>
            </a:pPr>
            <a:r>
              <a:rPr lang="es-CO" dirty="0"/>
              <a:t>- La libertad humana pretende construirlo todo desde cero. </a:t>
            </a:r>
          </a:p>
          <a:p>
            <a:pPr marL="0" indent="0">
              <a:buNone/>
            </a:pPr>
            <a:r>
              <a:rPr lang="es-CO" dirty="0"/>
              <a:t>3. Sin un proyecto para todos</a:t>
            </a:r>
          </a:p>
          <a:p>
            <a:pPr marL="0" indent="0">
              <a:buNone/>
            </a:pPr>
            <a:r>
              <a:rPr lang="es-CO" dirty="0"/>
              <a:t>Necesitamos entre todos contruir una casa comun.</a:t>
            </a:r>
          </a:p>
        </p:txBody>
      </p:sp>
      <p:pic>
        <p:nvPicPr>
          <p:cNvPr id="74" name="Imagen 73" descr="Imagen que contiene edificio, grande, gente, gigante&#10;&#10;Descripción generada automáticamente">
            <a:extLst>
              <a:ext uri="{FF2B5EF4-FFF2-40B4-BE49-F238E27FC236}">
                <a16:creationId xmlns:a16="http://schemas.microsoft.com/office/drawing/2014/main" id="{B2315F9D-9751-3F4B-8BE2-4880B3DAC91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20674" y="3466691"/>
            <a:ext cx="2857164" cy="2552400"/>
          </a:xfrm>
          <a:prstGeom prst="rect">
            <a:avLst/>
          </a:prstGeom>
        </p:spPr>
      </p:pic>
    </p:spTree>
    <p:extLst>
      <p:ext uri="{BB962C8B-B14F-4D97-AF65-F5344CB8AC3E}">
        <p14:creationId xmlns:p14="http://schemas.microsoft.com/office/powerpoint/2010/main" val="90014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AFDCAC41-B004-E145-ACBC-9A017D0B667B}"/>
              </a:ext>
            </a:extLst>
          </p:cNvPr>
          <p:cNvPicPr>
            <a:picLocks noGrp="1" noChangeAspect="1"/>
          </p:cNvPicPr>
          <p:nvPr>
            <p:ph idx="1"/>
          </p:nvPr>
        </p:nvPicPr>
        <p:blipFill>
          <a:blip r:embed="rId3"/>
          <a:stretch>
            <a:fillRect/>
          </a:stretch>
        </p:blipFill>
        <p:spPr>
          <a:xfrm>
            <a:off x="555753" y="480515"/>
            <a:ext cx="11080492" cy="5892302"/>
          </a:xfrm>
          <a:prstGeom prst="rect">
            <a:avLst/>
          </a:prstGeom>
        </p:spPr>
      </p:pic>
    </p:spTree>
    <p:extLst>
      <p:ext uri="{BB962C8B-B14F-4D97-AF65-F5344CB8AC3E}">
        <p14:creationId xmlns:p14="http://schemas.microsoft.com/office/powerpoint/2010/main" val="260136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AB026B-D224-8144-A93F-05E8B7C6CCC6}"/>
              </a:ext>
            </a:extLst>
          </p:cNvPr>
          <p:cNvSpPr>
            <a:spLocks noGrp="1"/>
          </p:cNvSpPr>
          <p:nvPr>
            <p:ph type="title"/>
          </p:nvPr>
        </p:nvSpPr>
        <p:spPr>
          <a:xfrm>
            <a:off x="8471424" y="1110882"/>
            <a:ext cx="3053039" cy="1060817"/>
          </a:xfrm>
        </p:spPr>
        <p:txBody>
          <a:bodyPr anchor="b">
            <a:normAutofit/>
          </a:bodyPr>
          <a:lstStyle/>
          <a:p>
            <a:r>
              <a:rPr lang="es-CO" sz="2800"/>
              <a:t>4 El</a:t>
            </a:r>
            <a:r>
              <a:rPr lang="es-CO" sz="2800" baseline="0"/>
              <a:t> </a:t>
            </a:r>
            <a:r>
              <a:rPr lang="es-CO" sz="2800"/>
              <a:t>descarte mundial</a:t>
            </a:r>
          </a:p>
        </p:txBody>
      </p:sp>
      <p:pic>
        <p:nvPicPr>
          <p:cNvPr id="4" name="Marcador de contenido 4" descr="Interfaz de usuario gráfica, Texto, Chat o mensaje de texto&#10;&#10;Descripción generada automáticamente">
            <a:extLst>
              <a:ext uri="{FF2B5EF4-FFF2-40B4-BE49-F238E27FC236}">
                <a16:creationId xmlns:a16="http://schemas.microsoft.com/office/drawing/2014/main" id="{34865F2D-4CB9-7440-BE4C-67A8FAEF261C}"/>
              </a:ext>
            </a:extLst>
          </p:cNvPr>
          <p:cNvPicPr>
            <a:picLocks noChangeAspect="1"/>
          </p:cNvPicPr>
          <p:nvPr/>
        </p:nvPicPr>
        <p:blipFill rotWithShape="1">
          <a:blip r:embed="rId3"/>
          <a:srcRect l="3752" t="18860" r="44156" b="38670"/>
          <a:stretch/>
        </p:blipFill>
        <p:spPr>
          <a:xfrm>
            <a:off x="634275" y="1670938"/>
            <a:ext cx="6900380" cy="3516124"/>
          </a:xfrm>
          <a:prstGeom prst="rect">
            <a:avLst/>
          </a:prstGeom>
        </p:spPr>
      </p:pic>
      <p:sp>
        <p:nvSpPr>
          <p:cNvPr id="3" name="Marcador de contenido 2">
            <a:extLst>
              <a:ext uri="{FF2B5EF4-FFF2-40B4-BE49-F238E27FC236}">
                <a16:creationId xmlns:a16="http://schemas.microsoft.com/office/drawing/2014/main" id="{00F1234D-6258-E346-9D48-729FF049AA79}"/>
              </a:ext>
            </a:extLst>
          </p:cNvPr>
          <p:cNvSpPr>
            <a:spLocks noGrp="1"/>
          </p:cNvSpPr>
          <p:nvPr>
            <p:ph idx="1"/>
          </p:nvPr>
        </p:nvSpPr>
        <p:spPr>
          <a:xfrm>
            <a:off x="8471423" y="2286000"/>
            <a:ext cx="3053039" cy="3931920"/>
          </a:xfrm>
        </p:spPr>
        <p:txBody>
          <a:bodyPr>
            <a:normAutofit/>
          </a:bodyPr>
          <a:lstStyle/>
          <a:p>
            <a:pPr fontAlgn="base"/>
            <a:r>
              <a:rPr lang="es-CO" sz="1600"/>
              <a:t>19-20, FT:</a:t>
            </a:r>
          </a:p>
          <a:p>
            <a:pPr marL="0" indent="0" fontAlgn="base">
              <a:buNone/>
            </a:pPr>
            <a:r>
              <a:rPr lang="es-CO" sz="1600"/>
              <a:t>4.1. Alimento:  carecemos de lo necesario </a:t>
            </a:r>
          </a:p>
          <a:p>
            <a:pPr marL="0" indent="0" fontAlgn="base">
              <a:buNone/>
            </a:pPr>
            <a:r>
              <a:rPr lang="es-CO" sz="1600"/>
              <a:t>4.2. bienes  o materialialismo superfluos: </a:t>
            </a:r>
          </a:p>
          <a:p>
            <a:pPr marL="0" indent="0" fontAlgn="base">
              <a:buNone/>
            </a:pPr>
            <a:r>
              <a:rPr lang="es-CO" sz="1600"/>
              <a:t>4.3. hombre: se despiertan anacronismo…   </a:t>
            </a:r>
          </a:p>
        </p:txBody>
      </p:sp>
      <p:sp>
        <p:nvSpPr>
          <p:cNvPr id="11"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8536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5A8A294-BD4B-C944-A27F-1A1DB358F786}"/>
              </a:ext>
            </a:extLst>
          </p:cNvPr>
          <p:cNvSpPr>
            <a:spLocks noGrp="1"/>
          </p:cNvSpPr>
          <p:nvPr>
            <p:ph type="title"/>
          </p:nvPr>
        </p:nvSpPr>
        <p:spPr>
          <a:xfrm>
            <a:off x="640081" y="791570"/>
            <a:ext cx="4018839" cy="5262390"/>
          </a:xfrm>
        </p:spPr>
        <p:txBody>
          <a:bodyPr anchor="ctr">
            <a:normAutofit/>
          </a:bodyPr>
          <a:lstStyle/>
          <a:p>
            <a:pPr algn="r"/>
            <a:r>
              <a:rPr lang="es-CO" sz="5400">
                <a:solidFill>
                  <a:schemeClr val="bg2"/>
                </a:solidFill>
              </a:rPr>
              <a:t>El descarte vs ideologias de hoy</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B7F57327-2529-204C-BFD9-A93DF029CD03}"/>
              </a:ext>
            </a:extLst>
          </p:cNvPr>
          <p:cNvSpPr>
            <a:spLocks noGrp="1"/>
          </p:cNvSpPr>
          <p:nvPr>
            <p:ph idx="1"/>
          </p:nvPr>
        </p:nvSpPr>
        <p:spPr>
          <a:xfrm>
            <a:off x="6176720" y="791570"/>
            <a:ext cx="4892308" cy="5262390"/>
          </a:xfrm>
        </p:spPr>
        <p:txBody>
          <a:bodyPr anchor="ctr">
            <a:normAutofit/>
          </a:bodyPr>
          <a:lstStyle/>
          <a:p>
            <a:pPr fontAlgn="base"/>
            <a:r>
              <a:rPr lang="es-CO" sz="1400"/>
              <a:t>Hay un </a:t>
            </a:r>
            <a:r>
              <a:rPr lang="es-CO" sz="1400" b="1"/>
              <a:t>descarte político</a:t>
            </a:r>
            <a:r>
              <a:rPr lang="es-CO" sz="1400"/>
              <a:t> por el cual los ciudadanos no tienen acceso a los procesos de decisión ni a los debates de temas que les afectan, que están monopolizados por las cúpulas de los partidos. Y quienes plantean cuestiones incómodas, o que no interesan, son excluidos de la conversación oficial en los medios y en las instituciones.</a:t>
            </a:r>
          </a:p>
          <a:p>
            <a:pPr fontAlgn="base"/>
            <a:r>
              <a:rPr lang="es-CO" sz="1400"/>
              <a:t>Hay también un </a:t>
            </a:r>
            <a:r>
              <a:rPr lang="es-CO" sz="1400" b="1"/>
              <a:t>descarte social</a:t>
            </a:r>
            <a:r>
              <a:rPr lang="es-CO" sz="1400"/>
              <a:t>, que margina a quienes no resultan productivos, y por el cual determinados colectivos no reciben la atención adecuada, ni son representados por nadie, porque no aportan suficiente, según una mentalidad economicista: los niños y jóvenes en situación de abandono, las madres en circunstancias difíciles, los afectados por adicciones, los ancianos y enfermos de larga duración, los jóvenes con familias desestructuradas, etc.</a:t>
            </a:r>
          </a:p>
          <a:p>
            <a:pPr fontAlgn="base"/>
            <a:r>
              <a:rPr lang="es-CO" sz="1400"/>
              <a:t>Hay finalmente, un </a:t>
            </a:r>
            <a:r>
              <a:rPr lang="es-CO" sz="1400" b="1"/>
              <a:t>descarte económico</a:t>
            </a:r>
            <a:r>
              <a:rPr lang="es-CO" sz="1400"/>
              <a:t>: el de quienes no tienen acceso al trabajo o sufren la pobreza, que no podrán salir de estas situaciones mientras los demás nos conformemos con la mejora de las cifras macroeconómicas, necesaria, pero no suficiente. Es el caso de los parados de larga duración, de los jóvenes sin oportunidades laborales, o de amplios grupos sociales fuertemente afectados por la pobreza.</a:t>
            </a:r>
          </a:p>
        </p:txBody>
      </p:sp>
    </p:spTree>
    <p:extLst>
      <p:ext uri="{BB962C8B-B14F-4D97-AF65-F5344CB8AC3E}">
        <p14:creationId xmlns:p14="http://schemas.microsoft.com/office/powerpoint/2010/main" val="67313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0301F6-6E7B-4D45-B9C8-D5FB2F1E7BF9}"/>
              </a:ext>
            </a:extLst>
          </p:cNvPr>
          <p:cNvSpPr>
            <a:spLocks noGrp="1"/>
          </p:cNvSpPr>
          <p:nvPr>
            <p:ph type="title"/>
          </p:nvPr>
        </p:nvSpPr>
        <p:spPr>
          <a:xfrm>
            <a:off x="812492" y="301336"/>
            <a:ext cx="5793475" cy="1485900"/>
          </a:xfrm>
        </p:spPr>
        <p:txBody>
          <a:bodyPr>
            <a:normAutofit/>
          </a:bodyPr>
          <a:lstStyle/>
          <a:p>
            <a:r>
              <a:rPr lang="es-CO" sz="4100" dirty="0"/>
              <a:t>Capitulo II</a:t>
            </a:r>
            <a:br>
              <a:rPr lang="es-CO" sz="4100" dirty="0"/>
            </a:br>
            <a:r>
              <a:rPr lang="es-CO" sz="4100" dirty="0"/>
              <a:t>Un extraño en el camino </a:t>
            </a:r>
          </a:p>
        </p:txBody>
      </p:sp>
      <p:sp>
        <p:nvSpPr>
          <p:cNvPr id="3" name="Marcador de contenido 2">
            <a:extLst>
              <a:ext uri="{FF2B5EF4-FFF2-40B4-BE49-F238E27FC236}">
                <a16:creationId xmlns:a16="http://schemas.microsoft.com/office/drawing/2014/main" id="{CE0637CC-DD80-F74D-B8A4-BCFEC83B5509}"/>
              </a:ext>
            </a:extLst>
          </p:cNvPr>
          <p:cNvSpPr>
            <a:spLocks noGrp="1"/>
          </p:cNvSpPr>
          <p:nvPr>
            <p:ph idx="1"/>
          </p:nvPr>
        </p:nvSpPr>
        <p:spPr>
          <a:xfrm>
            <a:off x="34802" y="1787236"/>
            <a:ext cx="7348857" cy="5070764"/>
          </a:xfrm>
        </p:spPr>
        <p:txBody>
          <a:bodyPr>
            <a:normAutofit fontScale="77500" lnSpcReduction="20000"/>
          </a:bodyPr>
          <a:lstStyle/>
          <a:p>
            <a:r>
              <a:rPr lang="es-CO" sz="1400" dirty="0"/>
              <a:t>La parábola de la buena voluntad (solidaridad): </a:t>
            </a:r>
          </a:p>
          <a:p>
            <a:pPr marL="0" indent="0">
              <a:buNone/>
            </a:pPr>
            <a:r>
              <a:rPr lang="es-CO" sz="1400" dirty="0"/>
              <a:t>Los pasos del samaritano:</a:t>
            </a:r>
          </a:p>
          <a:p>
            <a:r>
              <a:rPr lang="es-CO" sz="1400" dirty="0">
                <a:latin typeface="+mj-lt"/>
              </a:rPr>
              <a:t>1.</a:t>
            </a:r>
            <a:r>
              <a:rPr lang="es-CO" sz="1400" u="sng" dirty="0">
                <a:latin typeface="+mj-lt"/>
              </a:rPr>
              <a:t>Los asaltantes</a:t>
            </a:r>
            <a:r>
              <a:rPr lang="es-CO" sz="1400" dirty="0">
                <a:latin typeface="+mj-lt"/>
              </a:rPr>
              <a:t> son aquellas personas y estructuras económicas, sociales y políticas del neoliberalismo y del populismo, corporaciones y multinacionales  que producen víctimas, desigualdades, descartados, refugiados, guerra y armamentos nucleares, muertos de hambre, marginación de mujeres, de ancianos y niños, trata de personas, los  que no respetan la vida, provocan hambre y paro juvenil, traficantes de órganos, mafias que explotan a los migrantes, empresas nacionales y multinacionales que destruyen la naturaleza, construyen muros contra los migrantes y les cierran sus puertos, no les dan papeles ni los reconocen como ciudadanos, no  ayudan a que todos tengan techo, trabajo y tierra, fomentan la ideología del mercado y el consumismo, y todo ello con una globalización que destruye culturas locales, busca únicamente el lucro, ganancias, bienestar material, sin ninguna sensibilidad por los que quedan al margen. Se fomenta la violencia, la venganza, el odio, no hay diálogo ni perdón</a:t>
            </a:r>
          </a:p>
          <a:p>
            <a:r>
              <a:rPr lang="es-CO" sz="1400" dirty="0">
                <a:latin typeface="+mj-lt"/>
              </a:rPr>
              <a:t>2.</a:t>
            </a:r>
            <a:r>
              <a:rPr lang="es-CO" sz="1400" u="sng" dirty="0">
                <a:latin typeface="+mj-lt"/>
              </a:rPr>
              <a:t>El hombre herido</a:t>
            </a:r>
            <a:r>
              <a:rPr lang="es-CO" sz="1400" dirty="0">
                <a:latin typeface="+mj-lt"/>
              </a:rPr>
              <a:t> son todas las víctimas del sistema actual antes mencionadas. Ha habido un retroceso respecto al pasado. La pandemia ha desnudado estas situaciones de marginación y vulnerabilidad de los sectores pobres, la falta de recursos sanitarios para todos, las grandes diferencias sociales entre países y continentes, el peligro de que la vacuna no llegue a todos. Hay que escuchar el clamor de los pobres, de las mujeres, de los indígenas, de los niños y ancianos.</a:t>
            </a:r>
          </a:p>
          <a:p>
            <a:r>
              <a:rPr lang="es-CO" sz="1400" dirty="0">
                <a:latin typeface="+mj-lt"/>
              </a:rPr>
              <a:t>3.</a:t>
            </a:r>
            <a:r>
              <a:rPr lang="es-CO" sz="1400" u="sng" dirty="0">
                <a:latin typeface="+mj-lt"/>
              </a:rPr>
              <a:t>Los que pasan de largo</a:t>
            </a:r>
            <a:r>
              <a:rPr lang="es-CO" sz="1400" dirty="0">
                <a:latin typeface="+mj-lt"/>
              </a:rPr>
              <a:t> son dirigentes políticos, sociales y también religiosos que no se comprometen, se limitan a pronunciamientos, buscan sus intereses nacionales y populares, se dejan corromper, cierran los ojos a los desastres de las multinacionales, no cumplen lo prometido, creen que la situación no es tan grave, que la ciencia y la técnica todo lo arreglará, o por el contrario, que todo está tan mal que ya no hay remedio, no hay nada que hacer, el problema es tan grande que yo no puedo hacer nada.</a:t>
            </a:r>
          </a:p>
          <a:p>
            <a:r>
              <a:rPr lang="es-CO" sz="1400" dirty="0">
                <a:latin typeface="+mj-lt"/>
              </a:rPr>
              <a:t>4.</a:t>
            </a:r>
            <a:r>
              <a:rPr lang="es-CO" sz="1400" u="sng" dirty="0">
                <a:latin typeface="+mj-lt"/>
              </a:rPr>
              <a:t>El buen samaritano</a:t>
            </a:r>
            <a:r>
              <a:rPr lang="es-CO" sz="1400" dirty="0">
                <a:latin typeface="+mj-lt"/>
              </a:rPr>
              <a:t>, miembro de un pueblo que en tiempo de Jesús era tenido como hereje, pagano, cismático e indeseable, representa todas las personas de buena voluntad, que desde cualquier religión o sin ella, ayudan al necesitado, al prójimo, buscan la colaboración de otros. Son los que van más allá de su cultura y nación, se abren a toda la humanidad, al extranjero, el necesitado, al pobre y marginado. </a:t>
            </a:r>
          </a:p>
          <a:p>
            <a:r>
              <a:rPr lang="es-CO" sz="1400" dirty="0">
                <a:latin typeface="+mj-lt"/>
              </a:rPr>
              <a:t>Pero Francisco no se limita a exhortar a curar a los heridos de hoy sino que propone un cambio global de sociedad para evitar que estos hechos se vayan reproduciendo: </a:t>
            </a:r>
            <a:r>
              <a:rPr lang="es-CO" sz="1400" u="sng" dirty="0">
                <a:latin typeface="+mj-lt"/>
              </a:rPr>
              <a:t>luchar contra las causas estructurales de la pobreza y la desigualdad, la falta de trabajo, tierra y vivienda, la prioridad a la vida de todos por encima de la apropiación de bienes de algunos.</a:t>
            </a:r>
          </a:p>
          <a:p>
            <a:pPr marL="457200" indent="-457200">
              <a:buAutoNum type="arabicPeriod"/>
            </a:pPr>
            <a:endParaRPr lang="es-CO" sz="700" dirty="0"/>
          </a:p>
        </p:txBody>
      </p:sp>
      <p:sp>
        <p:nvSpPr>
          <p:cNvPr id="36" name="Rectangle 35">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agen 4" descr="Imagen que contiene tela&#10;&#10;Descripción generada automáticamente">
            <a:extLst>
              <a:ext uri="{FF2B5EF4-FFF2-40B4-BE49-F238E27FC236}">
                <a16:creationId xmlns:a16="http://schemas.microsoft.com/office/drawing/2014/main" id="{1A3F4B5C-AF7A-8D46-9784-806BFFBD77F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27" r="454"/>
          <a:stretch/>
        </p:blipFill>
        <p:spPr>
          <a:xfrm>
            <a:off x="7612260" y="10"/>
            <a:ext cx="4579739" cy="6857990"/>
          </a:xfrm>
          <a:prstGeom prst="rect">
            <a:avLst/>
          </a:prstGeom>
        </p:spPr>
      </p:pic>
    </p:spTree>
    <p:extLst>
      <p:ext uri="{BB962C8B-B14F-4D97-AF65-F5344CB8AC3E}">
        <p14:creationId xmlns:p14="http://schemas.microsoft.com/office/powerpoint/2010/main" val="124858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F6A4CCB3-6805-7B43-BF8F-F643837D67C7}"/>
              </a:ext>
            </a:extLst>
          </p:cNvPr>
          <p:cNvPicPr>
            <a:picLocks noGrp="1" noChangeAspect="1"/>
          </p:cNvPicPr>
          <p:nvPr>
            <p:ph idx="1"/>
          </p:nvPr>
        </p:nvPicPr>
        <p:blipFill rotWithShape="1">
          <a:blip r:embed="rId2"/>
          <a:srcRect t="17814" r="1" b="1"/>
          <a:stretch/>
        </p:blipFill>
        <p:spPr>
          <a:xfrm>
            <a:off x="160867" y="160867"/>
            <a:ext cx="11870265" cy="6536266"/>
          </a:xfrm>
          <a:prstGeom prst="rect">
            <a:avLst/>
          </a:prstGeom>
        </p:spPr>
      </p:pic>
    </p:spTree>
    <p:extLst>
      <p:ext uri="{BB962C8B-B14F-4D97-AF65-F5344CB8AC3E}">
        <p14:creationId xmlns:p14="http://schemas.microsoft.com/office/powerpoint/2010/main" val="426956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A35C73-23F9-DC47-AF96-192D2460AC6E}"/>
              </a:ext>
            </a:extLst>
          </p:cNvPr>
          <p:cNvSpPr>
            <a:spLocks noGrp="1"/>
          </p:cNvSpPr>
          <p:nvPr>
            <p:ph type="title"/>
          </p:nvPr>
        </p:nvSpPr>
        <p:spPr/>
        <p:txBody>
          <a:bodyPr>
            <a:normAutofit fontScale="90000"/>
          </a:bodyPr>
          <a:lstStyle/>
          <a:p>
            <a:br>
              <a:rPr lang="es-CO" dirty="0"/>
            </a:br>
            <a:br>
              <a:rPr lang="es-CO" dirty="0"/>
            </a:br>
            <a:endParaRPr lang="es-CO" dirty="0"/>
          </a:p>
        </p:txBody>
      </p:sp>
      <p:sp>
        <p:nvSpPr>
          <p:cNvPr id="3" name="Marcador de contenido 2">
            <a:extLst>
              <a:ext uri="{FF2B5EF4-FFF2-40B4-BE49-F238E27FC236}">
                <a16:creationId xmlns:a16="http://schemas.microsoft.com/office/drawing/2014/main" id="{2D63DFA4-1CF5-8D48-B06E-17686BB23220}"/>
              </a:ext>
            </a:extLst>
          </p:cNvPr>
          <p:cNvSpPr>
            <a:spLocks noGrp="1"/>
          </p:cNvSpPr>
          <p:nvPr>
            <p:ph idx="1"/>
          </p:nvPr>
        </p:nvSpPr>
        <p:spPr>
          <a:xfrm>
            <a:off x="1219200" y="512618"/>
            <a:ext cx="9753600" cy="5354782"/>
          </a:xfrm>
        </p:spPr>
        <p:txBody>
          <a:bodyPr>
            <a:normAutofit lnSpcReduction="10000"/>
          </a:bodyPr>
          <a:lstStyle/>
          <a:p>
            <a:pPr marL="0" indent="0" algn="ctr">
              <a:buNone/>
            </a:pPr>
            <a:r>
              <a:rPr lang="es-CO" dirty="0"/>
              <a:t>Puntos de reflexión</a:t>
            </a:r>
          </a:p>
          <a:p>
            <a:pPr marL="0" indent="0" algn="ctr">
              <a:buNone/>
            </a:pPr>
            <a:endParaRPr lang="es-CO" dirty="0"/>
          </a:p>
          <a:p>
            <a:r>
              <a:rPr lang="es-CO" dirty="0"/>
              <a:t>Francisco aparece en </a:t>
            </a:r>
            <a:r>
              <a:rPr lang="es-CO" i="1" dirty="0"/>
              <a:t>Fratelli tutti</a:t>
            </a:r>
            <a:r>
              <a:rPr lang="es-CO" dirty="0"/>
              <a:t> como una gran una figura del momento presente, un estadista, una voz profética para la </a:t>
            </a:r>
            <a:r>
              <a:rPr lang="es-CO" dirty="0">
                <a:solidFill>
                  <a:srgbClr val="FF0000"/>
                </a:solidFill>
              </a:rPr>
              <a:t>humanidad de hoy</a:t>
            </a:r>
            <a:r>
              <a:rPr lang="es-CO" dirty="0"/>
              <a:t>. </a:t>
            </a:r>
            <a:r>
              <a:rPr lang="es-CO"/>
              <a:t>La realidad </a:t>
            </a:r>
            <a:r>
              <a:rPr lang="es-CO" dirty="0"/>
              <a:t>se mueve entre el presente y el futuro. </a:t>
            </a:r>
          </a:p>
          <a:p>
            <a:pPr algn="just"/>
            <a:r>
              <a:rPr lang="es-CO" dirty="0"/>
              <a:t>Pero toda la Encíclica está en perfecta coherencia con el evangelio y la doctrina social de la Iglesia, desde los Santos Padres y tradición eclesial hasta el magisterio pontificio moderno.</a:t>
            </a:r>
          </a:p>
          <a:p>
            <a:pPr algn="just"/>
            <a:r>
              <a:rPr lang="es-CO" dirty="0"/>
              <a:t>El Papa tiene el derecho a soñar y pensar en otra humanidad, no se mueve en la lógica del lucro personal para unos pocos, sino en la </a:t>
            </a:r>
            <a:r>
              <a:rPr lang="es-CO" dirty="0">
                <a:solidFill>
                  <a:srgbClr val="FF0000"/>
                </a:solidFill>
              </a:rPr>
              <a:t>lógica de la solidaridad</a:t>
            </a:r>
            <a:r>
              <a:rPr lang="es-CO" dirty="0"/>
              <a:t>, la cooperación, la interdependencia y la corresponsabilidad, la amistad social, el caminar hacia un mundo de paz. </a:t>
            </a:r>
          </a:p>
          <a:p>
            <a:pPr algn="just"/>
            <a:r>
              <a:rPr lang="es-CO" dirty="0"/>
              <a:t>Francisco ha hecho de buen samaritano ante el mundo herido de hoy. Nosotros no podemos ser asaltantes asesinos ni pasar de largo. Nos toca colaborar con el buen samaritano, como lo hizo el hospedero dueño del albergue de la parábola. El herido del camino nos está esperando.</a:t>
            </a:r>
          </a:p>
          <a:p>
            <a:endParaRPr lang="es-CO" dirty="0"/>
          </a:p>
        </p:txBody>
      </p:sp>
      <p:sp>
        <p:nvSpPr>
          <p:cNvPr id="4" name="Rectángulo 3">
            <a:extLst>
              <a:ext uri="{FF2B5EF4-FFF2-40B4-BE49-F238E27FC236}">
                <a16:creationId xmlns:a16="http://schemas.microsoft.com/office/drawing/2014/main" id="{CB2259C4-8D9B-0F4F-AE48-99E04EFC7831}"/>
              </a:ext>
            </a:extLst>
          </p:cNvPr>
          <p:cNvSpPr/>
          <p:nvPr/>
        </p:nvSpPr>
        <p:spPr>
          <a:xfrm>
            <a:off x="1011381" y="235528"/>
            <a:ext cx="10806545" cy="646331"/>
          </a:xfrm>
          <a:prstGeom prst="rect">
            <a:avLst/>
          </a:prstGeom>
        </p:spPr>
        <p:txBody>
          <a:bodyPr wrap="square">
            <a:spAutoFit/>
          </a:bodyPr>
          <a:lstStyle/>
          <a:p>
            <a:pPr algn="just"/>
            <a:endParaRPr lang="es-CO" dirty="0">
              <a:solidFill>
                <a:srgbClr val="4D4D4D"/>
              </a:solidFill>
              <a:latin typeface="Arial" panose="020B0604020202020204" pitchFamily="34" charset="0"/>
            </a:endParaRPr>
          </a:p>
          <a:p>
            <a:pPr algn="just"/>
            <a:endParaRPr lang="es-CO" b="0" i="0" u="none" strike="noStrike"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4087149325"/>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Widescreen</PresentationFormat>
  <Paragraphs>44</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Franklin Gothic Book</vt:lpstr>
      <vt:lpstr>Recorte</vt:lpstr>
      <vt:lpstr>Fratelli tutti papa francisco </vt:lpstr>
      <vt:lpstr>Objetivos </vt:lpstr>
      <vt:lpstr>CAPITULO 1 LAS SOMBRAS DE UN MUNDO CERRADO </vt:lpstr>
      <vt:lpstr>PowerPoint Presentation</vt:lpstr>
      <vt:lpstr>4 El descarte mundial</vt:lpstr>
      <vt:lpstr>El descarte vs ideologias de hoy</vt:lpstr>
      <vt:lpstr>Capitulo II Un extraño en el camino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Fratelli tutti papa francisco</dc:title>
  <dc:creator>Maria Fernanda Castro Carillo</dc:creator>
  <cp:lastModifiedBy>Rene M Smith</cp:lastModifiedBy>
  <cp:revision>2</cp:revision>
  <dcterms:created xsi:type="dcterms:W3CDTF">2020-10-22T16:48:54Z</dcterms:created>
  <dcterms:modified xsi:type="dcterms:W3CDTF">2023-07-21T20:02:45Z</dcterms:modified>
</cp:coreProperties>
</file>