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32" r:id="rId3"/>
    <p:sldId id="353" r:id="rId4"/>
    <p:sldId id="438" r:id="rId5"/>
    <p:sldId id="408" r:id="rId6"/>
    <p:sldId id="409" r:id="rId7"/>
    <p:sldId id="411" r:id="rId8"/>
    <p:sldId id="412" r:id="rId9"/>
    <p:sldId id="413" r:id="rId10"/>
    <p:sldId id="414" r:id="rId11"/>
    <p:sldId id="397" r:id="rId12"/>
    <p:sldId id="427" r:id="rId13"/>
    <p:sldId id="42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 JAVIER  SOSSA LOPEZ" initials="WJ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4F1E7-17EC-8A45-8595-4A796479810B}" type="datetimeFigureOut">
              <a:rPr lang="es-CO" smtClean="0"/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AB421-C184-DE4D-BA35-A3688C4CE4D9}" type="slidenum">
              <a:rPr lang="es-CO" smtClean="0"/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7051" y="333375"/>
            <a:ext cx="10972800" cy="6477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31801" y="1341438"/>
            <a:ext cx="5473700" cy="50403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6108701" y="1341438"/>
            <a:ext cx="5473700" cy="50403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6AFF49-AB33-234D-A419-B43DFC1AF72E}" type="slidenum">
              <a:rPr lang="es-ES" altLang="es-CO"/>
            </a:fld>
            <a:endParaRPr lang="es-ES" alt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422400" y="1981200"/>
            <a:ext cx="10058400" cy="4114800"/>
          </a:xfrm>
        </p:spPr>
        <p:txBody>
          <a:bodyPr rtlCol="0">
            <a:normAutofit/>
          </a:bodyPr>
          <a:lstStyle/>
          <a:p>
            <a:pPr lvl="0"/>
            <a:endParaRPr lang="es-A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O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EFC90-A524-A344-B807-A7EC71F02DE4}" type="slidenum">
              <a:rPr lang="es-ES" altLang="es-CO"/>
            </a:fld>
            <a:endParaRPr lang="es-ES" alt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  <a:endParaRPr lang="es-MX"/>
          </a:p>
          <a:p>
            <a:pPr lvl="1"/>
            <a:r>
              <a:rPr lang="es-MX"/>
              <a:t>Segundo nivel</a:t>
            </a:r>
            <a:endParaRPr lang="es-MX"/>
          </a:p>
          <a:p>
            <a:pPr lvl="2"/>
            <a:r>
              <a:rPr lang="es-MX"/>
              <a:t>Tercer nivel</a:t>
            </a:r>
            <a:endParaRPr lang="es-MX"/>
          </a:p>
          <a:p>
            <a:pPr lvl="3"/>
            <a:r>
              <a:rPr lang="es-MX"/>
              <a:t>Cuarto nivel</a:t>
            </a:r>
            <a:endParaRPr lang="es-MX"/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CFB2C-66A7-416B-8316-57A52A65DF12}" type="datetimeFigureOut">
              <a:rPr lang="es-CO" smtClean="0"/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1AEAB7C-788C-4591-99CC-C8604C299E43}" type="slidenum">
              <a:rPr lang="es-CO" smtClean="0"/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altLang="es-CO" dirty="0"/>
              <a:t>EL CAMINO DEL AMOR</a:t>
            </a:r>
            <a:endParaRPr lang="es-ES" alt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P. WILSON SOSSA, CJM</a:t>
            </a:r>
            <a:endParaRPr lang="es-CO" dirty="0"/>
          </a:p>
          <a:p>
            <a:r>
              <a:rPr lang="es-CO" dirty="0"/>
              <a:t>EUDISTA</a:t>
            </a:r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 algn="ctr">
              <a:defRPr/>
            </a:pPr>
            <a:r>
              <a:rPr lang="es-CO" dirty="0" err="1"/>
              <a:t>Sintesís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 que «el tiempo es superior al espacio», hay que suscitar y acompañar procesos, </a:t>
            </a:r>
            <a:r>
              <a:rPr lang="es-CO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imponer trayectos</a:t>
            </a:r>
            <a:r>
              <a:rPr lang="es-CO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Y son procesos de personas que siempre son únicas y libres. (297, </a:t>
            </a:r>
            <a:r>
              <a:rPr lang="es-CO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CHRISTUS </a:t>
            </a:r>
            <a:r>
              <a:rPr lang="es-CO" b="1" i="1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VIVIT</a:t>
            </a:r>
            <a:r>
              <a:rPr lang="es-CO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”Eran como las cuatro de la tarde" (v. 39). Es la hora en que el tiempo y lo eterno se encontraron en su vida. Y en una decisión buena, correcta, </a:t>
            </a:r>
            <a:r>
              <a:rPr lang="es-CO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encuentra la voluntad de Dios con nuestra </a:t>
            </a:r>
            <a:r>
              <a:rPr lang="es-CO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voluntad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se encuentra el camino presente con el eterno.</a:t>
            </a:r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 algn="ctr">
              <a:defRPr/>
            </a:pPr>
            <a:r>
              <a:rPr lang="es-CO" dirty="0"/>
              <a:t>El papel de la virgen en el discernimiento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s-CO" sz="3300" dirty="0">
                <a:latin typeface="LiberationSerif"/>
              </a:rPr>
              <a:t>La Virgen </a:t>
            </a:r>
            <a:r>
              <a:rPr lang="es-CO" sz="3300" dirty="0" err="1">
                <a:latin typeface="LiberationSerif"/>
              </a:rPr>
              <a:t>María</a:t>
            </a:r>
            <a:r>
              <a:rPr lang="es-CO" sz="3300" dirty="0">
                <a:latin typeface="LiberationSerif"/>
              </a:rPr>
              <a:t> es </a:t>
            </a:r>
            <a:r>
              <a:rPr lang="es-CO" sz="3300" dirty="0">
                <a:solidFill>
                  <a:srgbClr val="FF0000"/>
                </a:solidFill>
                <a:latin typeface="LiberationSerif"/>
              </a:rPr>
              <a:t>maestra de discernimiento</a:t>
            </a:r>
            <a:r>
              <a:rPr lang="es-CO" sz="3300" dirty="0">
                <a:latin typeface="LiberationSerif"/>
              </a:rPr>
              <a:t>: habla poco, escucha mucho y guarda en su </a:t>
            </a:r>
            <a:r>
              <a:rPr lang="es-CO" sz="3300" dirty="0" err="1">
                <a:latin typeface="LiberationSerif"/>
              </a:rPr>
              <a:t>corazón</a:t>
            </a:r>
            <a:r>
              <a:rPr lang="es-CO" sz="3300" dirty="0">
                <a:latin typeface="LiberationSerif"/>
              </a:rPr>
              <a:t> (cf. </a:t>
            </a:r>
            <a:r>
              <a:rPr lang="es-CO" sz="3300" i="1" dirty="0" err="1">
                <a:latin typeface="LiberationSerif"/>
              </a:rPr>
              <a:t>Lc</a:t>
            </a:r>
            <a:r>
              <a:rPr lang="es-CO" sz="3300" i="1" dirty="0">
                <a:latin typeface="LiberationSerif"/>
              </a:rPr>
              <a:t> </a:t>
            </a:r>
            <a:r>
              <a:rPr lang="es-CO" sz="3300" dirty="0">
                <a:latin typeface="LiberationSerif"/>
              </a:rPr>
              <a:t>2,19). </a:t>
            </a:r>
            <a:r>
              <a:rPr lang="es-CO" sz="3300" dirty="0">
                <a:solidFill>
                  <a:srgbClr val="FF0000"/>
                </a:solidFill>
                <a:latin typeface="LiberationSerif"/>
              </a:rPr>
              <a:t>Las tres actitudes de la Virgen</a:t>
            </a:r>
            <a:r>
              <a:rPr lang="es-CO" sz="3300" dirty="0">
                <a:latin typeface="LiberationSerif"/>
              </a:rPr>
              <a:t>: hablar poco, escuchar mucho y guardar en el </a:t>
            </a:r>
            <a:r>
              <a:rPr lang="es-CO" sz="3300" dirty="0" err="1">
                <a:latin typeface="LiberationSerif"/>
              </a:rPr>
              <a:t>corazón</a:t>
            </a:r>
            <a:r>
              <a:rPr lang="es-CO" sz="3300" dirty="0">
                <a:latin typeface="LiberationSerif"/>
              </a:rPr>
              <a:t>. Y las pocas veces que habla, deja huella. Por ejemplo, en el Evangelio de Juan, hay una frase muy breve pronunciada por </a:t>
            </a:r>
            <a:r>
              <a:rPr lang="es-CO" sz="3300" dirty="0" err="1">
                <a:latin typeface="LiberationSerif"/>
              </a:rPr>
              <a:t>María</a:t>
            </a:r>
            <a:r>
              <a:rPr lang="es-CO" sz="3300" dirty="0">
                <a:latin typeface="LiberationSerif"/>
              </a:rPr>
              <a:t> que es una consigna para los cristianos de todos los tiempos: «Hagan lo que </a:t>
            </a:r>
            <a:r>
              <a:rPr lang="es-CO" sz="3300" dirty="0" err="1">
                <a:latin typeface="LiberationSerif"/>
              </a:rPr>
              <a:t>Él</a:t>
            </a:r>
            <a:r>
              <a:rPr lang="es-CO" sz="3300" dirty="0">
                <a:latin typeface="LiberationSerif"/>
              </a:rPr>
              <a:t> les diga» (cf. 2,5) </a:t>
            </a:r>
            <a:endParaRPr lang="es-CO" sz="3300" dirty="0"/>
          </a:p>
          <a:p>
            <a:pPr>
              <a:defRPr/>
            </a:pPr>
            <a:endParaRPr lang="es-C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María, la madre de Jesú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4" r="7169" b="-2"/>
          <a:stretch>
            <a:fillRect/>
          </a:stretch>
        </p:blipFill>
        <p:spPr bwMode="auto">
          <a:xfrm>
            <a:off x="4210051" y="857250"/>
            <a:ext cx="65008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2463" y="5038725"/>
            <a:ext cx="2578100" cy="844550"/>
          </a:xfrm>
        </p:spPr>
        <p:txBody>
          <a:bodyPr vert="horz" lIns="68580" tIns="34290" rIns="68580" bIns="34290" rtlCol="0" anchor="b">
            <a:normAutofit/>
          </a:bodyPr>
          <a:lstStyle/>
          <a:p>
            <a:pPr>
              <a:defRPr/>
            </a:pPr>
            <a:endParaRPr lang="en-US" sz="495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81163" y="1266825"/>
            <a:ext cx="4267200" cy="43243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>
            <a:normAutofit/>
          </a:bodyPr>
          <a:lstStyle/>
          <a:p>
            <a:pPr algn="ctr">
              <a:lnSpc>
                <a:spcPct val="90000"/>
              </a:lnSpc>
              <a:spcAft>
                <a:spcPts val="45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“Pero para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acompañar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a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otros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este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camino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primero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necesitas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tener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el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hábito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recorrerlo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tú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mismo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. María lo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hizo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afrontando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sus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preguntas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y sus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propias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dificultades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cuando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era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muy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joven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. Que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ella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renueve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tu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juventud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con la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fuerza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su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plegaria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y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te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acompañe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siempre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con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su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presencia</a:t>
            </a:r>
            <a:r>
              <a:rPr lang="en-US" sz="33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de Madre” (#298)</a:t>
            </a:r>
            <a:endParaRPr lang="en-US" sz="33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1951" y="260350"/>
            <a:ext cx="8856663" cy="1320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3000" b="1" dirty="0"/>
              <a:t>Es un llamado del Señor: </a:t>
            </a:r>
            <a:r>
              <a:rPr lang="es-MX" sz="3000" b="1" i="1" dirty="0"/>
              <a:t>"</a:t>
            </a:r>
            <a:r>
              <a:rPr lang="es-MX" sz="3000" b="1" i="1" dirty="0">
                <a:solidFill>
                  <a:schemeClr val="accent5"/>
                </a:solidFill>
              </a:rPr>
              <a:t>Me pensó, me miró con ojos de misericordia</a:t>
            </a:r>
            <a:r>
              <a:rPr lang="es-MX" sz="3000" b="1" i="1" dirty="0"/>
              <a:t>, me amó con ternura, creó el mundo y lo conserva por amor de mí" (SJE, OC 11, 135).</a:t>
            </a:r>
            <a:br>
              <a:rPr lang="es-MX" i="1" dirty="0"/>
            </a:br>
            <a:endParaRPr lang="es-MX" dirty="0"/>
          </a:p>
        </p:txBody>
      </p:sp>
      <p:sp>
        <p:nvSpPr>
          <p:cNvPr id="17411" name="Marcador de contenido 2"/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/>
          <a:lstStyle/>
          <a:p>
            <a:pPr>
              <a:defRPr/>
            </a:pPr>
            <a:endParaRPr lang="es-MX" altLang="es-CO"/>
          </a:p>
        </p:txBody>
      </p:sp>
      <p:pic>
        <p:nvPicPr>
          <p:cNvPr id="143363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55" y="2249805"/>
            <a:ext cx="7563485" cy="388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SEIS DECLARACIONES DE AMOR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1. </a:t>
            </a:r>
            <a:r>
              <a:rPr lang="es-ES" altLang="es-CO" dirty="0"/>
              <a:t>SABER DECIR </a:t>
            </a:r>
            <a:r>
              <a:rPr lang="es-CO" dirty="0"/>
              <a:t>SI: MARÍA DIJO SI</a:t>
            </a:r>
            <a:r>
              <a:rPr lang="es-CO" dirty="0">
                <a:sym typeface="Wingdings" panose="05000000000000000000" pitchFamily="2" charset="2"/>
              </a:rPr>
              <a:t> (LC 1, 26-37)</a:t>
            </a:r>
            <a:endParaRPr lang="es-CO" dirty="0"/>
          </a:p>
          <a:p>
            <a:r>
              <a:rPr lang="es-CO" dirty="0"/>
              <a:t>2. </a:t>
            </a:r>
            <a:r>
              <a:rPr lang="es-ES" altLang="es-CO" dirty="0"/>
              <a:t>SABER DECIR </a:t>
            </a:r>
            <a:r>
              <a:rPr lang="es-CO" dirty="0"/>
              <a:t>NO: JESÚS DICE “NO” (</a:t>
            </a:r>
            <a:r>
              <a:rPr lang="es-CO" b="0" i="0" dirty="0">
                <a:solidFill>
                  <a:srgbClr val="040C28"/>
                </a:solidFill>
                <a:effectLst/>
                <a:latin typeface="Google Sans"/>
              </a:rPr>
              <a:t>Juan 2,3-4</a:t>
            </a:r>
            <a:r>
              <a:rPr lang="es-CO" b="0" i="0" dirty="0">
                <a:solidFill>
                  <a:srgbClr val="202124"/>
                </a:solidFill>
                <a:effectLst/>
                <a:latin typeface="Google Sans"/>
              </a:rPr>
              <a:t>)</a:t>
            </a:r>
            <a:endParaRPr lang="es-CO" dirty="0"/>
          </a:p>
          <a:p>
            <a:r>
              <a:rPr lang="es-CO" dirty="0"/>
              <a:t>3. </a:t>
            </a:r>
            <a:r>
              <a:rPr lang="es-ES" altLang="es-CO" dirty="0"/>
              <a:t>SABER </a:t>
            </a:r>
            <a:r>
              <a:rPr lang="es-CO" dirty="0"/>
              <a:t>AM</a:t>
            </a:r>
            <a:r>
              <a:rPr lang="es-ES" altLang="es-CO" dirty="0"/>
              <a:t>A</a:t>
            </a:r>
            <a:r>
              <a:rPr lang="es-CO" dirty="0"/>
              <a:t>R: “Nadie tiene amor mas grande que aquel que da la vida” (ÁGAPHE)</a:t>
            </a:r>
            <a:endParaRPr lang="es-CO" dirty="0"/>
          </a:p>
          <a:p>
            <a:r>
              <a:rPr lang="es-CO" dirty="0"/>
              <a:t>4. </a:t>
            </a:r>
            <a:r>
              <a:rPr lang="es-ES" altLang="es-CO" dirty="0"/>
              <a:t>SABER DECIR: </a:t>
            </a:r>
            <a:r>
              <a:rPr lang="es-CO" dirty="0"/>
              <a:t>GRACIAS</a:t>
            </a:r>
            <a:endParaRPr lang="es-CO" dirty="0"/>
          </a:p>
          <a:p>
            <a:r>
              <a:rPr lang="es-CO" dirty="0"/>
              <a:t>5</a:t>
            </a:r>
            <a:r>
              <a:rPr lang="es-CO"/>
              <a:t>. </a:t>
            </a:r>
            <a:r>
              <a:rPr lang="es-ES" altLang="es-CO"/>
              <a:t>SABER PEDIR </a:t>
            </a:r>
            <a:r>
              <a:rPr lang="es-CO" dirty="0"/>
              <a:t>PERDÓN </a:t>
            </a:r>
            <a:endParaRPr lang="es-CO" dirty="0"/>
          </a:p>
          <a:p>
            <a:r>
              <a:rPr lang="es-CO" dirty="0"/>
              <a:t>6. </a:t>
            </a:r>
            <a:r>
              <a:rPr lang="es-ES" altLang="es-CO" dirty="0"/>
              <a:t>SABER DECIR </a:t>
            </a:r>
            <a:r>
              <a:rPr lang="es-CO" dirty="0"/>
              <a:t>BASTA, HASTA AQUÍ O CERRAR CICLOS EN LA VIDA 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CO" dirty="0"/>
              <a:t>Una OPCIÓN pastoral DEL PAPA</a:t>
            </a:r>
            <a:br>
              <a:rPr lang="es-CO" dirty="0"/>
            </a:br>
            <a:r>
              <a:rPr lang="es-CO" dirty="0"/>
              <a:t>“</a:t>
            </a:r>
            <a:r>
              <a:rPr lang="es-CO" dirty="0">
                <a:solidFill>
                  <a:srgbClr val="FF0000"/>
                </a:solidFill>
              </a:rPr>
              <a:t>que toca el corazón de todos(a)</a:t>
            </a:r>
            <a:r>
              <a:rPr lang="es-CO" dirty="0"/>
              <a:t>”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9663" y="2276476"/>
            <a:ext cx="7429500" cy="3541713"/>
          </a:xfrm>
        </p:spPr>
        <p:txBody>
          <a:bodyPr/>
          <a:lstStyle/>
          <a:p>
            <a:pPr algn="just"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Existen dos grandes líneas de acción. Una es </a:t>
            </a:r>
            <a:r>
              <a:rPr lang="es-CO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la </a:t>
            </a:r>
            <a:r>
              <a:rPr lang="es-CO" i="1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búsqueda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la convocatoria, el llamado que atraiga a nuevos jóvenes a la experiencia del Señor. La otra es </a:t>
            </a:r>
            <a:r>
              <a:rPr lang="es-CO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el </a:t>
            </a:r>
            <a:r>
              <a:rPr lang="es-CO" i="1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crecimiento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el desarrollo de un camino de maduración de los que ya han hecho esa experiencia. (209, PP Francisco, EXHORTACIÓN APOSTÓLICA POSTSINODAL, </a:t>
            </a:r>
            <a:r>
              <a:rPr lang="es-CO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CHRISTUS VIVIT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)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alt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l fomento de la ESPIRITUALIDAD HOY: HACIA UNA cultura del encuentro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441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Como espacio de evangelización de los jóvenes, niños...</a:t>
            </a:r>
            <a:endParaRPr lang="es-CO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También la capacidad de integrar los saberes de la </a:t>
            </a:r>
            <a:r>
              <a:rPr lang="es-CO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cabeza, el corazón y las manos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. (222, PP Francisco, EXHORTACIÓN APOSTÓLICA POSTSINODAL, </a:t>
            </a:r>
            <a:r>
              <a:rPr lang="es-CO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CHRISTUS VIVIT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). </a:t>
            </a:r>
            <a:endParaRPr lang="es-CO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Cabeza: razón </a:t>
            </a:r>
            <a:endParaRPr lang="es-CO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Corazón: afectos, sentimientos, emociones…</a:t>
            </a:r>
            <a:endParaRPr lang="es-CO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Manos: voluntad 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 algn="ctr">
              <a:defRPr/>
            </a:pPr>
            <a:r>
              <a:rPr lang="es-ES" altLang="es-CO" dirty="0"/>
              <a:t>1</a:t>
            </a:r>
            <a:r>
              <a:rPr lang="es-CO" dirty="0"/>
              <a:t>. El reto del papa en el discernimiento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/>
          <a:lstStyle/>
          <a:p>
            <a:pPr algn="just"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“Sin la </a:t>
            </a:r>
            <a:r>
              <a:rPr lang="es-CO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sabiduría del discernimiento 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podemos convertirnos fácilmente en marionetas a merced de las tendencias del momento” (279, PP Francisco, EXHORTACIÓN APOSTÓLICA POSTSINODAL, </a:t>
            </a:r>
            <a:r>
              <a:rPr lang="es-CO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CHRISTUS VIVIT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). </a:t>
            </a:r>
            <a:endParaRPr lang="es-CO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¿Cuáles son los criterios para discernir los carismas?</a:t>
            </a:r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 algn="ctr">
              <a:defRPr/>
            </a:pPr>
            <a:r>
              <a:rPr lang="es-ES" altLang="es-CO" dirty="0"/>
              <a:t>2</a:t>
            </a:r>
            <a:r>
              <a:rPr lang="es-CO" dirty="0"/>
              <a:t>. Criterios del discernimiento para desarrollar los carismas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DISCERNIR EL PROYECTO DE DIOS </a:t>
            </a:r>
            <a:endParaRPr lang="es-CO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“Este discernimiento, «aunque incluya </a:t>
            </a:r>
            <a:r>
              <a:rPr lang="es-CO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la razón y la prudencia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las supera, porque se trata de entrever el </a:t>
            </a:r>
            <a:r>
              <a:rPr lang="es-CO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misterio del proyecto único e irrepetible que Dios tiene para cada uno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[…]. Está en juego el sentido de mi vida ante el Padre que me conoce y me ama, el verdadero para qué de mi existencia que nadie conoce mejor que Él” (280, PP Francisco, EXHORTACIÓN APOSTÓLICA POSTSINODAL, </a:t>
            </a:r>
            <a:r>
              <a:rPr lang="es-CO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CHRISTUS VIVIT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)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s-ES" altLang="es-CO" dirty="0"/>
              <a:t>3</a:t>
            </a:r>
            <a:r>
              <a:rPr lang="es-CO" dirty="0"/>
              <a:t>. Formar la conciencia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En este marco se sitúa la </a:t>
            </a:r>
            <a:r>
              <a:rPr lang="es-CO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formación de la conciencia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que permite que el discernimiento crezca en hondura y en fidelidad a Dios:</a:t>
            </a:r>
            <a:r>
              <a:rPr lang="es-CO" b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«Formar la conciencia es camino de toda una vida, en el que se aprende a nutrir los sentimientos propios de Jesucristo, asumiendo los criterios de sus decisiones y las intenciones de su manera de obrar (cf. </a:t>
            </a:r>
            <a:r>
              <a:rPr lang="es-CO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Flp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2,5). (281, PP Francisco, EXHORTACIÓN APOSTÓLICA POSTSINODAL, </a:t>
            </a:r>
            <a:r>
              <a:rPr lang="es-CO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CHRISTUS VIVIT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). </a:t>
            </a:r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s-ES" altLang="es-CO" dirty="0"/>
              <a:t>4</a:t>
            </a:r>
            <a:r>
              <a:rPr lang="es-CO" dirty="0"/>
              <a:t>. Escucha y acompañamiento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/>
              <a:t>A. </a:t>
            </a:r>
            <a:r>
              <a:rPr lang="es-CO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la primera sensibilidad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o atención es a </a:t>
            </a:r>
            <a:r>
              <a:rPr lang="es-CO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la persona</a:t>
            </a:r>
            <a:endParaRPr lang="es-CO" dirty="0"/>
          </a:p>
          <a:p>
            <a:pPr>
              <a:defRPr/>
            </a:pPr>
            <a:r>
              <a:rPr lang="es-CO" dirty="0"/>
              <a:t>B. 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La </a:t>
            </a:r>
            <a:r>
              <a:rPr lang="es-CO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segunda sensibilidad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o atención es </a:t>
            </a:r>
            <a:r>
              <a:rPr lang="es-CO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discernidora</a:t>
            </a:r>
            <a:endParaRPr lang="es-CO" dirty="0"/>
          </a:p>
          <a:p>
            <a:pPr>
              <a:defRPr/>
            </a:pPr>
            <a:r>
              <a:rPr lang="es-CO" dirty="0"/>
              <a:t>C. 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La </a:t>
            </a:r>
            <a:r>
              <a:rPr lang="es-CO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tercera sensibilidad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o atención se inclina a </a:t>
            </a:r>
            <a:r>
              <a:rPr lang="es-CO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escuchar los impulsos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que el otro experimenta “hacia adelante”. Más allá de lo que </a:t>
            </a:r>
            <a:r>
              <a:rPr lang="es-CO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siente y piensa 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en el presente y de lo que ha hecho en el pasado, la atención se orienta </a:t>
            </a:r>
            <a:r>
              <a:rPr lang="es-CO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hacia lo que quisiera ser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.</a:t>
            </a:r>
            <a:endParaRPr lang="es-CO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(292-294, PP Francisco, EXHORTACIÓN APOSTÓLICA POSTSINODAL, </a:t>
            </a:r>
            <a:r>
              <a:rPr lang="es-CO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CHRISTUS VIVIT</a:t>
            </a:r>
            <a:r>
              <a:rPr lang="es-CO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).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{CF43EC46-DEED-FC45-92C9-0D0A84D5A94C}tf10001060</Template>
  <TotalTime>0</TotalTime>
  <Words>4133</Words>
  <Application>WPS Presentation</Application>
  <PresentationFormat>Panorámica</PresentationFormat>
  <Paragraphs>62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40" baseType="lpstr">
      <vt:lpstr>Arial</vt:lpstr>
      <vt:lpstr>SimSun</vt:lpstr>
      <vt:lpstr>Wingdings</vt:lpstr>
      <vt:lpstr>Wingdings 3</vt:lpstr>
      <vt:lpstr>Arial</vt:lpstr>
      <vt:lpstr>Google Sans</vt:lpstr>
      <vt:lpstr>Thonburi</vt:lpstr>
      <vt:lpstr>Tahoma</vt:lpstr>
      <vt:lpstr>Aharoni</vt:lpstr>
      <vt:lpstr>宋体-简</vt:lpstr>
      <vt:lpstr>Tw Cen MT</vt:lpstr>
      <vt:lpstr>Bell MT</vt:lpstr>
      <vt:lpstr>Calibri</vt:lpstr>
      <vt:lpstr>Times New Roman</vt:lpstr>
      <vt:lpstr>Berlin Sans FB</vt:lpstr>
      <vt:lpstr>Bell MT</vt:lpstr>
      <vt:lpstr>苹方-简</vt:lpstr>
      <vt:lpstr>Berlin Sans FB</vt:lpstr>
      <vt:lpstr>LiberationSerif</vt:lpstr>
      <vt:lpstr>Aldhabi</vt:lpstr>
      <vt:lpstr>Cooper Black</vt:lpstr>
      <vt:lpstr>Garamond</vt:lpstr>
      <vt:lpstr>Trebuchet MS</vt:lpstr>
      <vt:lpstr>Microsoft YaHei</vt:lpstr>
      <vt:lpstr>汉仪旗黑</vt:lpstr>
      <vt:lpstr>Arial Unicode MS</vt:lpstr>
      <vt:lpstr>Helvetica Neue</vt:lpstr>
      <vt:lpstr>Faceta</vt:lpstr>
      <vt:lpstr>SERVIDORES DE CAMINO DE LA ESPERANZA</vt:lpstr>
      <vt:lpstr>Es un llamado del Señor: "Me pensó, me miró con ojos de misericordia, me amó con ternura, creó el mundo y lo conserva por amor de mí" (SJE, OC 11, 135). </vt:lpstr>
      <vt:lpstr>SEIS DECLARACIONES DE AMOR</vt:lpstr>
      <vt:lpstr>1. Una OPCIÓN pastoral DEL PAPA “que toca el corazón de todos(a)”</vt:lpstr>
      <vt:lpstr>3. el fomento de la ESPIRITUALIDAD HOY: HACIA UNA cultura del encuentro</vt:lpstr>
      <vt:lpstr>4. El reto del papa en el discernimiento</vt:lpstr>
      <vt:lpstr>4.1. Criterios del discernimiento para desarrollar los carismas </vt:lpstr>
      <vt:lpstr>4.2. Formar la conciencia </vt:lpstr>
      <vt:lpstr>4.3. Escucha y acompañamiento</vt:lpstr>
      <vt:lpstr>Sintesís</vt:lpstr>
      <vt:lpstr>El papel de la virgen en el discernimiento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ESPIRITUALIDAD DE COMUNIÓN</dc:title>
  <dc:creator>Jorge Flórez</dc:creator>
  <cp:lastModifiedBy>wilsonsossa</cp:lastModifiedBy>
  <cp:revision>168</cp:revision>
  <dcterms:created xsi:type="dcterms:W3CDTF">2023-08-02T04:46:56Z</dcterms:created>
  <dcterms:modified xsi:type="dcterms:W3CDTF">2023-08-02T04:46:56Z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3082-5.4.1.7973</vt:lpwstr>
  </property>
</Properties>
</file>