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p:sldMasterIdLst>
    <p:sldMasterId id="2147484086" r:id="rId1"/>
  </p:sldMasterIdLst>
  <p:notesMasterIdLst>
    <p:notesMasterId r:id="rId240"/>
  </p:notesMasterIdLst>
  <p:sldIdLst>
    <p:sldId id="313" r:id="rId2"/>
    <p:sldId id="358" r:id="rId3"/>
    <p:sldId id="257" r:id="rId4"/>
    <p:sldId id="357" r:id="rId5"/>
    <p:sldId id="270" r:id="rId6"/>
    <p:sldId id="271" r:id="rId7"/>
    <p:sldId id="273" r:id="rId8"/>
    <p:sldId id="275" r:id="rId9"/>
    <p:sldId id="276" r:id="rId10"/>
    <p:sldId id="277" r:id="rId11"/>
    <p:sldId id="278" r:id="rId12"/>
    <p:sldId id="279" r:id="rId13"/>
    <p:sldId id="280" r:id="rId14"/>
    <p:sldId id="281" r:id="rId15"/>
    <p:sldId id="282" r:id="rId16"/>
    <p:sldId id="283" r:id="rId17"/>
    <p:sldId id="354" r:id="rId18"/>
    <p:sldId id="355" r:id="rId19"/>
    <p:sldId id="360" r:id="rId20"/>
    <p:sldId id="361" r:id="rId21"/>
    <p:sldId id="362" r:id="rId22"/>
    <p:sldId id="363" r:id="rId23"/>
    <p:sldId id="367" r:id="rId24"/>
    <p:sldId id="368" r:id="rId25"/>
    <p:sldId id="359" r:id="rId26"/>
    <p:sldId id="369" r:id="rId27"/>
    <p:sldId id="374" r:id="rId28"/>
    <p:sldId id="375" r:id="rId29"/>
    <p:sldId id="381" r:id="rId30"/>
    <p:sldId id="378" r:id="rId31"/>
    <p:sldId id="379" r:id="rId32"/>
    <p:sldId id="380" r:id="rId33"/>
    <p:sldId id="382" r:id="rId34"/>
    <p:sldId id="383" r:id="rId35"/>
    <p:sldId id="384" r:id="rId36"/>
    <p:sldId id="385" r:id="rId37"/>
    <p:sldId id="386" r:id="rId38"/>
    <p:sldId id="387" r:id="rId39"/>
    <p:sldId id="388" r:id="rId40"/>
    <p:sldId id="389" r:id="rId41"/>
    <p:sldId id="376" r:id="rId42"/>
    <p:sldId id="390" r:id="rId43"/>
    <p:sldId id="402" r:id="rId44"/>
    <p:sldId id="403" r:id="rId45"/>
    <p:sldId id="404" r:id="rId46"/>
    <p:sldId id="407" r:id="rId47"/>
    <p:sldId id="405" r:id="rId48"/>
    <p:sldId id="391" r:id="rId49"/>
    <p:sldId id="426" r:id="rId50"/>
    <p:sldId id="406" r:id="rId51"/>
    <p:sldId id="422" r:id="rId52"/>
    <p:sldId id="424" r:id="rId53"/>
    <p:sldId id="392" r:id="rId54"/>
    <p:sldId id="423" r:id="rId55"/>
    <p:sldId id="393" r:id="rId56"/>
    <p:sldId id="425" r:id="rId57"/>
    <p:sldId id="418" r:id="rId58"/>
    <p:sldId id="394" r:id="rId59"/>
    <p:sldId id="416" r:id="rId60"/>
    <p:sldId id="290" r:id="rId61"/>
    <p:sldId id="287" r:id="rId62"/>
    <p:sldId id="395" r:id="rId63"/>
    <p:sldId id="400" r:id="rId64"/>
    <p:sldId id="417" r:id="rId65"/>
    <p:sldId id="396" r:id="rId66"/>
    <p:sldId id="419" r:id="rId67"/>
    <p:sldId id="428" r:id="rId68"/>
    <p:sldId id="429" r:id="rId69"/>
    <p:sldId id="408" r:id="rId70"/>
    <p:sldId id="265" r:id="rId71"/>
    <p:sldId id="409" r:id="rId72"/>
    <p:sldId id="272" r:id="rId73"/>
    <p:sldId id="411" r:id="rId74"/>
    <p:sldId id="412" r:id="rId75"/>
    <p:sldId id="413" r:id="rId76"/>
    <p:sldId id="414" r:id="rId77"/>
    <p:sldId id="397" r:id="rId78"/>
    <p:sldId id="427" r:id="rId79"/>
    <p:sldId id="421" r:id="rId80"/>
    <p:sldId id="415" r:id="rId81"/>
    <p:sldId id="401" r:id="rId82"/>
    <p:sldId id="373" r:id="rId83"/>
    <p:sldId id="398" r:id="rId84"/>
    <p:sldId id="340" r:id="rId85"/>
    <p:sldId id="372" r:id="rId86"/>
    <p:sldId id="437" r:id="rId87"/>
    <p:sldId id="321" r:id="rId88"/>
    <p:sldId id="302" r:id="rId89"/>
    <p:sldId id="311" r:id="rId90"/>
    <p:sldId id="432" r:id="rId91"/>
    <p:sldId id="335" r:id="rId92"/>
    <p:sldId id="336" r:id="rId93"/>
    <p:sldId id="339" r:id="rId94"/>
    <p:sldId id="323" r:id="rId95"/>
    <p:sldId id="433" r:id="rId96"/>
    <p:sldId id="267" r:id="rId97"/>
    <p:sldId id="268" r:id="rId98"/>
    <p:sldId id="269" r:id="rId99"/>
    <p:sldId id="334" r:id="rId100"/>
    <p:sldId id="434" r:id="rId101"/>
    <p:sldId id="436" r:id="rId102"/>
    <p:sldId id="337" r:id="rId103"/>
    <p:sldId id="322" r:id="rId104"/>
    <p:sldId id="291" r:id="rId105"/>
    <p:sldId id="317" r:id="rId106"/>
    <p:sldId id="338" r:id="rId107"/>
    <p:sldId id="435" r:id="rId108"/>
    <p:sldId id="370" r:id="rId109"/>
    <p:sldId id="371" r:id="rId110"/>
    <p:sldId id="341" r:id="rId111"/>
    <p:sldId id="438" r:id="rId112"/>
    <p:sldId id="342" r:id="rId113"/>
    <p:sldId id="349" r:id="rId114"/>
    <p:sldId id="346" r:id="rId115"/>
    <p:sldId id="347" r:id="rId116"/>
    <p:sldId id="348" r:id="rId117"/>
    <p:sldId id="350" r:id="rId118"/>
    <p:sldId id="351" r:id="rId119"/>
    <p:sldId id="352" r:id="rId120"/>
    <p:sldId id="353" r:id="rId121"/>
    <p:sldId id="289" r:id="rId122"/>
    <p:sldId id="320" r:id="rId123"/>
    <p:sldId id="447" r:id="rId124"/>
    <p:sldId id="439" r:id="rId125"/>
    <p:sldId id="440" r:id="rId126"/>
    <p:sldId id="448" r:id="rId127"/>
    <p:sldId id="442" r:id="rId128"/>
    <p:sldId id="451" r:id="rId129"/>
    <p:sldId id="441" r:id="rId130"/>
    <p:sldId id="443" r:id="rId131"/>
    <p:sldId id="444" r:id="rId132"/>
    <p:sldId id="450" r:id="rId133"/>
    <p:sldId id="445" r:id="rId134"/>
    <p:sldId id="446" r:id="rId135"/>
    <p:sldId id="452" r:id="rId136"/>
    <p:sldId id="455" r:id="rId137"/>
    <p:sldId id="449" r:id="rId138"/>
    <p:sldId id="454" r:id="rId139"/>
    <p:sldId id="453" r:id="rId140"/>
    <p:sldId id="456" r:id="rId141"/>
    <p:sldId id="457" r:id="rId142"/>
    <p:sldId id="458" r:id="rId143"/>
    <p:sldId id="459" r:id="rId144"/>
    <p:sldId id="460" r:id="rId145"/>
    <p:sldId id="461" r:id="rId146"/>
    <p:sldId id="462" r:id="rId147"/>
    <p:sldId id="345" r:id="rId148"/>
    <p:sldId id="259" r:id="rId149"/>
    <p:sldId id="263" r:id="rId150"/>
    <p:sldId id="464" r:id="rId151"/>
    <p:sldId id="473" r:id="rId152"/>
    <p:sldId id="474" r:id="rId153"/>
    <p:sldId id="475" r:id="rId154"/>
    <p:sldId id="476" r:id="rId155"/>
    <p:sldId id="477" r:id="rId156"/>
    <p:sldId id="478" r:id="rId157"/>
    <p:sldId id="479" r:id="rId158"/>
    <p:sldId id="480" r:id="rId159"/>
    <p:sldId id="483" r:id="rId160"/>
    <p:sldId id="491" r:id="rId161"/>
    <p:sldId id="484" r:id="rId162"/>
    <p:sldId id="485" r:id="rId163"/>
    <p:sldId id="492" r:id="rId164"/>
    <p:sldId id="481" r:id="rId165"/>
    <p:sldId id="482" r:id="rId166"/>
    <p:sldId id="258" r:id="rId167"/>
    <p:sldId id="493" r:id="rId168"/>
    <p:sldId id="494" r:id="rId169"/>
    <p:sldId id="495" r:id="rId170"/>
    <p:sldId id="486" r:id="rId171"/>
    <p:sldId id="487" r:id="rId172"/>
    <p:sldId id="500" r:id="rId173"/>
    <p:sldId id="501" r:id="rId174"/>
    <p:sldId id="502" r:id="rId175"/>
    <p:sldId id="503" r:id="rId176"/>
    <p:sldId id="504" r:id="rId177"/>
    <p:sldId id="488" r:id="rId178"/>
    <p:sldId id="505" r:id="rId179"/>
    <p:sldId id="506" r:id="rId180"/>
    <p:sldId id="507" r:id="rId181"/>
    <p:sldId id="508" r:id="rId182"/>
    <p:sldId id="489" r:id="rId183"/>
    <p:sldId id="490" r:id="rId184"/>
    <p:sldId id="299" r:id="rId185"/>
    <p:sldId id="499" r:id="rId186"/>
    <p:sldId id="472" r:id="rId187"/>
    <p:sldId id="510" r:id="rId188"/>
    <p:sldId id="511" r:id="rId189"/>
    <p:sldId id="512" r:id="rId190"/>
    <p:sldId id="513" r:id="rId191"/>
    <p:sldId id="514" r:id="rId192"/>
    <p:sldId id="515" r:id="rId193"/>
    <p:sldId id="516" r:id="rId194"/>
    <p:sldId id="517" r:id="rId195"/>
    <p:sldId id="518" r:id="rId196"/>
    <p:sldId id="519" r:id="rId197"/>
    <p:sldId id="520" r:id="rId198"/>
    <p:sldId id="521" r:id="rId199"/>
    <p:sldId id="522" r:id="rId200"/>
    <p:sldId id="523" r:id="rId201"/>
    <p:sldId id="534" r:id="rId202"/>
    <p:sldId id="535" r:id="rId203"/>
    <p:sldId id="536" r:id="rId204"/>
    <p:sldId id="524" r:id="rId205"/>
    <p:sldId id="525" r:id="rId206"/>
    <p:sldId id="526" r:id="rId207"/>
    <p:sldId id="527" r:id="rId208"/>
    <p:sldId id="528" r:id="rId209"/>
    <p:sldId id="529" r:id="rId210"/>
    <p:sldId id="530" r:id="rId211"/>
    <p:sldId id="531" r:id="rId212"/>
    <p:sldId id="532" r:id="rId213"/>
    <p:sldId id="533" r:id="rId214"/>
    <p:sldId id="496" r:id="rId215"/>
    <p:sldId id="497" r:id="rId216"/>
    <p:sldId id="498" r:id="rId217"/>
    <p:sldId id="300" r:id="rId218"/>
    <p:sldId id="301" r:id="rId219"/>
    <p:sldId id="509" r:id="rId220"/>
    <p:sldId id="303" r:id="rId221"/>
    <p:sldId id="465" r:id="rId222"/>
    <p:sldId id="466" r:id="rId223"/>
    <p:sldId id="467" r:id="rId224"/>
    <p:sldId id="468" r:id="rId225"/>
    <p:sldId id="469" r:id="rId226"/>
    <p:sldId id="470" r:id="rId227"/>
    <p:sldId id="304" r:id="rId228"/>
    <p:sldId id="305" r:id="rId229"/>
    <p:sldId id="471" r:id="rId230"/>
    <p:sldId id="325" r:id="rId231"/>
    <p:sldId id="364" r:id="rId232"/>
    <p:sldId id="365" r:id="rId233"/>
    <p:sldId id="366" r:id="rId234"/>
    <p:sldId id="328" r:id="rId235"/>
    <p:sldId id="329" r:id="rId236"/>
    <p:sldId id="284" r:id="rId237"/>
    <p:sldId id="319" r:id="rId238"/>
    <p:sldId id="318" r:id="rId239"/>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Tw Cen MT" panose="020B0602020104020603" pitchFamily="34" charset="77"/>
        <a:ea typeface="+mn-ea"/>
        <a:cs typeface="+mn-cs"/>
      </a:defRPr>
    </a:lvl1pPr>
    <a:lvl2pPr marL="457200" algn="l" defTabSz="457200" rtl="0" eaLnBrk="0" fontAlgn="base" hangingPunct="0">
      <a:spcBef>
        <a:spcPct val="0"/>
      </a:spcBef>
      <a:spcAft>
        <a:spcPct val="0"/>
      </a:spcAft>
      <a:defRPr kern="1200">
        <a:solidFill>
          <a:schemeClr val="tx1"/>
        </a:solidFill>
        <a:latin typeface="Tw Cen MT" panose="020B0602020104020603" pitchFamily="34" charset="77"/>
        <a:ea typeface="+mn-ea"/>
        <a:cs typeface="+mn-cs"/>
      </a:defRPr>
    </a:lvl2pPr>
    <a:lvl3pPr marL="914400" algn="l" defTabSz="457200" rtl="0" eaLnBrk="0" fontAlgn="base" hangingPunct="0">
      <a:spcBef>
        <a:spcPct val="0"/>
      </a:spcBef>
      <a:spcAft>
        <a:spcPct val="0"/>
      </a:spcAft>
      <a:defRPr kern="1200">
        <a:solidFill>
          <a:schemeClr val="tx1"/>
        </a:solidFill>
        <a:latin typeface="Tw Cen MT" panose="020B0602020104020603" pitchFamily="34" charset="77"/>
        <a:ea typeface="+mn-ea"/>
        <a:cs typeface="+mn-cs"/>
      </a:defRPr>
    </a:lvl3pPr>
    <a:lvl4pPr marL="1371600" algn="l" defTabSz="457200" rtl="0" eaLnBrk="0" fontAlgn="base" hangingPunct="0">
      <a:spcBef>
        <a:spcPct val="0"/>
      </a:spcBef>
      <a:spcAft>
        <a:spcPct val="0"/>
      </a:spcAft>
      <a:defRPr kern="1200">
        <a:solidFill>
          <a:schemeClr val="tx1"/>
        </a:solidFill>
        <a:latin typeface="Tw Cen MT" panose="020B0602020104020603" pitchFamily="34" charset="77"/>
        <a:ea typeface="+mn-ea"/>
        <a:cs typeface="+mn-cs"/>
      </a:defRPr>
    </a:lvl4pPr>
    <a:lvl5pPr marL="1828800" algn="l" defTabSz="457200" rtl="0" eaLnBrk="0" fontAlgn="base" hangingPunct="0">
      <a:spcBef>
        <a:spcPct val="0"/>
      </a:spcBef>
      <a:spcAft>
        <a:spcPct val="0"/>
      </a:spcAft>
      <a:defRPr kern="1200">
        <a:solidFill>
          <a:schemeClr val="tx1"/>
        </a:solidFill>
        <a:latin typeface="Tw Cen MT" panose="020B0602020104020603" pitchFamily="34" charset="77"/>
        <a:ea typeface="+mn-ea"/>
        <a:cs typeface="+mn-cs"/>
      </a:defRPr>
    </a:lvl5pPr>
    <a:lvl6pPr marL="2286000" algn="l" defTabSz="914400" rtl="0" eaLnBrk="1" latinLnBrk="0" hangingPunct="1">
      <a:defRPr kern="1200">
        <a:solidFill>
          <a:schemeClr val="tx1"/>
        </a:solidFill>
        <a:latin typeface="Tw Cen MT" panose="020B0602020104020603" pitchFamily="34" charset="77"/>
        <a:ea typeface="+mn-ea"/>
        <a:cs typeface="+mn-cs"/>
      </a:defRPr>
    </a:lvl6pPr>
    <a:lvl7pPr marL="2743200" algn="l" defTabSz="914400" rtl="0" eaLnBrk="1" latinLnBrk="0" hangingPunct="1">
      <a:defRPr kern="1200">
        <a:solidFill>
          <a:schemeClr val="tx1"/>
        </a:solidFill>
        <a:latin typeface="Tw Cen MT" panose="020B0602020104020603" pitchFamily="34" charset="77"/>
        <a:ea typeface="+mn-ea"/>
        <a:cs typeface="+mn-cs"/>
      </a:defRPr>
    </a:lvl7pPr>
    <a:lvl8pPr marL="3200400" algn="l" defTabSz="914400" rtl="0" eaLnBrk="1" latinLnBrk="0" hangingPunct="1">
      <a:defRPr kern="1200">
        <a:solidFill>
          <a:schemeClr val="tx1"/>
        </a:solidFill>
        <a:latin typeface="Tw Cen MT" panose="020B0602020104020603" pitchFamily="34" charset="77"/>
        <a:ea typeface="+mn-ea"/>
        <a:cs typeface="+mn-cs"/>
      </a:defRPr>
    </a:lvl8pPr>
    <a:lvl9pPr marL="3657600" algn="l" defTabSz="914400" rtl="0" eaLnBrk="1" latinLnBrk="0" hangingPunct="1">
      <a:defRPr kern="1200">
        <a:solidFill>
          <a:schemeClr val="tx1"/>
        </a:solidFill>
        <a:latin typeface="Tw Cen MT" panose="020B0602020104020603" pitchFamily="34" charset="77"/>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063" autoAdjust="0"/>
    <p:restoredTop sz="95840"/>
  </p:normalViewPr>
  <p:slideViewPr>
    <p:cSldViewPr>
      <p:cViewPr varScale="1">
        <p:scale>
          <a:sx n="112" d="100"/>
          <a:sy n="112" d="100"/>
        </p:scale>
        <p:origin x="1040" y="20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notesMaster" Target="notesMasters/notesMaster1.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viewProps" Target="viewProp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theme" Target="theme/theme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tableStyles" Target="tableStyle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46040D-8380-4C1B-89CF-81C9C3033359}" type="doc">
      <dgm:prSet loTypeId="urn:microsoft.com/office/officeart/2005/8/layout/venn1" loCatId="relationship" qsTypeId="urn:microsoft.com/office/officeart/2005/8/quickstyle/simple1" qsCatId="simple" csTypeId="urn:microsoft.com/office/officeart/2005/8/colors/colorful2" csCatId="colorful" phldr="1"/>
      <dgm:spPr/>
      <dgm:t>
        <a:bodyPr/>
        <a:lstStyle/>
        <a:p>
          <a:endParaRPr lang="es-CO"/>
        </a:p>
      </dgm:t>
    </dgm:pt>
    <dgm:pt modelId="{30CAF3CD-9801-4884-8635-C48D6FEAB00A}">
      <dgm:prSet phldrT="[Texto]" custT="1"/>
      <dgm:spPr/>
      <dgm:t>
        <a:bodyPr/>
        <a:lstStyle/>
        <a:p>
          <a:r>
            <a:rPr lang="es-CO" sz="2400" dirty="0">
              <a:latin typeface="Bell MT" panose="02020503060305020303" pitchFamily="18" charset="0"/>
            </a:rPr>
            <a:t>Espiritualidad</a:t>
          </a:r>
        </a:p>
      </dgm:t>
    </dgm:pt>
    <dgm:pt modelId="{F3C53388-D299-4BF0-B764-C8BD1CF096C8}" type="parTrans" cxnId="{869FF74A-13A1-49A4-976F-ADF1925670CA}">
      <dgm:prSet/>
      <dgm:spPr/>
      <dgm:t>
        <a:bodyPr/>
        <a:lstStyle/>
        <a:p>
          <a:endParaRPr lang="es-CO" sz="3000">
            <a:latin typeface="Bell MT" panose="02020503060305020303" pitchFamily="18" charset="0"/>
          </a:endParaRPr>
        </a:p>
      </dgm:t>
    </dgm:pt>
    <dgm:pt modelId="{63DFE801-5908-44B4-A0B5-0CC4BC9544E7}" type="sibTrans" cxnId="{869FF74A-13A1-49A4-976F-ADF1925670CA}">
      <dgm:prSet/>
      <dgm:spPr/>
      <dgm:t>
        <a:bodyPr/>
        <a:lstStyle/>
        <a:p>
          <a:endParaRPr lang="es-CO" sz="3000">
            <a:latin typeface="Bell MT" panose="02020503060305020303" pitchFamily="18" charset="0"/>
          </a:endParaRPr>
        </a:p>
      </dgm:t>
    </dgm:pt>
    <dgm:pt modelId="{8624A74A-B6FE-41B7-872D-3A42A768F551}">
      <dgm:prSet phldrT="[Texto]" custT="1"/>
      <dgm:spPr/>
      <dgm:t>
        <a:bodyPr/>
        <a:lstStyle/>
        <a:p>
          <a:r>
            <a:rPr lang="es-CO" sz="3000" dirty="0">
              <a:latin typeface="Bell MT" panose="02020503060305020303" pitchFamily="18" charset="0"/>
            </a:rPr>
            <a:t>Cultura</a:t>
          </a:r>
        </a:p>
      </dgm:t>
    </dgm:pt>
    <dgm:pt modelId="{309F4104-C5F1-42D9-B75A-A86AD4F72763}" type="parTrans" cxnId="{09C52FB8-5993-408D-8287-85151C664D65}">
      <dgm:prSet/>
      <dgm:spPr/>
      <dgm:t>
        <a:bodyPr/>
        <a:lstStyle/>
        <a:p>
          <a:endParaRPr lang="es-CO" sz="3000">
            <a:latin typeface="Bell MT" panose="02020503060305020303" pitchFamily="18" charset="0"/>
          </a:endParaRPr>
        </a:p>
      </dgm:t>
    </dgm:pt>
    <dgm:pt modelId="{80AFCC13-4392-49E0-9E46-1F5F2D264393}" type="sibTrans" cxnId="{09C52FB8-5993-408D-8287-85151C664D65}">
      <dgm:prSet/>
      <dgm:spPr/>
      <dgm:t>
        <a:bodyPr/>
        <a:lstStyle/>
        <a:p>
          <a:endParaRPr lang="es-CO" sz="3000">
            <a:latin typeface="Bell MT" panose="02020503060305020303" pitchFamily="18" charset="0"/>
          </a:endParaRPr>
        </a:p>
      </dgm:t>
    </dgm:pt>
    <dgm:pt modelId="{FF065B5B-61CF-499F-BA0A-0BA296A9DA83}" type="pres">
      <dgm:prSet presAssocID="{4F46040D-8380-4C1B-89CF-81C9C3033359}" presName="compositeShape" presStyleCnt="0">
        <dgm:presLayoutVars>
          <dgm:chMax val="7"/>
          <dgm:dir/>
          <dgm:resizeHandles val="exact"/>
        </dgm:presLayoutVars>
      </dgm:prSet>
      <dgm:spPr/>
    </dgm:pt>
    <dgm:pt modelId="{1256D529-9410-4C08-B995-DA3CBE05D2C2}" type="pres">
      <dgm:prSet presAssocID="{30CAF3CD-9801-4884-8635-C48D6FEAB00A}" presName="circ1" presStyleLbl="vennNode1" presStyleIdx="0" presStyleCnt="2"/>
      <dgm:spPr/>
    </dgm:pt>
    <dgm:pt modelId="{F3CD9BEC-1899-4E24-859C-A4343BB17100}" type="pres">
      <dgm:prSet presAssocID="{30CAF3CD-9801-4884-8635-C48D6FEAB00A}" presName="circ1Tx" presStyleLbl="revTx" presStyleIdx="0" presStyleCnt="0">
        <dgm:presLayoutVars>
          <dgm:chMax val="0"/>
          <dgm:chPref val="0"/>
          <dgm:bulletEnabled val="1"/>
        </dgm:presLayoutVars>
      </dgm:prSet>
      <dgm:spPr/>
    </dgm:pt>
    <dgm:pt modelId="{E51E6CA6-7C01-46BF-9141-829AAEB3F20F}" type="pres">
      <dgm:prSet presAssocID="{8624A74A-B6FE-41B7-872D-3A42A768F551}" presName="circ2" presStyleLbl="vennNode1" presStyleIdx="1" presStyleCnt="2" custLinFactNeighborX="691" custLinFactNeighborY="-273"/>
      <dgm:spPr/>
    </dgm:pt>
    <dgm:pt modelId="{C5809314-B40C-439D-B8CB-898469038BC4}" type="pres">
      <dgm:prSet presAssocID="{8624A74A-B6FE-41B7-872D-3A42A768F551}" presName="circ2Tx" presStyleLbl="revTx" presStyleIdx="0" presStyleCnt="0">
        <dgm:presLayoutVars>
          <dgm:chMax val="0"/>
          <dgm:chPref val="0"/>
          <dgm:bulletEnabled val="1"/>
        </dgm:presLayoutVars>
      </dgm:prSet>
      <dgm:spPr/>
    </dgm:pt>
  </dgm:ptLst>
  <dgm:cxnLst>
    <dgm:cxn modelId="{C397C104-DB6A-40CA-99F9-74F144864178}" type="presOf" srcId="{8624A74A-B6FE-41B7-872D-3A42A768F551}" destId="{C5809314-B40C-439D-B8CB-898469038BC4}" srcOrd="1" destOrd="0" presId="urn:microsoft.com/office/officeart/2005/8/layout/venn1"/>
    <dgm:cxn modelId="{3834951C-5BF7-458F-8A92-DF6652236253}" type="presOf" srcId="{30CAF3CD-9801-4884-8635-C48D6FEAB00A}" destId="{1256D529-9410-4C08-B995-DA3CBE05D2C2}" srcOrd="0" destOrd="0" presId="urn:microsoft.com/office/officeart/2005/8/layout/venn1"/>
    <dgm:cxn modelId="{869FF74A-13A1-49A4-976F-ADF1925670CA}" srcId="{4F46040D-8380-4C1B-89CF-81C9C3033359}" destId="{30CAF3CD-9801-4884-8635-C48D6FEAB00A}" srcOrd="0" destOrd="0" parTransId="{F3C53388-D299-4BF0-B764-C8BD1CF096C8}" sibTransId="{63DFE801-5908-44B4-A0B5-0CC4BC9544E7}"/>
    <dgm:cxn modelId="{7D7BD173-B89F-4B7F-B475-24BAE0A517CB}" type="presOf" srcId="{30CAF3CD-9801-4884-8635-C48D6FEAB00A}" destId="{F3CD9BEC-1899-4E24-859C-A4343BB17100}" srcOrd="1" destOrd="0" presId="urn:microsoft.com/office/officeart/2005/8/layout/venn1"/>
    <dgm:cxn modelId="{1C0BCBA4-E61E-4CAF-BD2C-8927DDC73C8B}" type="presOf" srcId="{4F46040D-8380-4C1B-89CF-81C9C3033359}" destId="{FF065B5B-61CF-499F-BA0A-0BA296A9DA83}" srcOrd="0" destOrd="0" presId="urn:microsoft.com/office/officeart/2005/8/layout/venn1"/>
    <dgm:cxn modelId="{B18318A6-BEFF-4697-A83A-B445BD94FCB0}" type="presOf" srcId="{8624A74A-B6FE-41B7-872D-3A42A768F551}" destId="{E51E6CA6-7C01-46BF-9141-829AAEB3F20F}" srcOrd="0" destOrd="0" presId="urn:microsoft.com/office/officeart/2005/8/layout/venn1"/>
    <dgm:cxn modelId="{09C52FB8-5993-408D-8287-85151C664D65}" srcId="{4F46040D-8380-4C1B-89CF-81C9C3033359}" destId="{8624A74A-B6FE-41B7-872D-3A42A768F551}" srcOrd="1" destOrd="0" parTransId="{309F4104-C5F1-42D9-B75A-A86AD4F72763}" sibTransId="{80AFCC13-4392-49E0-9E46-1F5F2D264393}"/>
    <dgm:cxn modelId="{63C31FC8-3A16-45A0-8092-DD6DCDE1C443}" type="presParOf" srcId="{FF065B5B-61CF-499F-BA0A-0BA296A9DA83}" destId="{1256D529-9410-4C08-B995-DA3CBE05D2C2}" srcOrd="0" destOrd="0" presId="urn:microsoft.com/office/officeart/2005/8/layout/venn1"/>
    <dgm:cxn modelId="{7F264DDC-1689-4E84-81B7-ECBDBEE7D337}" type="presParOf" srcId="{FF065B5B-61CF-499F-BA0A-0BA296A9DA83}" destId="{F3CD9BEC-1899-4E24-859C-A4343BB17100}" srcOrd="1" destOrd="0" presId="urn:microsoft.com/office/officeart/2005/8/layout/venn1"/>
    <dgm:cxn modelId="{7C0122A3-687A-4509-8ECC-E26FACD84E0A}" type="presParOf" srcId="{FF065B5B-61CF-499F-BA0A-0BA296A9DA83}" destId="{E51E6CA6-7C01-46BF-9141-829AAEB3F20F}" srcOrd="2" destOrd="0" presId="urn:microsoft.com/office/officeart/2005/8/layout/venn1"/>
    <dgm:cxn modelId="{6E5036F2-292E-43AE-8F38-F4CBDD6DD7D7}" type="presParOf" srcId="{FF065B5B-61CF-499F-BA0A-0BA296A9DA83}" destId="{C5809314-B40C-439D-B8CB-898469038BC4}"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0AC8A7-2B92-CE4C-9638-474E5B36E52C}" type="doc">
      <dgm:prSet loTypeId="urn:microsoft.com/office/officeart/2005/8/layout/target3" loCatId="" qsTypeId="urn:microsoft.com/office/officeart/2005/8/quickstyle/simple1" qsCatId="simple" csTypeId="urn:microsoft.com/office/officeart/2005/8/colors/accent1_2" csCatId="accent1" phldr="1"/>
      <dgm:spPr/>
      <dgm:t>
        <a:bodyPr/>
        <a:lstStyle/>
        <a:p>
          <a:endParaRPr lang="es-MX"/>
        </a:p>
      </dgm:t>
    </dgm:pt>
    <dgm:pt modelId="{C7410F6C-B3EE-764D-B097-A8CD815F21F4}">
      <dgm:prSet phldrT="[Texto]"/>
      <dgm:spPr/>
      <dgm:t>
        <a:bodyPr/>
        <a:lstStyle/>
        <a:p>
          <a:r>
            <a:rPr lang="es-MX" dirty="0"/>
            <a:t>El Carisma</a:t>
          </a:r>
        </a:p>
      </dgm:t>
    </dgm:pt>
    <dgm:pt modelId="{A751363E-4940-D24F-8D0F-CFCBE6A625C8}" type="parTrans" cxnId="{7ED0BB54-7070-B04D-ACFC-B386887D4A35}">
      <dgm:prSet/>
      <dgm:spPr/>
      <dgm:t>
        <a:bodyPr/>
        <a:lstStyle/>
        <a:p>
          <a:endParaRPr lang="es-MX"/>
        </a:p>
      </dgm:t>
    </dgm:pt>
    <dgm:pt modelId="{69E5A39C-86B8-3449-B6B8-29DE58D1420B}" type="sibTrans" cxnId="{7ED0BB54-7070-B04D-ACFC-B386887D4A35}">
      <dgm:prSet/>
      <dgm:spPr/>
      <dgm:t>
        <a:bodyPr/>
        <a:lstStyle/>
        <a:p>
          <a:endParaRPr lang="es-MX"/>
        </a:p>
      </dgm:t>
    </dgm:pt>
    <dgm:pt modelId="{FA83D449-174E-534D-90B9-4B53055AF9E2}">
      <dgm:prSet phldrT="[Texto]"/>
      <dgm:spPr/>
      <dgm:t>
        <a:bodyPr/>
        <a:lstStyle/>
        <a:p>
          <a:r>
            <a:rPr lang="es-MX" dirty="0"/>
            <a:t>Regalo de Dios</a:t>
          </a:r>
        </a:p>
      </dgm:t>
    </dgm:pt>
    <dgm:pt modelId="{21054D74-A8FD-554F-9BAC-39124C308EB3}" type="parTrans" cxnId="{FF4494E2-1EBE-1944-8482-7C725DCBA056}">
      <dgm:prSet/>
      <dgm:spPr/>
      <dgm:t>
        <a:bodyPr/>
        <a:lstStyle/>
        <a:p>
          <a:endParaRPr lang="es-MX"/>
        </a:p>
      </dgm:t>
    </dgm:pt>
    <dgm:pt modelId="{CB14EE4B-C683-B34F-A6DF-7C2DD9FA60AA}" type="sibTrans" cxnId="{FF4494E2-1EBE-1944-8482-7C725DCBA056}">
      <dgm:prSet/>
      <dgm:spPr/>
      <dgm:t>
        <a:bodyPr/>
        <a:lstStyle/>
        <a:p>
          <a:endParaRPr lang="es-MX"/>
        </a:p>
      </dgm:t>
    </dgm:pt>
    <dgm:pt modelId="{FBD3C6BE-D64B-F645-8337-300416D65F7B}">
      <dgm:prSet phldrT="[Texto]"/>
      <dgm:spPr/>
      <dgm:t>
        <a:bodyPr/>
        <a:lstStyle/>
        <a:p>
          <a:r>
            <a:rPr lang="es-MX" dirty="0"/>
            <a:t>Por la resurrección: el hombre es carisma para la humanidad. </a:t>
          </a:r>
        </a:p>
      </dgm:t>
    </dgm:pt>
    <dgm:pt modelId="{E3212049-4A4B-B14C-9583-A90EFCF42BB0}" type="parTrans" cxnId="{6CD01135-7FBD-7E4A-9971-17355CF9D2C3}">
      <dgm:prSet/>
      <dgm:spPr/>
      <dgm:t>
        <a:bodyPr/>
        <a:lstStyle/>
        <a:p>
          <a:endParaRPr lang="es-MX"/>
        </a:p>
      </dgm:t>
    </dgm:pt>
    <dgm:pt modelId="{D24C30E6-9EE0-BD4D-B617-838D276F7966}" type="sibTrans" cxnId="{6CD01135-7FBD-7E4A-9971-17355CF9D2C3}">
      <dgm:prSet/>
      <dgm:spPr/>
      <dgm:t>
        <a:bodyPr/>
        <a:lstStyle/>
        <a:p>
          <a:endParaRPr lang="es-MX"/>
        </a:p>
      </dgm:t>
    </dgm:pt>
    <dgm:pt modelId="{A165CBD2-298A-A140-99F1-D5A0136AAB69}">
      <dgm:prSet phldrT="[Texto]"/>
      <dgm:spPr/>
      <dgm:t>
        <a:bodyPr/>
        <a:lstStyle/>
        <a:p>
          <a:r>
            <a:rPr lang="es-MX" dirty="0"/>
            <a:t>Cósmico </a:t>
          </a:r>
        </a:p>
      </dgm:t>
    </dgm:pt>
    <dgm:pt modelId="{F15A4BB2-0764-B64F-BD23-B6E1C0AE6C70}" type="parTrans" cxnId="{6DFCBE82-60A2-054B-8134-426336F6E271}">
      <dgm:prSet/>
      <dgm:spPr/>
      <dgm:t>
        <a:bodyPr/>
        <a:lstStyle/>
        <a:p>
          <a:endParaRPr lang="es-MX"/>
        </a:p>
      </dgm:t>
    </dgm:pt>
    <dgm:pt modelId="{7DFF2F76-AA8A-3C4A-8A80-A27946CFBE97}" type="sibTrans" cxnId="{6DFCBE82-60A2-054B-8134-426336F6E271}">
      <dgm:prSet/>
      <dgm:spPr/>
      <dgm:t>
        <a:bodyPr/>
        <a:lstStyle/>
        <a:p>
          <a:endParaRPr lang="es-MX"/>
        </a:p>
      </dgm:t>
    </dgm:pt>
    <dgm:pt modelId="{00286B2F-ECF0-1A4A-958D-F51CC8CF04B6}">
      <dgm:prSet phldrT="[Texto]"/>
      <dgm:spPr/>
      <dgm:t>
        <a:bodyPr/>
        <a:lstStyle/>
        <a:p>
          <a:r>
            <a:rPr lang="es-MX" dirty="0"/>
            <a:t>Dios nos da su Hijo</a:t>
          </a:r>
        </a:p>
      </dgm:t>
    </dgm:pt>
    <dgm:pt modelId="{22EE1F42-A23A-8947-9920-2AAD471843ED}" type="parTrans" cxnId="{A5F35C18-BF6B-6D45-825B-1767CE0020DF}">
      <dgm:prSet/>
      <dgm:spPr/>
      <dgm:t>
        <a:bodyPr/>
        <a:lstStyle/>
        <a:p>
          <a:endParaRPr lang="es-MX"/>
        </a:p>
      </dgm:t>
    </dgm:pt>
    <dgm:pt modelId="{CBAA5D3A-A62F-1449-BBFA-0B323792B50C}" type="sibTrans" cxnId="{A5F35C18-BF6B-6D45-825B-1767CE0020DF}">
      <dgm:prSet/>
      <dgm:spPr/>
      <dgm:t>
        <a:bodyPr/>
        <a:lstStyle/>
        <a:p>
          <a:endParaRPr lang="es-MX"/>
        </a:p>
      </dgm:t>
    </dgm:pt>
    <dgm:pt modelId="{97831378-4812-FD44-B7D1-1160BC114FA5}">
      <dgm:prSet phldrT="[Texto]"/>
      <dgm:spPr/>
      <dgm:t>
        <a:bodyPr/>
        <a:lstStyle/>
        <a:p>
          <a:r>
            <a:rPr lang="es-MX" dirty="0"/>
            <a:t>El espíritu nos da su amor (Rm 5,5)</a:t>
          </a:r>
        </a:p>
      </dgm:t>
    </dgm:pt>
    <dgm:pt modelId="{2EF2B5C7-8247-434B-ABE6-FE28A09EC433}" type="parTrans" cxnId="{BA8C7D7E-1672-6D40-AECC-1D691B811357}">
      <dgm:prSet/>
      <dgm:spPr/>
      <dgm:t>
        <a:bodyPr/>
        <a:lstStyle/>
        <a:p>
          <a:endParaRPr lang="es-MX"/>
        </a:p>
      </dgm:t>
    </dgm:pt>
    <dgm:pt modelId="{A5915CD0-0048-844F-A0D9-FF45054EF0BF}" type="sibTrans" cxnId="{BA8C7D7E-1672-6D40-AECC-1D691B811357}">
      <dgm:prSet/>
      <dgm:spPr/>
      <dgm:t>
        <a:bodyPr/>
        <a:lstStyle/>
        <a:p>
          <a:endParaRPr lang="es-MX"/>
        </a:p>
      </dgm:t>
    </dgm:pt>
    <dgm:pt modelId="{B5ABD75B-6837-554C-8044-E0C2D85B7020}">
      <dgm:prSet phldrT="[Texto]"/>
      <dgm:spPr/>
      <dgm:t>
        <a:bodyPr/>
        <a:lstStyle/>
        <a:p>
          <a:r>
            <a:rPr lang="es-MX" dirty="0"/>
            <a:t>Eclesiología</a:t>
          </a:r>
        </a:p>
      </dgm:t>
    </dgm:pt>
    <dgm:pt modelId="{73D1A9BB-417B-3A41-8C29-C220F0BF3E1B}" type="parTrans" cxnId="{E23AAD63-64BB-3943-910B-A193430B861F}">
      <dgm:prSet/>
      <dgm:spPr/>
      <dgm:t>
        <a:bodyPr/>
        <a:lstStyle/>
        <a:p>
          <a:endParaRPr lang="es-MX"/>
        </a:p>
      </dgm:t>
    </dgm:pt>
    <dgm:pt modelId="{EA761FAA-DC36-524A-90D5-2A5E99E6669F}" type="sibTrans" cxnId="{E23AAD63-64BB-3943-910B-A193430B861F}">
      <dgm:prSet/>
      <dgm:spPr/>
      <dgm:t>
        <a:bodyPr/>
        <a:lstStyle/>
        <a:p>
          <a:endParaRPr lang="es-MX"/>
        </a:p>
      </dgm:t>
    </dgm:pt>
    <dgm:pt modelId="{959E93FF-50B5-254B-A07B-99F4218E1256}">
      <dgm:prSet phldrT="[Texto]"/>
      <dgm:spPr/>
      <dgm:t>
        <a:bodyPr/>
        <a:lstStyle/>
        <a:p>
          <a:r>
            <a:rPr lang="es-MX" dirty="0"/>
            <a:t>Yo edifico a los demás</a:t>
          </a:r>
        </a:p>
      </dgm:t>
    </dgm:pt>
    <dgm:pt modelId="{1B6C1FE5-5CEA-044F-A70C-9A259ACAAE44}" type="parTrans" cxnId="{F4BCEB26-3C02-FF4E-AFDF-C23DD7FFC51D}">
      <dgm:prSet/>
      <dgm:spPr/>
      <dgm:t>
        <a:bodyPr/>
        <a:lstStyle/>
        <a:p>
          <a:endParaRPr lang="es-MX"/>
        </a:p>
      </dgm:t>
    </dgm:pt>
    <dgm:pt modelId="{78B019D2-4261-B946-9A8C-297D1D08E50B}" type="sibTrans" cxnId="{F4BCEB26-3C02-FF4E-AFDF-C23DD7FFC51D}">
      <dgm:prSet/>
      <dgm:spPr/>
      <dgm:t>
        <a:bodyPr/>
        <a:lstStyle/>
        <a:p>
          <a:endParaRPr lang="es-MX"/>
        </a:p>
      </dgm:t>
    </dgm:pt>
    <dgm:pt modelId="{AEE1A1F7-9B95-A24B-9898-939B9A4545E6}">
      <dgm:prSet phldrT="[Texto]"/>
      <dgm:spPr/>
      <dgm:t>
        <a:bodyPr/>
        <a:lstStyle/>
        <a:p>
          <a:r>
            <a:rPr lang="es-MX" dirty="0"/>
            <a:t>Ellos me edifican a mi </a:t>
          </a:r>
        </a:p>
      </dgm:t>
    </dgm:pt>
    <dgm:pt modelId="{F19EC873-3C22-BC41-B2C2-DD28C65FFDBD}" type="parTrans" cxnId="{D3177E31-CDF6-424B-9B1F-EBD552EE664D}">
      <dgm:prSet/>
      <dgm:spPr/>
      <dgm:t>
        <a:bodyPr/>
        <a:lstStyle/>
        <a:p>
          <a:endParaRPr lang="es-MX"/>
        </a:p>
      </dgm:t>
    </dgm:pt>
    <dgm:pt modelId="{742587DC-2899-384D-A5B2-DA784DD94B81}" type="sibTrans" cxnId="{D3177E31-CDF6-424B-9B1F-EBD552EE664D}">
      <dgm:prSet/>
      <dgm:spPr/>
      <dgm:t>
        <a:bodyPr/>
        <a:lstStyle/>
        <a:p>
          <a:endParaRPr lang="es-MX"/>
        </a:p>
      </dgm:t>
    </dgm:pt>
    <dgm:pt modelId="{A04FB7D7-AF95-654F-B446-5DC0CA54C622}">
      <dgm:prSet phldrT="[Texto]"/>
      <dgm:spPr/>
      <dgm:t>
        <a:bodyPr/>
        <a:lstStyle/>
        <a:p>
          <a:r>
            <a:rPr lang="es-MX" dirty="0"/>
            <a:t> San Pablo</a:t>
          </a:r>
        </a:p>
      </dgm:t>
    </dgm:pt>
    <dgm:pt modelId="{D8110C44-93D7-B248-92CB-9E21C99CDE2A}" type="parTrans" cxnId="{EBBC6776-85F4-2743-BDA3-6D0F8A635C7B}">
      <dgm:prSet/>
      <dgm:spPr/>
      <dgm:t>
        <a:bodyPr/>
        <a:lstStyle/>
        <a:p>
          <a:endParaRPr lang="es-MX"/>
        </a:p>
      </dgm:t>
    </dgm:pt>
    <dgm:pt modelId="{1B8CC50A-0657-C549-9B57-0595628163B8}" type="sibTrans" cxnId="{EBBC6776-85F4-2743-BDA3-6D0F8A635C7B}">
      <dgm:prSet/>
      <dgm:spPr/>
      <dgm:t>
        <a:bodyPr/>
        <a:lstStyle/>
        <a:p>
          <a:endParaRPr lang="es-MX"/>
        </a:p>
      </dgm:t>
    </dgm:pt>
    <dgm:pt modelId="{8841245F-11D8-0044-AE41-4629A1D2B49F}">
      <dgm:prSet phldrT="[Texto]"/>
      <dgm:spPr/>
      <dgm:t>
        <a:bodyPr/>
        <a:lstStyle/>
        <a:p>
          <a:endParaRPr lang="es-MX" dirty="0"/>
        </a:p>
      </dgm:t>
    </dgm:pt>
    <dgm:pt modelId="{A27DFAB1-419A-E544-AF50-2E9F4A25008A}" type="parTrans" cxnId="{3886E084-BAB7-CC4D-ADA9-0289E73DA9CC}">
      <dgm:prSet/>
      <dgm:spPr/>
      <dgm:t>
        <a:bodyPr/>
        <a:lstStyle/>
        <a:p>
          <a:endParaRPr lang="es-MX"/>
        </a:p>
      </dgm:t>
    </dgm:pt>
    <dgm:pt modelId="{5BA74E42-903C-6442-9EED-0A5EE959C658}" type="sibTrans" cxnId="{3886E084-BAB7-CC4D-ADA9-0289E73DA9CC}">
      <dgm:prSet/>
      <dgm:spPr/>
      <dgm:t>
        <a:bodyPr/>
        <a:lstStyle/>
        <a:p>
          <a:endParaRPr lang="es-MX"/>
        </a:p>
      </dgm:t>
    </dgm:pt>
    <dgm:pt modelId="{6ED85C7B-69E7-A045-BBFF-17A488B52AA6}">
      <dgm:prSet phldrT="[Texto]"/>
      <dgm:spPr/>
      <dgm:t>
        <a:bodyPr/>
        <a:lstStyle/>
        <a:p>
          <a:r>
            <a:rPr lang="es-MX" dirty="0"/>
            <a:t>Dios nos da su Espíritu</a:t>
          </a:r>
        </a:p>
      </dgm:t>
    </dgm:pt>
    <dgm:pt modelId="{CC59512F-9DA2-F246-9504-914D1EA8E075}" type="parTrans" cxnId="{D251BB60-E8D1-A744-847E-9AC3A10A59D0}">
      <dgm:prSet/>
      <dgm:spPr/>
      <dgm:t>
        <a:bodyPr/>
        <a:lstStyle/>
        <a:p>
          <a:endParaRPr lang="es-MX"/>
        </a:p>
      </dgm:t>
    </dgm:pt>
    <dgm:pt modelId="{7073C3D7-4D67-6747-9113-A5848551A2F8}" type="sibTrans" cxnId="{D251BB60-E8D1-A744-847E-9AC3A10A59D0}">
      <dgm:prSet/>
      <dgm:spPr/>
      <dgm:t>
        <a:bodyPr/>
        <a:lstStyle/>
        <a:p>
          <a:endParaRPr lang="es-MX"/>
        </a:p>
      </dgm:t>
    </dgm:pt>
    <dgm:pt modelId="{1014ABDE-53ED-0F45-BA8E-654B1DE2334F}">
      <dgm:prSet phldrT="[Texto]"/>
      <dgm:spPr/>
      <dgm:t>
        <a:bodyPr/>
        <a:lstStyle/>
        <a:p>
          <a:endParaRPr lang="es-MX" dirty="0"/>
        </a:p>
      </dgm:t>
    </dgm:pt>
    <dgm:pt modelId="{DDEC2CDD-3F87-384F-A5CB-3C91D2E97699}" type="parTrans" cxnId="{F3CE293D-19E6-3244-8302-9E26DA90C2CE}">
      <dgm:prSet/>
      <dgm:spPr/>
      <dgm:t>
        <a:bodyPr/>
        <a:lstStyle/>
        <a:p>
          <a:endParaRPr lang="es-MX"/>
        </a:p>
      </dgm:t>
    </dgm:pt>
    <dgm:pt modelId="{178FB21A-EA40-8447-B8AC-CAE66DA5CBB9}" type="sibTrans" cxnId="{F3CE293D-19E6-3244-8302-9E26DA90C2CE}">
      <dgm:prSet/>
      <dgm:spPr/>
      <dgm:t>
        <a:bodyPr/>
        <a:lstStyle/>
        <a:p>
          <a:endParaRPr lang="es-MX"/>
        </a:p>
      </dgm:t>
    </dgm:pt>
    <dgm:pt modelId="{200486DE-342A-9F4E-B21D-8916CA499886}">
      <dgm:prSet phldrT="[Texto]"/>
      <dgm:spPr/>
      <dgm:t>
        <a:bodyPr/>
        <a:lstStyle/>
        <a:p>
          <a:r>
            <a:rPr lang="es-MX" dirty="0"/>
            <a:t>Nosotros, que somos carismas, edificamos el Cuerpo de Cristo que es la Iglesia.  </a:t>
          </a:r>
        </a:p>
      </dgm:t>
    </dgm:pt>
    <dgm:pt modelId="{687B9687-12CC-1A46-B59B-E571EE4CC755}" type="parTrans" cxnId="{7416740B-D509-CD42-905C-942565FB9E5C}">
      <dgm:prSet/>
      <dgm:spPr/>
      <dgm:t>
        <a:bodyPr/>
        <a:lstStyle/>
        <a:p>
          <a:endParaRPr lang="es-MX"/>
        </a:p>
      </dgm:t>
    </dgm:pt>
    <dgm:pt modelId="{AE972048-4EAE-B448-84AC-BAB761398551}" type="sibTrans" cxnId="{7416740B-D509-CD42-905C-942565FB9E5C}">
      <dgm:prSet/>
      <dgm:spPr/>
      <dgm:t>
        <a:bodyPr/>
        <a:lstStyle/>
        <a:p>
          <a:endParaRPr lang="es-MX"/>
        </a:p>
      </dgm:t>
    </dgm:pt>
    <dgm:pt modelId="{9AA8DE32-F423-2C40-8587-BEB7042845D6}" type="pres">
      <dgm:prSet presAssocID="{880AC8A7-2B92-CE4C-9638-474E5B36E52C}" presName="Name0" presStyleCnt="0">
        <dgm:presLayoutVars>
          <dgm:chMax val="7"/>
          <dgm:dir/>
          <dgm:animLvl val="lvl"/>
          <dgm:resizeHandles val="exact"/>
        </dgm:presLayoutVars>
      </dgm:prSet>
      <dgm:spPr/>
    </dgm:pt>
    <dgm:pt modelId="{79659D2A-9B09-B64F-ADA7-CD7F97F1D0CE}" type="pres">
      <dgm:prSet presAssocID="{C7410F6C-B3EE-764D-B097-A8CD815F21F4}" presName="circle1" presStyleLbl="node1" presStyleIdx="0" presStyleCnt="4"/>
      <dgm:spPr/>
    </dgm:pt>
    <dgm:pt modelId="{BB9B5D08-47D4-254F-91D4-9F5823CE931A}" type="pres">
      <dgm:prSet presAssocID="{C7410F6C-B3EE-764D-B097-A8CD815F21F4}" presName="space" presStyleCnt="0"/>
      <dgm:spPr/>
    </dgm:pt>
    <dgm:pt modelId="{F9233B64-E9C6-4642-B3CC-A35A9F15CDAA}" type="pres">
      <dgm:prSet presAssocID="{C7410F6C-B3EE-764D-B097-A8CD815F21F4}" presName="rect1" presStyleLbl="alignAcc1" presStyleIdx="0" presStyleCnt="4"/>
      <dgm:spPr/>
    </dgm:pt>
    <dgm:pt modelId="{7F84863A-CBF6-134B-881F-1744C113F3AC}" type="pres">
      <dgm:prSet presAssocID="{A04FB7D7-AF95-654F-B446-5DC0CA54C622}" presName="vertSpace2" presStyleLbl="node1" presStyleIdx="0" presStyleCnt="4"/>
      <dgm:spPr/>
    </dgm:pt>
    <dgm:pt modelId="{8D6F38ED-C869-FB40-AF6F-D59B28842C80}" type="pres">
      <dgm:prSet presAssocID="{A04FB7D7-AF95-654F-B446-5DC0CA54C622}" presName="circle2" presStyleLbl="node1" presStyleIdx="1" presStyleCnt="4"/>
      <dgm:spPr/>
    </dgm:pt>
    <dgm:pt modelId="{1708739F-DFAF-B846-9FFD-61DED2521713}" type="pres">
      <dgm:prSet presAssocID="{A04FB7D7-AF95-654F-B446-5DC0CA54C622}" presName="rect2" presStyleLbl="alignAcc1" presStyleIdx="1" presStyleCnt="4"/>
      <dgm:spPr/>
    </dgm:pt>
    <dgm:pt modelId="{409EBE61-72D9-284A-8FD4-E6B044A3C18A}" type="pres">
      <dgm:prSet presAssocID="{A165CBD2-298A-A140-99F1-D5A0136AAB69}" presName="vertSpace3" presStyleLbl="node1" presStyleIdx="1" presStyleCnt="4"/>
      <dgm:spPr/>
    </dgm:pt>
    <dgm:pt modelId="{C6B67AB3-2CB8-B647-945F-A11D807EF424}" type="pres">
      <dgm:prSet presAssocID="{A165CBD2-298A-A140-99F1-D5A0136AAB69}" presName="circle3" presStyleLbl="node1" presStyleIdx="2" presStyleCnt="4"/>
      <dgm:spPr/>
    </dgm:pt>
    <dgm:pt modelId="{D78354F2-E5D8-8245-90FA-F9F049F2CA5C}" type="pres">
      <dgm:prSet presAssocID="{A165CBD2-298A-A140-99F1-D5A0136AAB69}" presName="rect3" presStyleLbl="alignAcc1" presStyleIdx="2" presStyleCnt="4"/>
      <dgm:spPr/>
    </dgm:pt>
    <dgm:pt modelId="{A804DE18-DAB5-F74D-8853-20DEDB5F5660}" type="pres">
      <dgm:prSet presAssocID="{B5ABD75B-6837-554C-8044-E0C2D85B7020}" presName="vertSpace4" presStyleLbl="node1" presStyleIdx="2" presStyleCnt="4"/>
      <dgm:spPr/>
    </dgm:pt>
    <dgm:pt modelId="{F04AF564-75CD-9C45-A165-622BF6A7FC93}" type="pres">
      <dgm:prSet presAssocID="{B5ABD75B-6837-554C-8044-E0C2D85B7020}" presName="circle4" presStyleLbl="node1" presStyleIdx="3" presStyleCnt="4"/>
      <dgm:spPr/>
    </dgm:pt>
    <dgm:pt modelId="{0F761CF8-C688-0544-9C4F-D92FE584F829}" type="pres">
      <dgm:prSet presAssocID="{B5ABD75B-6837-554C-8044-E0C2D85B7020}" presName="rect4" presStyleLbl="alignAcc1" presStyleIdx="3" presStyleCnt="4"/>
      <dgm:spPr/>
    </dgm:pt>
    <dgm:pt modelId="{FC66DB8F-E2FE-D04C-84C6-7FADED15DEB8}" type="pres">
      <dgm:prSet presAssocID="{C7410F6C-B3EE-764D-B097-A8CD815F21F4}" presName="rect1ParTx" presStyleLbl="alignAcc1" presStyleIdx="3" presStyleCnt="4">
        <dgm:presLayoutVars>
          <dgm:chMax val="1"/>
          <dgm:bulletEnabled val="1"/>
        </dgm:presLayoutVars>
      </dgm:prSet>
      <dgm:spPr/>
    </dgm:pt>
    <dgm:pt modelId="{0A9CB2B4-A2C8-D94C-9B49-A5C8B195B88C}" type="pres">
      <dgm:prSet presAssocID="{C7410F6C-B3EE-764D-B097-A8CD815F21F4}" presName="rect1ChTx" presStyleLbl="alignAcc1" presStyleIdx="3" presStyleCnt="4">
        <dgm:presLayoutVars>
          <dgm:bulletEnabled val="1"/>
        </dgm:presLayoutVars>
      </dgm:prSet>
      <dgm:spPr/>
    </dgm:pt>
    <dgm:pt modelId="{2C64B381-C291-C043-8DA6-22C073926CF5}" type="pres">
      <dgm:prSet presAssocID="{A04FB7D7-AF95-654F-B446-5DC0CA54C622}" presName="rect2ParTx" presStyleLbl="alignAcc1" presStyleIdx="3" presStyleCnt="4">
        <dgm:presLayoutVars>
          <dgm:chMax val="1"/>
          <dgm:bulletEnabled val="1"/>
        </dgm:presLayoutVars>
      </dgm:prSet>
      <dgm:spPr/>
    </dgm:pt>
    <dgm:pt modelId="{FFFD7021-7B0A-3443-9D14-862CD54C726E}" type="pres">
      <dgm:prSet presAssocID="{A04FB7D7-AF95-654F-B446-5DC0CA54C622}" presName="rect2ChTx" presStyleLbl="alignAcc1" presStyleIdx="3" presStyleCnt="4">
        <dgm:presLayoutVars>
          <dgm:bulletEnabled val="1"/>
        </dgm:presLayoutVars>
      </dgm:prSet>
      <dgm:spPr/>
    </dgm:pt>
    <dgm:pt modelId="{2C2783A0-6CF1-E847-ACBA-196750D6D53E}" type="pres">
      <dgm:prSet presAssocID="{A165CBD2-298A-A140-99F1-D5A0136AAB69}" presName="rect3ParTx" presStyleLbl="alignAcc1" presStyleIdx="3" presStyleCnt="4">
        <dgm:presLayoutVars>
          <dgm:chMax val="1"/>
          <dgm:bulletEnabled val="1"/>
        </dgm:presLayoutVars>
      </dgm:prSet>
      <dgm:spPr/>
    </dgm:pt>
    <dgm:pt modelId="{318AAB8B-9F53-5941-932F-F099E06BD78B}" type="pres">
      <dgm:prSet presAssocID="{A165CBD2-298A-A140-99F1-D5A0136AAB69}" presName="rect3ChTx" presStyleLbl="alignAcc1" presStyleIdx="3" presStyleCnt="4" custScaleX="116086">
        <dgm:presLayoutVars>
          <dgm:bulletEnabled val="1"/>
        </dgm:presLayoutVars>
      </dgm:prSet>
      <dgm:spPr/>
    </dgm:pt>
    <dgm:pt modelId="{4DDD31D9-21CA-3246-9C14-B44ABBDFBFCF}" type="pres">
      <dgm:prSet presAssocID="{B5ABD75B-6837-554C-8044-E0C2D85B7020}" presName="rect4ParTx" presStyleLbl="alignAcc1" presStyleIdx="3" presStyleCnt="4">
        <dgm:presLayoutVars>
          <dgm:chMax val="1"/>
          <dgm:bulletEnabled val="1"/>
        </dgm:presLayoutVars>
      </dgm:prSet>
      <dgm:spPr/>
    </dgm:pt>
    <dgm:pt modelId="{8839BB88-27C5-9443-8EF6-71E255832804}" type="pres">
      <dgm:prSet presAssocID="{B5ABD75B-6837-554C-8044-E0C2D85B7020}" presName="rect4ChTx" presStyleLbl="alignAcc1" presStyleIdx="3" presStyleCnt="4">
        <dgm:presLayoutVars>
          <dgm:bulletEnabled val="1"/>
        </dgm:presLayoutVars>
      </dgm:prSet>
      <dgm:spPr/>
    </dgm:pt>
  </dgm:ptLst>
  <dgm:cxnLst>
    <dgm:cxn modelId="{6E9D2B0B-F23E-284E-A50D-32BADACCB31B}" type="presOf" srcId="{1014ABDE-53ED-0F45-BA8E-654B1DE2334F}" destId="{318AAB8B-9F53-5941-932F-F099E06BD78B}" srcOrd="0" destOrd="1" presId="urn:microsoft.com/office/officeart/2005/8/layout/target3"/>
    <dgm:cxn modelId="{7416740B-D509-CD42-905C-942565FB9E5C}" srcId="{B5ABD75B-6837-554C-8044-E0C2D85B7020}" destId="{200486DE-342A-9F4E-B21D-8916CA499886}" srcOrd="2" destOrd="0" parTransId="{687B9687-12CC-1A46-B59B-E571EE4CC755}" sibTransId="{AE972048-4EAE-B448-84AC-BAB761398551}"/>
    <dgm:cxn modelId="{9973CE14-689E-234A-AF4A-B26CFF4550B7}" type="presOf" srcId="{A165CBD2-298A-A140-99F1-D5A0136AAB69}" destId="{2C2783A0-6CF1-E847-ACBA-196750D6D53E}" srcOrd="1" destOrd="0" presId="urn:microsoft.com/office/officeart/2005/8/layout/target3"/>
    <dgm:cxn modelId="{D76ED016-7373-0040-A277-F4C8AFD21134}" type="presOf" srcId="{A165CBD2-298A-A140-99F1-D5A0136AAB69}" destId="{D78354F2-E5D8-8245-90FA-F9F049F2CA5C}" srcOrd="0" destOrd="0" presId="urn:microsoft.com/office/officeart/2005/8/layout/target3"/>
    <dgm:cxn modelId="{A5F35C18-BF6B-6D45-825B-1767CE0020DF}" srcId="{A165CBD2-298A-A140-99F1-D5A0136AAB69}" destId="{00286B2F-ECF0-1A4A-958D-F51CC8CF04B6}" srcOrd="0" destOrd="0" parTransId="{22EE1F42-A23A-8947-9920-2AAD471843ED}" sibTransId="{CBAA5D3A-A62F-1449-BBFA-0B323792B50C}"/>
    <dgm:cxn modelId="{6545731A-A04C-4F43-AB02-4A87D4D021F7}" type="presOf" srcId="{959E93FF-50B5-254B-A07B-99F4218E1256}" destId="{8839BB88-27C5-9443-8EF6-71E255832804}" srcOrd="0" destOrd="0" presId="urn:microsoft.com/office/officeart/2005/8/layout/target3"/>
    <dgm:cxn modelId="{7BF1131D-D69A-F14B-AD9D-C31048E958C4}" type="presOf" srcId="{B5ABD75B-6837-554C-8044-E0C2D85B7020}" destId="{4DDD31D9-21CA-3246-9C14-B44ABBDFBFCF}" srcOrd="1" destOrd="0" presId="urn:microsoft.com/office/officeart/2005/8/layout/target3"/>
    <dgm:cxn modelId="{F4BCEB26-3C02-FF4E-AFDF-C23DD7FFC51D}" srcId="{B5ABD75B-6837-554C-8044-E0C2D85B7020}" destId="{959E93FF-50B5-254B-A07B-99F4218E1256}" srcOrd="0" destOrd="0" parTransId="{1B6C1FE5-5CEA-044F-A70C-9A259ACAAE44}" sibTransId="{78B019D2-4261-B946-9A8C-297D1D08E50B}"/>
    <dgm:cxn modelId="{D3177E31-CDF6-424B-9B1F-EBD552EE664D}" srcId="{B5ABD75B-6837-554C-8044-E0C2D85B7020}" destId="{AEE1A1F7-9B95-A24B-9898-939B9A4545E6}" srcOrd="1" destOrd="0" parTransId="{F19EC873-3C22-BC41-B2C2-DD28C65FFDBD}" sibTransId="{742587DC-2899-384D-A5B2-DA784DD94B81}"/>
    <dgm:cxn modelId="{6CD01135-7FBD-7E4A-9971-17355CF9D2C3}" srcId="{A04FB7D7-AF95-654F-B446-5DC0CA54C622}" destId="{FBD3C6BE-D64B-F645-8337-300416D65F7B}" srcOrd="1" destOrd="0" parTransId="{E3212049-4A4B-B14C-9583-A90EFCF42BB0}" sibTransId="{D24C30E6-9EE0-BD4D-B617-838D276F7966}"/>
    <dgm:cxn modelId="{F3CE293D-19E6-3244-8302-9E26DA90C2CE}" srcId="{A165CBD2-298A-A140-99F1-D5A0136AAB69}" destId="{1014ABDE-53ED-0F45-BA8E-654B1DE2334F}" srcOrd="1" destOrd="0" parTransId="{DDEC2CDD-3F87-384F-A5CB-3C91D2E97699}" sibTransId="{178FB21A-EA40-8447-B8AC-CAE66DA5CBB9}"/>
    <dgm:cxn modelId="{FED00047-4517-434C-80F9-EC51F6F4E4CF}" type="presOf" srcId="{AEE1A1F7-9B95-A24B-9898-939B9A4545E6}" destId="{8839BB88-27C5-9443-8EF6-71E255832804}" srcOrd="0" destOrd="1" presId="urn:microsoft.com/office/officeart/2005/8/layout/target3"/>
    <dgm:cxn modelId="{766D4E51-5C8B-144C-BCA7-A2331049BD80}" type="presOf" srcId="{880AC8A7-2B92-CE4C-9638-474E5B36E52C}" destId="{9AA8DE32-F423-2C40-8587-BEB7042845D6}" srcOrd="0" destOrd="0" presId="urn:microsoft.com/office/officeart/2005/8/layout/target3"/>
    <dgm:cxn modelId="{7ED0BB54-7070-B04D-ACFC-B386887D4A35}" srcId="{880AC8A7-2B92-CE4C-9638-474E5B36E52C}" destId="{C7410F6C-B3EE-764D-B097-A8CD815F21F4}" srcOrd="0" destOrd="0" parTransId="{A751363E-4940-D24F-8D0F-CFCBE6A625C8}" sibTransId="{69E5A39C-86B8-3449-B6B8-29DE58D1420B}"/>
    <dgm:cxn modelId="{07139F5D-770F-0D4A-95FA-D61BBBFFED1F}" type="presOf" srcId="{00286B2F-ECF0-1A4A-958D-F51CC8CF04B6}" destId="{318AAB8B-9F53-5941-932F-F099E06BD78B}" srcOrd="0" destOrd="0" presId="urn:microsoft.com/office/officeart/2005/8/layout/target3"/>
    <dgm:cxn modelId="{D251BB60-E8D1-A744-847E-9AC3A10A59D0}" srcId="{A165CBD2-298A-A140-99F1-D5A0136AAB69}" destId="{6ED85C7B-69E7-A045-BBFF-17A488B52AA6}" srcOrd="2" destOrd="0" parTransId="{CC59512F-9DA2-F246-9504-914D1EA8E075}" sibTransId="{7073C3D7-4D67-6747-9113-A5848551A2F8}"/>
    <dgm:cxn modelId="{E23AAD63-64BB-3943-910B-A193430B861F}" srcId="{880AC8A7-2B92-CE4C-9638-474E5B36E52C}" destId="{B5ABD75B-6837-554C-8044-E0C2D85B7020}" srcOrd="3" destOrd="0" parTransId="{73D1A9BB-417B-3A41-8C29-C220F0BF3E1B}" sibTransId="{EA761FAA-DC36-524A-90D5-2A5E99E6669F}"/>
    <dgm:cxn modelId="{19E16D73-5E88-5149-8916-ADE9D8C7111D}" type="presOf" srcId="{6ED85C7B-69E7-A045-BBFF-17A488B52AA6}" destId="{318AAB8B-9F53-5941-932F-F099E06BD78B}" srcOrd="0" destOrd="2" presId="urn:microsoft.com/office/officeart/2005/8/layout/target3"/>
    <dgm:cxn modelId="{EBBC6776-85F4-2743-BDA3-6D0F8A635C7B}" srcId="{880AC8A7-2B92-CE4C-9638-474E5B36E52C}" destId="{A04FB7D7-AF95-654F-B446-5DC0CA54C622}" srcOrd="1" destOrd="0" parTransId="{D8110C44-93D7-B248-92CB-9E21C99CDE2A}" sibTransId="{1B8CC50A-0657-C549-9B57-0595628163B8}"/>
    <dgm:cxn modelId="{BA8C7D7E-1672-6D40-AECC-1D691B811357}" srcId="{A165CBD2-298A-A140-99F1-D5A0136AAB69}" destId="{97831378-4812-FD44-B7D1-1160BC114FA5}" srcOrd="4" destOrd="0" parTransId="{2EF2B5C7-8247-434B-ABE6-FE28A09EC433}" sibTransId="{A5915CD0-0048-844F-A0D9-FF45054EF0BF}"/>
    <dgm:cxn modelId="{6DFCBE82-60A2-054B-8134-426336F6E271}" srcId="{880AC8A7-2B92-CE4C-9638-474E5B36E52C}" destId="{A165CBD2-298A-A140-99F1-D5A0136AAB69}" srcOrd="2" destOrd="0" parTransId="{F15A4BB2-0764-B64F-BD23-B6E1C0AE6C70}" sibTransId="{7DFF2F76-AA8A-3C4A-8A80-A27946CFBE97}"/>
    <dgm:cxn modelId="{3886E084-BAB7-CC4D-ADA9-0289E73DA9CC}" srcId="{A165CBD2-298A-A140-99F1-D5A0136AAB69}" destId="{8841245F-11D8-0044-AE41-4629A1D2B49F}" srcOrd="3" destOrd="0" parTransId="{A27DFAB1-419A-E544-AF50-2E9F4A25008A}" sibTransId="{5BA74E42-903C-6442-9EED-0A5EE959C658}"/>
    <dgm:cxn modelId="{B21C8286-AC20-0F4D-A044-E1B5B6B4DCA5}" type="presOf" srcId="{B5ABD75B-6837-554C-8044-E0C2D85B7020}" destId="{0F761CF8-C688-0544-9C4F-D92FE584F829}" srcOrd="0" destOrd="0" presId="urn:microsoft.com/office/officeart/2005/8/layout/target3"/>
    <dgm:cxn modelId="{9B294988-ECFC-8C4F-8E28-3230099D5FF4}" type="presOf" srcId="{200486DE-342A-9F4E-B21D-8916CA499886}" destId="{8839BB88-27C5-9443-8EF6-71E255832804}" srcOrd="0" destOrd="2" presId="urn:microsoft.com/office/officeart/2005/8/layout/target3"/>
    <dgm:cxn modelId="{50349891-AEE9-A34D-B35C-7E6050CB82CC}" type="presOf" srcId="{C7410F6C-B3EE-764D-B097-A8CD815F21F4}" destId="{F9233B64-E9C6-4642-B3CC-A35A9F15CDAA}" srcOrd="0" destOrd="0" presId="urn:microsoft.com/office/officeart/2005/8/layout/target3"/>
    <dgm:cxn modelId="{A7ECB291-2AF1-D84D-A217-3A8C02DA6AA0}" type="presOf" srcId="{FBD3C6BE-D64B-F645-8337-300416D65F7B}" destId="{FFFD7021-7B0A-3443-9D14-862CD54C726E}" srcOrd="0" destOrd="1" presId="urn:microsoft.com/office/officeart/2005/8/layout/target3"/>
    <dgm:cxn modelId="{9900B194-1DB0-E74A-8E49-210D2B837A66}" type="presOf" srcId="{97831378-4812-FD44-B7D1-1160BC114FA5}" destId="{318AAB8B-9F53-5941-932F-F099E06BD78B}" srcOrd="0" destOrd="4" presId="urn:microsoft.com/office/officeart/2005/8/layout/target3"/>
    <dgm:cxn modelId="{DD7C6397-0B17-AD4B-BE5B-78A29EBE3BA6}" type="presOf" srcId="{FA83D449-174E-534D-90B9-4B53055AF9E2}" destId="{FFFD7021-7B0A-3443-9D14-862CD54C726E}" srcOrd="0" destOrd="0" presId="urn:microsoft.com/office/officeart/2005/8/layout/target3"/>
    <dgm:cxn modelId="{22B022A7-446F-7E4D-8ECD-05ED16E117ED}" type="presOf" srcId="{A04FB7D7-AF95-654F-B446-5DC0CA54C622}" destId="{2C64B381-C291-C043-8DA6-22C073926CF5}" srcOrd="1" destOrd="0" presId="urn:microsoft.com/office/officeart/2005/8/layout/target3"/>
    <dgm:cxn modelId="{43C392C1-40A8-304F-BF62-81ADA97E404E}" type="presOf" srcId="{8841245F-11D8-0044-AE41-4629A1D2B49F}" destId="{318AAB8B-9F53-5941-932F-F099E06BD78B}" srcOrd="0" destOrd="3" presId="urn:microsoft.com/office/officeart/2005/8/layout/target3"/>
    <dgm:cxn modelId="{FF4494E2-1EBE-1944-8482-7C725DCBA056}" srcId="{A04FB7D7-AF95-654F-B446-5DC0CA54C622}" destId="{FA83D449-174E-534D-90B9-4B53055AF9E2}" srcOrd="0" destOrd="0" parTransId="{21054D74-A8FD-554F-9BAC-39124C308EB3}" sibTransId="{CB14EE4B-C683-B34F-A6DF-7C2DD9FA60AA}"/>
    <dgm:cxn modelId="{6C6FDFEB-4888-E548-919D-E470B11B89D6}" type="presOf" srcId="{A04FB7D7-AF95-654F-B446-5DC0CA54C622}" destId="{1708739F-DFAF-B846-9FFD-61DED2521713}" srcOrd="0" destOrd="0" presId="urn:microsoft.com/office/officeart/2005/8/layout/target3"/>
    <dgm:cxn modelId="{423D0EFF-6B60-9646-B314-470FF276DE57}" type="presOf" srcId="{C7410F6C-B3EE-764D-B097-A8CD815F21F4}" destId="{FC66DB8F-E2FE-D04C-84C6-7FADED15DEB8}" srcOrd="1" destOrd="0" presId="urn:microsoft.com/office/officeart/2005/8/layout/target3"/>
    <dgm:cxn modelId="{56A3B95F-D5E1-0F40-9AFA-5DA30B702702}" type="presParOf" srcId="{9AA8DE32-F423-2C40-8587-BEB7042845D6}" destId="{79659D2A-9B09-B64F-ADA7-CD7F97F1D0CE}" srcOrd="0" destOrd="0" presId="urn:microsoft.com/office/officeart/2005/8/layout/target3"/>
    <dgm:cxn modelId="{C738F1B0-36E7-BA40-9EF2-E632CA8FB884}" type="presParOf" srcId="{9AA8DE32-F423-2C40-8587-BEB7042845D6}" destId="{BB9B5D08-47D4-254F-91D4-9F5823CE931A}" srcOrd="1" destOrd="0" presId="urn:microsoft.com/office/officeart/2005/8/layout/target3"/>
    <dgm:cxn modelId="{760BC604-B92C-1D40-B950-F8F2CBA74256}" type="presParOf" srcId="{9AA8DE32-F423-2C40-8587-BEB7042845D6}" destId="{F9233B64-E9C6-4642-B3CC-A35A9F15CDAA}" srcOrd="2" destOrd="0" presId="urn:microsoft.com/office/officeart/2005/8/layout/target3"/>
    <dgm:cxn modelId="{E5B524A7-89EF-CF4B-84B9-CC8F1C2C3BB7}" type="presParOf" srcId="{9AA8DE32-F423-2C40-8587-BEB7042845D6}" destId="{7F84863A-CBF6-134B-881F-1744C113F3AC}" srcOrd="3" destOrd="0" presId="urn:microsoft.com/office/officeart/2005/8/layout/target3"/>
    <dgm:cxn modelId="{00B157C7-EA36-D948-A63C-3FA84F3BD126}" type="presParOf" srcId="{9AA8DE32-F423-2C40-8587-BEB7042845D6}" destId="{8D6F38ED-C869-FB40-AF6F-D59B28842C80}" srcOrd="4" destOrd="0" presId="urn:microsoft.com/office/officeart/2005/8/layout/target3"/>
    <dgm:cxn modelId="{31AD80FA-BA88-3D4A-A693-B20C7CD2202D}" type="presParOf" srcId="{9AA8DE32-F423-2C40-8587-BEB7042845D6}" destId="{1708739F-DFAF-B846-9FFD-61DED2521713}" srcOrd="5" destOrd="0" presId="urn:microsoft.com/office/officeart/2005/8/layout/target3"/>
    <dgm:cxn modelId="{DA79161E-781E-CB4B-9775-AADBAF26E048}" type="presParOf" srcId="{9AA8DE32-F423-2C40-8587-BEB7042845D6}" destId="{409EBE61-72D9-284A-8FD4-E6B044A3C18A}" srcOrd="6" destOrd="0" presId="urn:microsoft.com/office/officeart/2005/8/layout/target3"/>
    <dgm:cxn modelId="{7B9BAFDB-CA90-2C4B-BBF5-08A2A669A643}" type="presParOf" srcId="{9AA8DE32-F423-2C40-8587-BEB7042845D6}" destId="{C6B67AB3-2CB8-B647-945F-A11D807EF424}" srcOrd="7" destOrd="0" presId="urn:microsoft.com/office/officeart/2005/8/layout/target3"/>
    <dgm:cxn modelId="{AA76CD19-FA02-4849-B6E5-2FDA377639BB}" type="presParOf" srcId="{9AA8DE32-F423-2C40-8587-BEB7042845D6}" destId="{D78354F2-E5D8-8245-90FA-F9F049F2CA5C}" srcOrd="8" destOrd="0" presId="urn:microsoft.com/office/officeart/2005/8/layout/target3"/>
    <dgm:cxn modelId="{B2E091DF-8669-CC41-B8A4-16FE52A02E20}" type="presParOf" srcId="{9AA8DE32-F423-2C40-8587-BEB7042845D6}" destId="{A804DE18-DAB5-F74D-8853-20DEDB5F5660}" srcOrd="9" destOrd="0" presId="urn:microsoft.com/office/officeart/2005/8/layout/target3"/>
    <dgm:cxn modelId="{23838C87-3C6A-034C-9C94-923511E0A2E6}" type="presParOf" srcId="{9AA8DE32-F423-2C40-8587-BEB7042845D6}" destId="{F04AF564-75CD-9C45-A165-622BF6A7FC93}" srcOrd="10" destOrd="0" presId="urn:microsoft.com/office/officeart/2005/8/layout/target3"/>
    <dgm:cxn modelId="{4D8AE7E5-1DE4-1B40-876A-31493649204F}" type="presParOf" srcId="{9AA8DE32-F423-2C40-8587-BEB7042845D6}" destId="{0F761CF8-C688-0544-9C4F-D92FE584F829}" srcOrd="11" destOrd="0" presId="urn:microsoft.com/office/officeart/2005/8/layout/target3"/>
    <dgm:cxn modelId="{348F5B56-06E0-EF48-94C3-D2C7CE77CB71}" type="presParOf" srcId="{9AA8DE32-F423-2C40-8587-BEB7042845D6}" destId="{FC66DB8F-E2FE-D04C-84C6-7FADED15DEB8}" srcOrd="12" destOrd="0" presId="urn:microsoft.com/office/officeart/2005/8/layout/target3"/>
    <dgm:cxn modelId="{00CAC200-6A82-8B4A-A3BA-9A049F55EB3A}" type="presParOf" srcId="{9AA8DE32-F423-2C40-8587-BEB7042845D6}" destId="{0A9CB2B4-A2C8-D94C-9B49-A5C8B195B88C}" srcOrd="13" destOrd="0" presId="urn:microsoft.com/office/officeart/2005/8/layout/target3"/>
    <dgm:cxn modelId="{B18D6015-5626-CE45-B27F-485461FAEB56}" type="presParOf" srcId="{9AA8DE32-F423-2C40-8587-BEB7042845D6}" destId="{2C64B381-C291-C043-8DA6-22C073926CF5}" srcOrd="14" destOrd="0" presId="urn:microsoft.com/office/officeart/2005/8/layout/target3"/>
    <dgm:cxn modelId="{E2BE0D46-1909-A94A-9674-7FB8730E7145}" type="presParOf" srcId="{9AA8DE32-F423-2C40-8587-BEB7042845D6}" destId="{FFFD7021-7B0A-3443-9D14-862CD54C726E}" srcOrd="15" destOrd="0" presId="urn:microsoft.com/office/officeart/2005/8/layout/target3"/>
    <dgm:cxn modelId="{878AF2BE-FEE2-F146-B370-5946DA6E42E6}" type="presParOf" srcId="{9AA8DE32-F423-2C40-8587-BEB7042845D6}" destId="{2C2783A0-6CF1-E847-ACBA-196750D6D53E}" srcOrd="16" destOrd="0" presId="urn:microsoft.com/office/officeart/2005/8/layout/target3"/>
    <dgm:cxn modelId="{4927889C-8CE0-4F4D-A08A-205A62D709E6}" type="presParOf" srcId="{9AA8DE32-F423-2C40-8587-BEB7042845D6}" destId="{318AAB8B-9F53-5941-932F-F099E06BD78B}" srcOrd="17" destOrd="0" presId="urn:microsoft.com/office/officeart/2005/8/layout/target3"/>
    <dgm:cxn modelId="{9CE7CDF1-26B3-204B-A2DC-C5B84C8BABA9}" type="presParOf" srcId="{9AA8DE32-F423-2C40-8587-BEB7042845D6}" destId="{4DDD31D9-21CA-3246-9C14-B44ABBDFBFCF}" srcOrd="18" destOrd="0" presId="urn:microsoft.com/office/officeart/2005/8/layout/target3"/>
    <dgm:cxn modelId="{E7D114B7-89D5-9240-A93A-7BD5F6895011}" type="presParOf" srcId="{9AA8DE32-F423-2C40-8587-BEB7042845D6}" destId="{8839BB88-27C5-9443-8EF6-71E255832804}" srcOrd="19"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53E7B3-F8CE-4849-B761-94F8B41CF831}" type="doc">
      <dgm:prSet loTypeId="urn:microsoft.com/office/officeart/2005/8/layout/pyramid2" loCatId="" qsTypeId="urn:microsoft.com/office/officeart/2005/8/quickstyle/simple1" qsCatId="simple" csTypeId="urn:microsoft.com/office/officeart/2005/8/colors/accent1_2" csCatId="accent1" phldr="1"/>
      <dgm:spPr/>
    </dgm:pt>
    <dgm:pt modelId="{DA4DAD7E-0D3D-BC4F-BB3A-9AB45F5243EC}">
      <dgm:prSet phldrT="[Texto]"/>
      <dgm:spPr/>
      <dgm:t>
        <a:bodyPr/>
        <a:lstStyle/>
        <a:p>
          <a:r>
            <a:rPr lang="es-MX" dirty="0">
              <a:solidFill>
                <a:schemeClr val="bg1"/>
              </a:solidFill>
            </a:rPr>
            <a:t> </a:t>
          </a:r>
          <a:r>
            <a:rPr lang="es-MX" dirty="0">
              <a:solidFill>
                <a:srgbClr val="FF0000"/>
              </a:solidFill>
            </a:rPr>
            <a:t>MINISTERIOS: </a:t>
          </a:r>
          <a:r>
            <a:rPr lang="es-MX" dirty="0">
              <a:solidFill>
                <a:schemeClr val="bg1"/>
              </a:solidFill>
            </a:rPr>
            <a:t>Pastoreo,</a:t>
          </a:r>
          <a:r>
            <a:rPr lang="es-MX" dirty="0">
              <a:solidFill>
                <a:srgbClr val="FF0000"/>
              </a:solidFill>
            </a:rPr>
            <a:t> </a:t>
          </a:r>
          <a:r>
            <a:rPr lang="es-MX" dirty="0"/>
            <a:t>sanación, gobierno, música, intercesión </a:t>
          </a:r>
        </a:p>
      </dgm:t>
    </dgm:pt>
    <dgm:pt modelId="{92136981-C6FC-8C42-BC9E-F3875028ED2E}" type="parTrans" cxnId="{64248592-F96C-5341-BCEC-6FFEFF3BD1DE}">
      <dgm:prSet/>
      <dgm:spPr/>
      <dgm:t>
        <a:bodyPr/>
        <a:lstStyle/>
        <a:p>
          <a:endParaRPr lang="es-MX"/>
        </a:p>
      </dgm:t>
    </dgm:pt>
    <dgm:pt modelId="{D7D7108E-771B-9C46-AFBA-CDD430C820DC}" type="sibTrans" cxnId="{64248592-F96C-5341-BCEC-6FFEFF3BD1DE}">
      <dgm:prSet/>
      <dgm:spPr/>
      <dgm:t>
        <a:bodyPr/>
        <a:lstStyle/>
        <a:p>
          <a:endParaRPr lang="es-MX"/>
        </a:p>
      </dgm:t>
    </dgm:pt>
    <dgm:pt modelId="{A04C76C7-D77A-FD4B-9DB3-240DDB8AE4B3}">
      <dgm:prSet phldrT="[Texto]"/>
      <dgm:spPr/>
      <dgm:t>
        <a:bodyPr/>
        <a:lstStyle/>
        <a:p>
          <a:r>
            <a:rPr lang="es-MX" dirty="0"/>
            <a:t>Lenguas</a:t>
          </a:r>
        </a:p>
        <a:p>
          <a:r>
            <a:rPr lang="es-MX" dirty="0"/>
            <a:t>Palabras de sabiduría </a:t>
          </a:r>
        </a:p>
        <a:p>
          <a:r>
            <a:rPr lang="es-MX" dirty="0"/>
            <a:t>Palabras de conocimiento</a:t>
          </a:r>
        </a:p>
      </dgm:t>
    </dgm:pt>
    <dgm:pt modelId="{050B525A-42C9-8A47-B53E-4A6BE57448AA}" type="parTrans" cxnId="{FDAEDFDA-457F-7B42-8ADC-942E7374D5A5}">
      <dgm:prSet/>
      <dgm:spPr/>
      <dgm:t>
        <a:bodyPr/>
        <a:lstStyle/>
        <a:p>
          <a:endParaRPr lang="es-MX"/>
        </a:p>
      </dgm:t>
    </dgm:pt>
    <dgm:pt modelId="{0C5732D5-7B7F-E541-BCC4-491A281B3A62}" type="sibTrans" cxnId="{FDAEDFDA-457F-7B42-8ADC-942E7374D5A5}">
      <dgm:prSet/>
      <dgm:spPr/>
      <dgm:t>
        <a:bodyPr/>
        <a:lstStyle/>
        <a:p>
          <a:endParaRPr lang="es-MX"/>
        </a:p>
      </dgm:t>
    </dgm:pt>
    <dgm:pt modelId="{D4571F01-060D-5C45-BA80-0A149454F212}">
      <dgm:prSet phldrT="[Texto]"/>
      <dgm:spPr/>
      <dgm:t>
        <a:bodyPr/>
        <a:lstStyle/>
        <a:p>
          <a:r>
            <a:rPr lang="es-MX" dirty="0"/>
            <a:t>Enseñanza </a:t>
          </a:r>
        </a:p>
        <a:p>
          <a:r>
            <a:rPr lang="es-MX" dirty="0"/>
            <a:t>Servicio + misericordia</a:t>
          </a:r>
        </a:p>
        <a:p>
          <a:r>
            <a:rPr lang="es-MX" dirty="0">
              <a:solidFill>
                <a:srgbClr val="FF0000"/>
              </a:solidFill>
            </a:rPr>
            <a:t>Fe + discernimiento </a:t>
          </a:r>
        </a:p>
      </dgm:t>
    </dgm:pt>
    <dgm:pt modelId="{79236941-A9E5-B24D-A260-7DBCB147B133}" type="parTrans" cxnId="{F761C108-1757-B44A-968F-36E9C07A1267}">
      <dgm:prSet/>
      <dgm:spPr/>
      <dgm:t>
        <a:bodyPr/>
        <a:lstStyle/>
        <a:p>
          <a:endParaRPr lang="es-MX"/>
        </a:p>
      </dgm:t>
    </dgm:pt>
    <dgm:pt modelId="{18EBF6D3-1592-1A4F-85CD-948E72C9EF32}" type="sibTrans" cxnId="{F761C108-1757-B44A-968F-36E9C07A1267}">
      <dgm:prSet/>
      <dgm:spPr/>
      <dgm:t>
        <a:bodyPr/>
        <a:lstStyle/>
        <a:p>
          <a:endParaRPr lang="es-MX"/>
        </a:p>
      </dgm:t>
    </dgm:pt>
    <dgm:pt modelId="{B29F5CF9-5464-9A42-873C-E988351EBF6C}" type="pres">
      <dgm:prSet presAssocID="{0753E7B3-F8CE-4849-B761-94F8B41CF831}" presName="compositeShape" presStyleCnt="0">
        <dgm:presLayoutVars>
          <dgm:dir/>
          <dgm:resizeHandles/>
        </dgm:presLayoutVars>
      </dgm:prSet>
      <dgm:spPr/>
    </dgm:pt>
    <dgm:pt modelId="{C798899A-F8DC-A548-9480-A14AC19D950C}" type="pres">
      <dgm:prSet presAssocID="{0753E7B3-F8CE-4849-B761-94F8B41CF831}" presName="pyramid" presStyleLbl="node1" presStyleIdx="0" presStyleCnt="1"/>
      <dgm:spPr/>
    </dgm:pt>
    <dgm:pt modelId="{21BD58ED-D058-F947-95AE-74E3E33CF004}" type="pres">
      <dgm:prSet presAssocID="{0753E7B3-F8CE-4849-B761-94F8B41CF831}" presName="theList" presStyleCnt="0"/>
      <dgm:spPr/>
    </dgm:pt>
    <dgm:pt modelId="{E1FED870-74B1-A748-B4CF-2BFA807F7CD7}" type="pres">
      <dgm:prSet presAssocID="{DA4DAD7E-0D3D-BC4F-BB3A-9AB45F5243EC}" presName="aNode" presStyleLbl="fgAcc1" presStyleIdx="0" presStyleCnt="3" custScaleX="322725">
        <dgm:presLayoutVars>
          <dgm:bulletEnabled val="1"/>
        </dgm:presLayoutVars>
      </dgm:prSet>
      <dgm:spPr/>
    </dgm:pt>
    <dgm:pt modelId="{993F862C-C0AC-6D4F-B53F-BB5D04394D56}" type="pres">
      <dgm:prSet presAssocID="{DA4DAD7E-0D3D-BC4F-BB3A-9AB45F5243EC}" presName="aSpace" presStyleCnt="0"/>
      <dgm:spPr/>
    </dgm:pt>
    <dgm:pt modelId="{2567F882-94E6-6C42-AEF1-2BC8B973409B}" type="pres">
      <dgm:prSet presAssocID="{A04C76C7-D77A-FD4B-9DB3-240DDB8AE4B3}" presName="aNode" presStyleLbl="fgAcc1" presStyleIdx="1" presStyleCnt="3">
        <dgm:presLayoutVars>
          <dgm:bulletEnabled val="1"/>
        </dgm:presLayoutVars>
      </dgm:prSet>
      <dgm:spPr/>
    </dgm:pt>
    <dgm:pt modelId="{865EDF76-20F6-744F-A947-A401E51B9D37}" type="pres">
      <dgm:prSet presAssocID="{A04C76C7-D77A-FD4B-9DB3-240DDB8AE4B3}" presName="aSpace" presStyleCnt="0"/>
      <dgm:spPr/>
    </dgm:pt>
    <dgm:pt modelId="{3F6C2642-5A2E-0149-B14F-2C08EEE28AC1}" type="pres">
      <dgm:prSet presAssocID="{D4571F01-060D-5C45-BA80-0A149454F212}" presName="aNode" presStyleLbl="fgAcc1" presStyleIdx="2" presStyleCnt="3">
        <dgm:presLayoutVars>
          <dgm:bulletEnabled val="1"/>
        </dgm:presLayoutVars>
      </dgm:prSet>
      <dgm:spPr/>
    </dgm:pt>
    <dgm:pt modelId="{90A470A2-5B9D-AE4F-9433-BB8C78BE4607}" type="pres">
      <dgm:prSet presAssocID="{D4571F01-060D-5C45-BA80-0A149454F212}" presName="aSpace" presStyleCnt="0"/>
      <dgm:spPr/>
    </dgm:pt>
  </dgm:ptLst>
  <dgm:cxnLst>
    <dgm:cxn modelId="{F761C108-1757-B44A-968F-36E9C07A1267}" srcId="{0753E7B3-F8CE-4849-B761-94F8B41CF831}" destId="{D4571F01-060D-5C45-BA80-0A149454F212}" srcOrd="2" destOrd="0" parTransId="{79236941-A9E5-B24D-A260-7DBCB147B133}" sibTransId="{18EBF6D3-1592-1A4F-85CD-948E72C9EF32}"/>
    <dgm:cxn modelId="{A04AEB24-F533-9743-A77B-AB09A99DBD97}" type="presOf" srcId="{0753E7B3-F8CE-4849-B761-94F8B41CF831}" destId="{B29F5CF9-5464-9A42-873C-E988351EBF6C}" srcOrd="0" destOrd="0" presId="urn:microsoft.com/office/officeart/2005/8/layout/pyramid2"/>
    <dgm:cxn modelId="{675AB326-D283-9A46-8149-A87149088F1E}" type="presOf" srcId="{D4571F01-060D-5C45-BA80-0A149454F212}" destId="{3F6C2642-5A2E-0149-B14F-2C08EEE28AC1}" srcOrd="0" destOrd="0" presId="urn:microsoft.com/office/officeart/2005/8/layout/pyramid2"/>
    <dgm:cxn modelId="{64248592-F96C-5341-BCEC-6FFEFF3BD1DE}" srcId="{0753E7B3-F8CE-4849-B761-94F8B41CF831}" destId="{DA4DAD7E-0D3D-BC4F-BB3A-9AB45F5243EC}" srcOrd="0" destOrd="0" parTransId="{92136981-C6FC-8C42-BC9E-F3875028ED2E}" sibTransId="{D7D7108E-771B-9C46-AFBA-CDD430C820DC}"/>
    <dgm:cxn modelId="{913801C8-9AFF-F64B-B756-71C0864191B8}" type="presOf" srcId="{DA4DAD7E-0D3D-BC4F-BB3A-9AB45F5243EC}" destId="{E1FED870-74B1-A748-B4CF-2BFA807F7CD7}" srcOrd="0" destOrd="0" presId="urn:microsoft.com/office/officeart/2005/8/layout/pyramid2"/>
    <dgm:cxn modelId="{FDAEDFDA-457F-7B42-8ADC-942E7374D5A5}" srcId="{0753E7B3-F8CE-4849-B761-94F8B41CF831}" destId="{A04C76C7-D77A-FD4B-9DB3-240DDB8AE4B3}" srcOrd="1" destOrd="0" parTransId="{050B525A-42C9-8A47-B53E-4A6BE57448AA}" sibTransId="{0C5732D5-7B7F-E541-BCC4-491A281B3A62}"/>
    <dgm:cxn modelId="{240B84E9-5027-1643-B29E-28D2ED1C0FD8}" type="presOf" srcId="{A04C76C7-D77A-FD4B-9DB3-240DDB8AE4B3}" destId="{2567F882-94E6-6C42-AEF1-2BC8B973409B}" srcOrd="0" destOrd="0" presId="urn:microsoft.com/office/officeart/2005/8/layout/pyramid2"/>
    <dgm:cxn modelId="{71299799-EFEA-084B-A5C4-04E500C44D73}" type="presParOf" srcId="{B29F5CF9-5464-9A42-873C-E988351EBF6C}" destId="{C798899A-F8DC-A548-9480-A14AC19D950C}" srcOrd="0" destOrd="0" presId="urn:microsoft.com/office/officeart/2005/8/layout/pyramid2"/>
    <dgm:cxn modelId="{A6A7100C-8384-A64A-87DB-35A6111FEBCA}" type="presParOf" srcId="{B29F5CF9-5464-9A42-873C-E988351EBF6C}" destId="{21BD58ED-D058-F947-95AE-74E3E33CF004}" srcOrd="1" destOrd="0" presId="urn:microsoft.com/office/officeart/2005/8/layout/pyramid2"/>
    <dgm:cxn modelId="{FD9978B7-66E9-BC41-BE21-E23894A2D6BB}" type="presParOf" srcId="{21BD58ED-D058-F947-95AE-74E3E33CF004}" destId="{E1FED870-74B1-A748-B4CF-2BFA807F7CD7}" srcOrd="0" destOrd="0" presId="urn:microsoft.com/office/officeart/2005/8/layout/pyramid2"/>
    <dgm:cxn modelId="{B2906E9F-E540-8741-955C-50EF5AD7C791}" type="presParOf" srcId="{21BD58ED-D058-F947-95AE-74E3E33CF004}" destId="{993F862C-C0AC-6D4F-B53F-BB5D04394D56}" srcOrd="1" destOrd="0" presId="urn:microsoft.com/office/officeart/2005/8/layout/pyramid2"/>
    <dgm:cxn modelId="{106C6420-5785-5E4D-B476-7A4E13AB3D0E}" type="presParOf" srcId="{21BD58ED-D058-F947-95AE-74E3E33CF004}" destId="{2567F882-94E6-6C42-AEF1-2BC8B973409B}" srcOrd="2" destOrd="0" presId="urn:microsoft.com/office/officeart/2005/8/layout/pyramid2"/>
    <dgm:cxn modelId="{8F020968-8A1A-8C40-A7DE-FFE20C58AF3C}" type="presParOf" srcId="{21BD58ED-D058-F947-95AE-74E3E33CF004}" destId="{865EDF76-20F6-744F-A947-A401E51B9D37}" srcOrd="3" destOrd="0" presId="urn:microsoft.com/office/officeart/2005/8/layout/pyramid2"/>
    <dgm:cxn modelId="{682CFAC8-7761-3444-8B3A-E2980FCCF9EF}" type="presParOf" srcId="{21BD58ED-D058-F947-95AE-74E3E33CF004}" destId="{3F6C2642-5A2E-0149-B14F-2C08EEE28AC1}" srcOrd="4" destOrd="0" presId="urn:microsoft.com/office/officeart/2005/8/layout/pyramid2"/>
    <dgm:cxn modelId="{A05FC68E-C6E2-DD45-B392-1B81000339C0}" type="presParOf" srcId="{21BD58ED-D058-F947-95AE-74E3E33CF004}" destId="{90A470A2-5B9D-AE4F-9433-BB8C78BE4607}"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C311691-94A0-4A46-AD79-921D89660DED}" type="doc">
      <dgm:prSet loTypeId="urn:microsoft.com/office/officeart/2005/8/layout/chevron1" loCatId="" qsTypeId="urn:microsoft.com/office/officeart/2005/8/quickstyle/simple1" qsCatId="simple" csTypeId="urn:microsoft.com/office/officeart/2005/8/colors/colorful2" csCatId="colorful"/>
      <dgm:spPr/>
      <dgm:t>
        <a:bodyPr/>
        <a:lstStyle/>
        <a:p>
          <a:endParaRPr lang="es-MX"/>
        </a:p>
      </dgm:t>
    </dgm:pt>
    <dgm:pt modelId="{A9EB3C2B-6667-2E43-8DC7-1DC2BBDCE980}">
      <dgm:prSet/>
      <dgm:spPr/>
      <dgm:t>
        <a:bodyPr/>
        <a:lstStyle/>
        <a:p>
          <a:r>
            <a:rPr lang="es-CO"/>
            <a:t>Es básico para conocer si un carisma es auténtico o no.</a:t>
          </a:r>
        </a:p>
      </dgm:t>
    </dgm:pt>
    <dgm:pt modelId="{DAC091B2-9F0C-7543-AA7D-CEF403F7D3AB}" type="parTrans" cxnId="{3716CE66-2ED6-3A4C-88CA-69AA30576653}">
      <dgm:prSet/>
      <dgm:spPr/>
      <dgm:t>
        <a:bodyPr/>
        <a:lstStyle/>
        <a:p>
          <a:endParaRPr lang="es-MX"/>
        </a:p>
      </dgm:t>
    </dgm:pt>
    <dgm:pt modelId="{3E2CD1FC-F33E-0B40-992F-6183B2252D1D}" type="sibTrans" cxnId="{3716CE66-2ED6-3A4C-88CA-69AA30576653}">
      <dgm:prSet/>
      <dgm:spPr/>
      <dgm:t>
        <a:bodyPr/>
        <a:lstStyle/>
        <a:p>
          <a:endParaRPr lang="es-MX"/>
        </a:p>
      </dgm:t>
    </dgm:pt>
    <dgm:pt modelId="{95C82623-8F93-C246-BE64-03A9C47E22CE}">
      <dgm:prSet/>
      <dgm:spPr/>
      <dgm:t>
        <a:bodyPr/>
        <a:lstStyle/>
        <a:p>
          <a:r>
            <a:rPr lang="es-CO"/>
            <a:t>Es le carisma que permite percibir lo que viene del Espíritu, y diferenciar lo que viene de nuestros propios intereses personales conscientes o inconscientes. </a:t>
          </a:r>
        </a:p>
      </dgm:t>
    </dgm:pt>
    <dgm:pt modelId="{36012084-3DF9-324A-B247-496B592262CA}" type="parTrans" cxnId="{99E3D797-B3A0-014B-8C11-5E5B9DF5F546}">
      <dgm:prSet/>
      <dgm:spPr/>
      <dgm:t>
        <a:bodyPr/>
        <a:lstStyle/>
        <a:p>
          <a:endParaRPr lang="es-MX"/>
        </a:p>
      </dgm:t>
    </dgm:pt>
    <dgm:pt modelId="{43EBAD43-6F60-544E-B40F-D758E6FF228E}" type="sibTrans" cxnId="{99E3D797-B3A0-014B-8C11-5E5B9DF5F546}">
      <dgm:prSet/>
      <dgm:spPr/>
      <dgm:t>
        <a:bodyPr/>
        <a:lstStyle/>
        <a:p>
          <a:endParaRPr lang="es-MX"/>
        </a:p>
      </dgm:t>
    </dgm:pt>
    <dgm:pt modelId="{89BEA1CD-9A46-FB49-B719-CEF9F0B829A7}" type="pres">
      <dgm:prSet presAssocID="{7C311691-94A0-4A46-AD79-921D89660DED}" presName="Name0" presStyleCnt="0">
        <dgm:presLayoutVars>
          <dgm:dir/>
          <dgm:animLvl val="lvl"/>
          <dgm:resizeHandles val="exact"/>
        </dgm:presLayoutVars>
      </dgm:prSet>
      <dgm:spPr/>
    </dgm:pt>
    <dgm:pt modelId="{84A7452A-EB1E-AA4F-8335-93D38D88CD1E}" type="pres">
      <dgm:prSet presAssocID="{A9EB3C2B-6667-2E43-8DC7-1DC2BBDCE980}" presName="parTxOnly" presStyleLbl="node1" presStyleIdx="0" presStyleCnt="2">
        <dgm:presLayoutVars>
          <dgm:chMax val="0"/>
          <dgm:chPref val="0"/>
          <dgm:bulletEnabled val="1"/>
        </dgm:presLayoutVars>
      </dgm:prSet>
      <dgm:spPr/>
    </dgm:pt>
    <dgm:pt modelId="{0B264AB1-4F3D-B24C-A3C9-2CF9A6A7010B}" type="pres">
      <dgm:prSet presAssocID="{3E2CD1FC-F33E-0B40-992F-6183B2252D1D}" presName="parTxOnlySpace" presStyleCnt="0"/>
      <dgm:spPr/>
    </dgm:pt>
    <dgm:pt modelId="{097AACA5-7B72-2F41-8E0A-B838A6E5FE51}" type="pres">
      <dgm:prSet presAssocID="{95C82623-8F93-C246-BE64-03A9C47E22CE}" presName="parTxOnly" presStyleLbl="node1" presStyleIdx="1" presStyleCnt="2">
        <dgm:presLayoutVars>
          <dgm:chMax val="0"/>
          <dgm:chPref val="0"/>
          <dgm:bulletEnabled val="1"/>
        </dgm:presLayoutVars>
      </dgm:prSet>
      <dgm:spPr/>
    </dgm:pt>
  </dgm:ptLst>
  <dgm:cxnLst>
    <dgm:cxn modelId="{76CEFF08-E404-754E-8A3A-B02C8E967259}" type="presOf" srcId="{95C82623-8F93-C246-BE64-03A9C47E22CE}" destId="{097AACA5-7B72-2F41-8E0A-B838A6E5FE51}" srcOrd="0" destOrd="0" presId="urn:microsoft.com/office/officeart/2005/8/layout/chevron1"/>
    <dgm:cxn modelId="{E878D250-6595-7B40-BDBD-77EBFB1C3D46}" type="presOf" srcId="{7C311691-94A0-4A46-AD79-921D89660DED}" destId="{89BEA1CD-9A46-FB49-B719-CEF9F0B829A7}" srcOrd="0" destOrd="0" presId="urn:microsoft.com/office/officeart/2005/8/layout/chevron1"/>
    <dgm:cxn modelId="{076A1566-50FF-3B4A-BAA6-CB5713DF157D}" type="presOf" srcId="{A9EB3C2B-6667-2E43-8DC7-1DC2BBDCE980}" destId="{84A7452A-EB1E-AA4F-8335-93D38D88CD1E}" srcOrd="0" destOrd="0" presId="urn:microsoft.com/office/officeart/2005/8/layout/chevron1"/>
    <dgm:cxn modelId="{3716CE66-2ED6-3A4C-88CA-69AA30576653}" srcId="{7C311691-94A0-4A46-AD79-921D89660DED}" destId="{A9EB3C2B-6667-2E43-8DC7-1DC2BBDCE980}" srcOrd="0" destOrd="0" parTransId="{DAC091B2-9F0C-7543-AA7D-CEF403F7D3AB}" sibTransId="{3E2CD1FC-F33E-0B40-992F-6183B2252D1D}"/>
    <dgm:cxn modelId="{99E3D797-B3A0-014B-8C11-5E5B9DF5F546}" srcId="{7C311691-94A0-4A46-AD79-921D89660DED}" destId="{95C82623-8F93-C246-BE64-03A9C47E22CE}" srcOrd="1" destOrd="0" parTransId="{36012084-3DF9-324A-B247-496B592262CA}" sibTransId="{43EBAD43-6F60-544E-B40F-D758E6FF228E}"/>
    <dgm:cxn modelId="{632926FF-F7DD-DE45-BEA9-E7CD8E6BCCB2}" type="presParOf" srcId="{89BEA1CD-9A46-FB49-B719-CEF9F0B829A7}" destId="{84A7452A-EB1E-AA4F-8335-93D38D88CD1E}" srcOrd="0" destOrd="0" presId="urn:microsoft.com/office/officeart/2005/8/layout/chevron1"/>
    <dgm:cxn modelId="{9A07802D-0B5B-D64B-9DF2-8293AF14683A}" type="presParOf" srcId="{89BEA1CD-9A46-FB49-B719-CEF9F0B829A7}" destId="{0B264AB1-4F3D-B24C-A3C9-2CF9A6A7010B}" srcOrd="1" destOrd="0" presId="urn:microsoft.com/office/officeart/2005/8/layout/chevron1"/>
    <dgm:cxn modelId="{C1F6F3E6-B59D-EB4D-ABA2-B4D502D7F28D}" type="presParOf" srcId="{89BEA1CD-9A46-FB49-B719-CEF9F0B829A7}" destId="{097AACA5-7B72-2F41-8E0A-B838A6E5FE51}" srcOrd="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BE102EA-99F7-E541-83F7-3808D8163187}" type="doc">
      <dgm:prSet loTypeId="urn:microsoft.com/office/officeart/2008/layout/PictureAccentList" loCatId="" qsTypeId="urn:microsoft.com/office/officeart/2005/8/quickstyle/simple1" qsCatId="simple" csTypeId="urn:microsoft.com/office/officeart/2005/8/colors/accent1_2" csCatId="accent1" phldr="1"/>
      <dgm:spPr/>
      <dgm:t>
        <a:bodyPr/>
        <a:lstStyle/>
        <a:p>
          <a:endParaRPr lang="es-MX"/>
        </a:p>
      </dgm:t>
    </dgm:pt>
    <dgm:pt modelId="{09172BD5-78DF-3848-895D-B89BC8E3AA9C}">
      <dgm:prSet phldrT="[Texto]"/>
      <dgm:spPr/>
      <dgm:t>
        <a:bodyPr/>
        <a:lstStyle/>
        <a:p>
          <a:r>
            <a:rPr lang="es-MX" dirty="0"/>
            <a:t>Oración </a:t>
          </a:r>
        </a:p>
      </dgm:t>
    </dgm:pt>
    <dgm:pt modelId="{80FDED36-8E84-CB4D-AD07-7793E6877B1D}" type="parTrans" cxnId="{73C08DBB-08F6-AD48-A2FA-0A83BAA0705F}">
      <dgm:prSet/>
      <dgm:spPr/>
      <dgm:t>
        <a:bodyPr/>
        <a:lstStyle/>
        <a:p>
          <a:endParaRPr lang="es-MX"/>
        </a:p>
      </dgm:t>
    </dgm:pt>
    <dgm:pt modelId="{6E18E9AE-6299-4844-BDA1-6295F23587FB}" type="sibTrans" cxnId="{73C08DBB-08F6-AD48-A2FA-0A83BAA0705F}">
      <dgm:prSet/>
      <dgm:spPr/>
      <dgm:t>
        <a:bodyPr/>
        <a:lstStyle/>
        <a:p>
          <a:endParaRPr lang="es-MX"/>
        </a:p>
      </dgm:t>
    </dgm:pt>
    <dgm:pt modelId="{ADE5CA9F-B015-604D-97F5-719F3E11E25D}">
      <dgm:prSet phldrT="[Texto]"/>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s-MX" dirty="0"/>
            <a:t>Paz interior </a:t>
          </a:r>
        </a:p>
        <a:p>
          <a:pPr marL="0" marR="0" lvl="0" indent="0" defTabSz="914400" eaLnBrk="1" fontAlgn="auto" latinLnBrk="0" hangingPunct="1">
            <a:lnSpc>
              <a:spcPct val="100000"/>
            </a:lnSpc>
            <a:spcBef>
              <a:spcPts val="0"/>
            </a:spcBef>
            <a:spcAft>
              <a:spcPts val="0"/>
            </a:spcAft>
            <a:buClrTx/>
            <a:buSzTx/>
            <a:buFontTx/>
            <a:buNone/>
            <a:tabLst/>
            <a:defRPr/>
          </a:pPr>
          <a:r>
            <a:rPr lang="es-MX" dirty="0"/>
            <a:t>Edificación de la comunidad </a:t>
          </a:r>
        </a:p>
        <a:p>
          <a:pPr marL="0" lvl="0" defTabSz="1289050">
            <a:lnSpc>
              <a:spcPct val="90000"/>
            </a:lnSpc>
            <a:spcBef>
              <a:spcPct val="0"/>
            </a:spcBef>
            <a:spcAft>
              <a:spcPct val="35000"/>
            </a:spcAft>
            <a:buNone/>
          </a:pPr>
          <a:endParaRPr lang="es-MX" dirty="0"/>
        </a:p>
      </dgm:t>
    </dgm:pt>
    <dgm:pt modelId="{9C550E39-06B7-F842-8591-FA9182ED025D}" type="parTrans" cxnId="{D1B4695B-9873-1A40-9E08-61951E18C56A}">
      <dgm:prSet/>
      <dgm:spPr/>
      <dgm:t>
        <a:bodyPr/>
        <a:lstStyle/>
        <a:p>
          <a:endParaRPr lang="es-MX"/>
        </a:p>
      </dgm:t>
    </dgm:pt>
    <dgm:pt modelId="{40E1B4BA-8DBF-5E4C-B2DA-250173116811}" type="sibTrans" cxnId="{D1B4695B-9873-1A40-9E08-61951E18C56A}">
      <dgm:prSet/>
      <dgm:spPr/>
      <dgm:t>
        <a:bodyPr/>
        <a:lstStyle/>
        <a:p>
          <a:endParaRPr lang="es-MX"/>
        </a:p>
      </dgm:t>
    </dgm:pt>
    <dgm:pt modelId="{4BD73A03-3C2B-0F4B-AF56-399B8E4B8E57}">
      <dgm:prSet phldrT="[Texto]"/>
      <dgm:spPr/>
      <dgm:t>
        <a:bodyPr/>
        <a:lstStyle/>
        <a:p>
          <a:r>
            <a:rPr lang="es-MX" dirty="0"/>
            <a:t>La gloria es para Dios (no intereses particulares)</a:t>
          </a:r>
        </a:p>
        <a:p>
          <a:r>
            <a:rPr lang="es-MX" dirty="0"/>
            <a:t>Confirmación bíblica y/o comunitaria</a:t>
          </a:r>
        </a:p>
      </dgm:t>
    </dgm:pt>
    <dgm:pt modelId="{8BBB9451-0A96-BB44-99DD-335BD8A1F5FB}" type="parTrans" cxnId="{4D8FE4AE-C0D0-584E-8C78-13830849D4AF}">
      <dgm:prSet/>
      <dgm:spPr/>
      <dgm:t>
        <a:bodyPr/>
        <a:lstStyle/>
        <a:p>
          <a:endParaRPr lang="es-MX"/>
        </a:p>
      </dgm:t>
    </dgm:pt>
    <dgm:pt modelId="{7F2B1CFC-4AB2-4543-B4F0-EF5942686403}" type="sibTrans" cxnId="{4D8FE4AE-C0D0-584E-8C78-13830849D4AF}">
      <dgm:prSet/>
      <dgm:spPr/>
      <dgm:t>
        <a:bodyPr/>
        <a:lstStyle/>
        <a:p>
          <a:endParaRPr lang="es-MX"/>
        </a:p>
      </dgm:t>
    </dgm:pt>
    <dgm:pt modelId="{6761FE91-77A6-4F48-A200-1FC9DDD4443B}" type="pres">
      <dgm:prSet presAssocID="{5BE102EA-99F7-E541-83F7-3808D8163187}" presName="layout" presStyleCnt="0">
        <dgm:presLayoutVars>
          <dgm:chMax/>
          <dgm:chPref/>
          <dgm:dir/>
          <dgm:animOne val="branch"/>
          <dgm:animLvl val="lvl"/>
          <dgm:resizeHandles/>
        </dgm:presLayoutVars>
      </dgm:prSet>
      <dgm:spPr/>
    </dgm:pt>
    <dgm:pt modelId="{FEE6AA81-6907-E64A-8D0E-EC3F21FB600D}" type="pres">
      <dgm:prSet presAssocID="{09172BD5-78DF-3848-895D-B89BC8E3AA9C}" presName="root" presStyleCnt="0">
        <dgm:presLayoutVars>
          <dgm:chMax/>
          <dgm:chPref val="4"/>
        </dgm:presLayoutVars>
      </dgm:prSet>
      <dgm:spPr/>
    </dgm:pt>
    <dgm:pt modelId="{71580AC5-240B-E346-B79C-21DF9F155494}" type="pres">
      <dgm:prSet presAssocID="{09172BD5-78DF-3848-895D-B89BC8E3AA9C}" presName="rootComposite" presStyleCnt="0">
        <dgm:presLayoutVars/>
      </dgm:prSet>
      <dgm:spPr/>
    </dgm:pt>
    <dgm:pt modelId="{D2D7839D-3483-3C4B-AC33-47B4C7C0B70E}" type="pres">
      <dgm:prSet presAssocID="{09172BD5-78DF-3848-895D-B89BC8E3AA9C}" presName="rootText" presStyleLbl="node0" presStyleIdx="0" presStyleCnt="1">
        <dgm:presLayoutVars>
          <dgm:chMax/>
          <dgm:chPref val="4"/>
        </dgm:presLayoutVars>
      </dgm:prSet>
      <dgm:spPr/>
    </dgm:pt>
    <dgm:pt modelId="{FE763E36-0790-FB4E-A1DD-C426810DB207}" type="pres">
      <dgm:prSet presAssocID="{09172BD5-78DF-3848-895D-B89BC8E3AA9C}" presName="childShape" presStyleCnt="0">
        <dgm:presLayoutVars>
          <dgm:chMax val="0"/>
          <dgm:chPref val="0"/>
        </dgm:presLayoutVars>
      </dgm:prSet>
      <dgm:spPr/>
    </dgm:pt>
    <dgm:pt modelId="{7EEE6B86-57D6-6642-8106-8DB9E9E7C2A3}" type="pres">
      <dgm:prSet presAssocID="{ADE5CA9F-B015-604D-97F5-719F3E11E25D}" presName="childComposite" presStyleCnt="0">
        <dgm:presLayoutVars>
          <dgm:chMax val="0"/>
          <dgm:chPref val="0"/>
        </dgm:presLayoutVars>
      </dgm:prSet>
      <dgm:spPr/>
    </dgm:pt>
    <dgm:pt modelId="{45F9DAAF-4E47-9D4F-90F0-2808FE3FBE03}" type="pres">
      <dgm:prSet presAssocID="{ADE5CA9F-B015-604D-97F5-719F3E11E25D}" presName="Image" presStyleLbl="node1" presStyleIdx="0" presStyleCnt="2"/>
      <dgm:spPr/>
    </dgm:pt>
    <dgm:pt modelId="{C545C16B-C833-8D4C-BFF5-62F4756F7ECB}" type="pres">
      <dgm:prSet presAssocID="{ADE5CA9F-B015-604D-97F5-719F3E11E25D}" presName="childText" presStyleLbl="lnNode1" presStyleIdx="0" presStyleCnt="2">
        <dgm:presLayoutVars>
          <dgm:chMax val="0"/>
          <dgm:chPref val="0"/>
          <dgm:bulletEnabled val="1"/>
        </dgm:presLayoutVars>
      </dgm:prSet>
      <dgm:spPr/>
    </dgm:pt>
    <dgm:pt modelId="{11DF4ABC-15D4-EB4F-A049-37089784F7AD}" type="pres">
      <dgm:prSet presAssocID="{4BD73A03-3C2B-0F4B-AF56-399B8E4B8E57}" presName="childComposite" presStyleCnt="0">
        <dgm:presLayoutVars>
          <dgm:chMax val="0"/>
          <dgm:chPref val="0"/>
        </dgm:presLayoutVars>
      </dgm:prSet>
      <dgm:spPr/>
    </dgm:pt>
    <dgm:pt modelId="{1D6D071A-EC25-204C-8CE0-05C64DA60FF8}" type="pres">
      <dgm:prSet presAssocID="{4BD73A03-3C2B-0F4B-AF56-399B8E4B8E57}" presName="Image" presStyleLbl="node1" presStyleIdx="1" presStyleCnt="2"/>
      <dgm:spPr/>
    </dgm:pt>
    <dgm:pt modelId="{5B654267-4D3D-B74C-8764-9B786F274959}" type="pres">
      <dgm:prSet presAssocID="{4BD73A03-3C2B-0F4B-AF56-399B8E4B8E57}" presName="childText" presStyleLbl="lnNode1" presStyleIdx="1" presStyleCnt="2">
        <dgm:presLayoutVars>
          <dgm:chMax val="0"/>
          <dgm:chPref val="0"/>
          <dgm:bulletEnabled val="1"/>
        </dgm:presLayoutVars>
      </dgm:prSet>
      <dgm:spPr/>
    </dgm:pt>
  </dgm:ptLst>
  <dgm:cxnLst>
    <dgm:cxn modelId="{D1B4695B-9873-1A40-9E08-61951E18C56A}" srcId="{09172BD5-78DF-3848-895D-B89BC8E3AA9C}" destId="{ADE5CA9F-B015-604D-97F5-719F3E11E25D}" srcOrd="0" destOrd="0" parTransId="{9C550E39-06B7-F842-8591-FA9182ED025D}" sibTransId="{40E1B4BA-8DBF-5E4C-B2DA-250173116811}"/>
    <dgm:cxn modelId="{73D9F463-DB13-9F46-BB0F-767E60B0EC18}" type="presOf" srcId="{4BD73A03-3C2B-0F4B-AF56-399B8E4B8E57}" destId="{5B654267-4D3D-B74C-8764-9B786F274959}" srcOrd="0" destOrd="0" presId="urn:microsoft.com/office/officeart/2008/layout/PictureAccentList"/>
    <dgm:cxn modelId="{D6A55193-EED1-6640-A9EC-193C51B832C5}" type="presOf" srcId="{09172BD5-78DF-3848-895D-B89BC8E3AA9C}" destId="{D2D7839D-3483-3C4B-AC33-47B4C7C0B70E}" srcOrd="0" destOrd="0" presId="urn:microsoft.com/office/officeart/2008/layout/PictureAccentList"/>
    <dgm:cxn modelId="{AC3BD099-AB69-D749-879C-6F34846DBBE8}" type="presOf" srcId="{5BE102EA-99F7-E541-83F7-3808D8163187}" destId="{6761FE91-77A6-4F48-A200-1FC9DDD4443B}" srcOrd="0" destOrd="0" presId="urn:microsoft.com/office/officeart/2008/layout/PictureAccentList"/>
    <dgm:cxn modelId="{4D8FE4AE-C0D0-584E-8C78-13830849D4AF}" srcId="{09172BD5-78DF-3848-895D-B89BC8E3AA9C}" destId="{4BD73A03-3C2B-0F4B-AF56-399B8E4B8E57}" srcOrd="1" destOrd="0" parTransId="{8BBB9451-0A96-BB44-99DD-335BD8A1F5FB}" sibTransId="{7F2B1CFC-4AB2-4543-B4F0-EF5942686403}"/>
    <dgm:cxn modelId="{73C08DBB-08F6-AD48-A2FA-0A83BAA0705F}" srcId="{5BE102EA-99F7-E541-83F7-3808D8163187}" destId="{09172BD5-78DF-3848-895D-B89BC8E3AA9C}" srcOrd="0" destOrd="0" parTransId="{80FDED36-8E84-CB4D-AD07-7793E6877B1D}" sibTransId="{6E18E9AE-6299-4844-BDA1-6295F23587FB}"/>
    <dgm:cxn modelId="{C0B402E9-AD84-424A-B2EC-A453AEBBD3D4}" type="presOf" srcId="{ADE5CA9F-B015-604D-97F5-719F3E11E25D}" destId="{C545C16B-C833-8D4C-BFF5-62F4756F7ECB}" srcOrd="0" destOrd="0" presId="urn:microsoft.com/office/officeart/2008/layout/PictureAccentList"/>
    <dgm:cxn modelId="{E12BED95-0BE8-5847-B6D2-7737E9F4BCD8}" type="presParOf" srcId="{6761FE91-77A6-4F48-A200-1FC9DDD4443B}" destId="{FEE6AA81-6907-E64A-8D0E-EC3F21FB600D}" srcOrd="0" destOrd="0" presId="urn:microsoft.com/office/officeart/2008/layout/PictureAccentList"/>
    <dgm:cxn modelId="{4E2DDD5A-1E5B-0245-991E-7239063EDFE4}" type="presParOf" srcId="{FEE6AA81-6907-E64A-8D0E-EC3F21FB600D}" destId="{71580AC5-240B-E346-B79C-21DF9F155494}" srcOrd="0" destOrd="0" presId="urn:microsoft.com/office/officeart/2008/layout/PictureAccentList"/>
    <dgm:cxn modelId="{A58CD063-C8A3-A74B-8D48-C9501844D83B}" type="presParOf" srcId="{71580AC5-240B-E346-B79C-21DF9F155494}" destId="{D2D7839D-3483-3C4B-AC33-47B4C7C0B70E}" srcOrd="0" destOrd="0" presId="urn:microsoft.com/office/officeart/2008/layout/PictureAccentList"/>
    <dgm:cxn modelId="{E344F611-0660-D342-A4A7-30B762E448BE}" type="presParOf" srcId="{FEE6AA81-6907-E64A-8D0E-EC3F21FB600D}" destId="{FE763E36-0790-FB4E-A1DD-C426810DB207}" srcOrd="1" destOrd="0" presId="urn:microsoft.com/office/officeart/2008/layout/PictureAccentList"/>
    <dgm:cxn modelId="{74E7BD65-949B-A24F-A953-83DD40978278}" type="presParOf" srcId="{FE763E36-0790-FB4E-A1DD-C426810DB207}" destId="{7EEE6B86-57D6-6642-8106-8DB9E9E7C2A3}" srcOrd="0" destOrd="0" presId="urn:microsoft.com/office/officeart/2008/layout/PictureAccentList"/>
    <dgm:cxn modelId="{D8B1CF68-9596-F846-81E3-F88F8D2C8C96}" type="presParOf" srcId="{7EEE6B86-57D6-6642-8106-8DB9E9E7C2A3}" destId="{45F9DAAF-4E47-9D4F-90F0-2808FE3FBE03}" srcOrd="0" destOrd="0" presId="urn:microsoft.com/office/officeart/2008/layout/PictureAccentList"/>
    <dgm:cxn modelId="{9FC59861-0860-714E-ACF4-D4EF1204F091}" type="presParOf" srcId="{7EEE6B86-57D6-6642-8106-8DB9E9E7C2A3}" destId="{C545C16B-C833-8D4C-BFF5-62F4756F7ECB}" srcOrd="1" destOrd="0" presId="urn:microsoft.com/office/officeart/2008/layout/PictureAccentList"/>
    <dgm:cxn modelId="{90F3908E-6552-A042-9DFE-DF845604F231}" type="presParOf" srcId="{FE763E36-0790-FB4E-A1DD-C426810DB207}" destId="{11DF4ABC-15D4-EB4F-A049-37089784F7AD}" srcOrd="1" destOrd="0" presId="urn:microsoft.com/office/officeart/2008/layout/PictureAccentList"/>
    <dgm:cxn modelId="{D2DAA1BD-C6EE-7D41-B63F-5B37954DE4C1}" type="presParOf" srcId="{11DF4ABC-15D4-EB4F-A049-37089784F7AD}" destId="{1D6D071A-EC25-204C-8CE0-05C64DA60FF8}" srcOrd="0" destOrd="0" presId="urn:microsoft.com/office/officeart/2008/layout/PictureAccentList"/>
    <dgm:cxn modelId="{F21648B5-87E6-9643-AFE5-095D11A88525}" type="presParOf" srcId="{11DF4ABC-15D4-EB4F-A049-37089784F7AD}" destId="{5B654267-4D3D-B74C-8764-9B786F274959}" srcOrd="1" destOrd="0" presId="urn:microsoft.com/office/officeart/2008/layout/Pictu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BB64258-B00A-D740-A9E9-3D3C26E18FAA}" type="doc">
      <dgm:prSet loTypeId="urn:microsoft.com/office/officeart/2005/8/layout/lProcess3" loCatId="" qsTypeId="urn:microsoft.com/office/officeart/2005/8/quickstyle/simple1" qsCatId="simple" csTypeId="urn:microsoft.com/office/officeart/2005/8/colors/accent1_2" csCatId="accent1" phldr="1"/>
      <dgm:spPr/>
      <dgm:t>
        <a:bodyPr/>
        <a:lstStyle/>
        <a:p>
          <a:endParaRPr lang="es-MX"/>
        </a:p>
      </dgm:t>
    </dgm:pt>
    <dgm:pt modelId="{671A01BC-F59A-A54F-9038-E2C92754A33B}">
      <dgm:prSet phldrT="[Texto]"/>
      <dgm:spPr/>
      <dgm:t>
        <a:bodyPr/>
        <a:lstStyle/>
        <a:p>
          <a:r>
            <a:rPr lang="es-MX" dirty="0"/>
            <a:t>Obispos </a:t>
          </a:r>
        </a:p>
      </dgm:t>
    </dgm:pt>
    <dgm:pt modelId="{23B3C0B5-C752-EB43-BFA4-94239F13E189}" type="parTrans" cxnId="{06DE425A-B59C-4945-815B-39C957D274CB}">
      <dgm:prSet/>
      <dgm:spPr/>
      <dgm:t>
        <a:bodyPr/>
        <a:lstStyle/>
        <a:p>
          <a:endParaRPr lang="es-MX"/>
        </a:p>
      </dgm:t>
    </dgm:pt>
    <dgm:pt modelId="{D8545910-CFD3-6445-B5F8-FDFDB6DD7F7E}" type="sibTrans" cxnId="{06DE425A-B59C-4945-815B-39C957D274CB}">
      <dgm:prSet/>
      <dgm:spPr/>
      <dgm:t>
        <a:bodyPr/>
        <a:lstStyle/>
        <a:p>
          <a:endParaRPr lang="es-MX"/>
        </a:p>
      </dgm:t>
    </dgm:pt>
    <dgm:pt modelId="{9EDD2B59-6412-4A4F-ABBE-8B127A810E73}">
      <dgm:prSet phldrT="[Texto]"/>
      <dgm:spPr/>
      <dgm:t>
        <a:bodyPr/>
        <a:lstStyle/>
        <a:p>
          <a:r>
            <a:rPr lang="es-MX" dirty="0"/>
            <a:t>consejos</a:t>
          </a:r>
        </a:p>
      </dgm:t>
    </dgm:pt>
    <dgm:pt modelId="{C83F7528-7889-954A-8747-400CB618DE55}" type="parTrans" cxnId="{63599226-4C3F-974A-9C70-D89D2E166A50}">
      <dgm:prSet/>
      <dgm:spPr/>
      <dgm:t>
        <a:bodyPr/>
        <a:lstStyle/>
        <a:p>
          <a:endParaRPr lang="es-MX"/>
        </a:p>
      </dgm:t>
    </dgm:pt>
    <dgm:pt modelId="{977FFF6A-4C10-AF4C-92C8-72D1FFEA7BB6}" type="sibTrans" cxnId="{63599226-4C3F-974A-9C70-D89D2E166A50}">
      <dgm:prSet/>
      <dgm:spPr/>
      <dgm:t>
        <a:bodyPr/>
        <a:lstStyle/>
        <a:p>
          <a:endParaRPr lang="es-MX"/>
        </a:p>
      </dgm:t>
    </dgm:pt>
    <dgm:pt modelId="{71B11CCA-535B-CA4D-819B-742FB2D191D7}">
      <dgm:prSet phldrT="[Texto]"/>
      <dgm:spPr/>
      <dgm:t>
        <a:bodyPr/>
        <a:lstStyle/>
        <a:p>
          <a:r>
            <a:rPr lang="es-MX" dirty="0"/>
            <a:t>asesores</a:t>
          </a:r>
        </a:p>
      </dgm:t>
    </dgm:pt>
    <dgm:pt modelId="{7011D60B-DC3B-3441-BD6F-010D14D5303D}" type="parTrans" cxnId="{A2A113C9-62D7-1543-B0E0-65250D058637}">
      <dgm:prSet/>
      <dgm:spPr/>
      <dgm:t>
        <a:bodyPr/>
        <a:lstStyle/>
        <a:p>
          <a:endParaRPr lang="es-MX"/>
        </a:p>
      </dgm:t>
    </dgm:pt>
    <dgm:pt modelId="{F2B342CA-5627-8444-9ADA-23DBA9212B29}" type="sibTrans" cxnId="{A2A113C9-62D7-1543-B0E0-65250D058637}">
      <dgm:prSet/>
      <dgm:spPr/>
      <dgm:t>
        <a:bodyPr/>
        <a:lstStyle/>
        <a:p>
          <a:endParaRPr lang="es-MX"/>
        </a:p>
      </dgm:t>
    </dgm:pt>
    <dgm:pt modelId="{26AD9F12-C3BE-BF44-88C3-04C43928DA9D}">
      <dgm:prSet phldrT="[Texto]"/>
      <dgm:spPr/>
      <dgm:t>
        <a:bodyPr/>
        <a:lstStyle/>
        <a:p>
          <a:r>
            <a:rPr lang="es-MX" dirty="0"/>
            <a:t>Equipos de asesores</a:t>
          </a:r>
        </a:p>
      </dgm:t>
    </dgm:pt>
    <dgm:pt modelId="{A3009645-2540-C840-9677-DD2B741CBA54}" type="parTrans" cxnId="{D130C80E-14E8-1348-8237-7B4BECB23204}">
      <dgm:prSet/>
      <dgm:spPr/>
      <dgm:t>
        <a:bodyPr/>
        <a:lstStyle/>
        <a:p>
          <a:endParaRPr lang="es-MX"/>
        </a:p>
      </dgm:t>
    </dgm:pt>
    <dgm:pt modelId="{53E0AB48-0DC6-B043-A084-03BC912A76F8}" type="sibTrans" cxnId="{D130C80E-14E8-1348-8237-7B4BECB23204}">
      <dgm:prSet/>
      <dgm:spPr/>
      <dgm:t>
        <a:bodyPr/>
        <a:lstStyle/>
        <a:p>
          <a:endParaRPr lang="es-MX"/>
        </a:p>
      </dgm:t>
    </dgm:pt>
    <dgm:pt modelId="{FBFA54B9-59E9-E34B-9646-ADB29360D1C2}">
      <dgm:prSet phldrT="[Texto]"/>
      <dgm:spPr/>
      <dgm:t>
        <a:bodyPr/>
        <a:lstStyle/>
        <a:p>
          <a:r>
            <a:rPr lang="es-MX" dirty="0"/>
            <a:t>comunidad</a:t>
          </a:r>
        </a:p>
      </dgm:t>
    </dgm:pt>
    <dgm:pt modelId="{5D35E7EF-6EED-B64B-A622-63DE40551574}" type="parTrans" cxnId="{383C8F99-2938-F449-86E4-225F27D0248D}">
      <dgm:prSet/>
      <dgm:spPr/>
      <dgm:t>
        <a:bodyPr/>
        <a:lstStyle/>
        <a:p>
          <a:endParaRPr lang="es-MX"/>
        </a:p>
      </dgm:t>
    </dgm:pt>
    <dgm:pt modelId="{6CBD396F-E690-2947-B8D1-A38F56B17D35}" type="sibTrans" cxnId="{383C8F99-2938-F449-86E4-225F27D0248D}">
      <dgm:prSet/>
      <dgm:spPr/>
      <dgm:t>
        <a:bodyPr/>
        <a:lstStyle/>
        <a:p>
          <a:endParaRPr lang="es-MX"/>
        </a:p>
      </dgm:t>
    </dgm:pt>
    <dgm:pt modelId="{34174A5B-D87B-654D-88C5-145AA79BF1D0}">
      <dgm:prSet phldrT="[Texto]"/>
      <dgm:spPr/>
      <dgm:t>
        <a:bodyPr/>
        <a:lstStyle/>
        <a:p>
          <a:r>
            <a:rPr lang="es-MX" dirty="0"/>
            <a:t>servidores</a:t>
          </a:r>
        </a:p>
      </dgm:t>
    </dgm:pt>
    <dgm:pt modelId="{29A3C44D-D3D6-5248-A63C-BF9F10BFDF5A}" type="parTrans" cxnId="{EFBA60DF-0111-214F-A5C8-F863A97D6632}">
      <dgm:prSet/>
      <dgm:spPr/>
      <dgm:t>
        <a:bodyPr/>
        <a:lstStyle/>
        <a:p>
          <a:endParaRPr lang="es-MX"/>
        </a:p>
      </dgm:t>
    </dgm:pt>
    <dgm:pt modelId="{97AE05F3-6360-0141-B3B0-01EDBC3FCD1C}" type="sibTrans" cxnId="{EFBA60DF-0111-214F-A5C8-F863A97D6632}">
      <dgm:prSet/>
      <dgm:spPr/>
      <dgm:t>
        <a:bodyPr/>
        <a:lstStyle/>
        <a:p>
          <a:endParaRPr lang="es-MX"/>
        </a:p>
      </dgm:t>
    </dgm:pt>
    <dgm:pt modelId="{BC9A6676-F96A-DD49-BDE9-39C352DC1548}">
      <dgm:prSet phldrT="[Texto]"/>
      <dgm:spPr/>
      <dgm:t>
        <a:bodyPr/>
        <a:lstStyle/>
        <a:p>
          <a:r>
            <a:rPr lang="es-MX" dirty="0"/>
            <a:t>Comunidad discierne</a:t>
          </a:r>
        </a:p>
      </dgm:t>
    </dgm:pt>
    <dgm:pt modelId="{78102040-087B-DE4F-B999-FB0C7FFD290E}" type="parTrans" cxnId="{8D0BBFA3-2D1A-4643-B8FB-D4674458E4BF}">
      <dgm:prSet/>
      <dgm:spPr/>
      <dgm:t>
        <a:bodyPr/>
        <a:lstStyle/>
        <a:p>
          <a:endParaRPr lang="es-MX"/>
        </a:p>
      </dgm:t>
    </dgm:pt>
    <dgm:pt modelId="{C4DC4610-E26B-514E-B7B2-24B870A625DA}" type="sibTrans" cxnId="{8D0BBFA3-2D1A-4643-B8FB-D4674458E4BF}">
      <dgm:prSet/>
      <dgm:spPr/>
      <dgm:t>
        <a:bodyPr/>
        <a:lstStyle/>
        <a:p>
          <a:endParaRPr lang="es-MX"/>
        </a:p>
      </dgm:t>
    </dgm:pt>
    <dgm:pt modelId="{8479E2D7-0858-894A-BF6E-5CDAA40147EA}">
      <dgm:prSet phldrT="[Texto]"/>
      <dgm:spPr/>
      <dgm:t>
        <a:bodyPr/>
        <a:lstStyle/>
        <a:p>
          <a:r>
            <a:rPr lang="es-MX" dirty="0"/>
            <a:t>Madurez personal </a:t>
          </a:r>
        </a:p>
      </dgm:t>
    </dgm:pt>
    <dgm:pt modelId="{B354A1B8-7709-A346-9262-0510BA07A807}" type="parTrans" cxnId="{A08E08AD-754D-C842-9E9A-C5A8BC28A403}">
      <dgm:prSet/>
      <dgm:spPr/>
      <dgm:t>
        <a:bodyPr/>
        <a:lstStyle/>
        <a:p>
          <a:endParaRPr lang="es-MX"/>
        </a:p>
      </dgm:t>
    </dgm:pt>
    <dgm:pt modelId="{832116F4-BE3C-9A46-888A-3873AB6751D7}" type="sibTrans" cxnId="{A08E08AD-754D-C842-9E9A-C5A8BC28A403}">
      <dgm:prSet/>
      <dgm:spPr/>
      <dgm:t>
        <a:bodyPr/>
        <a:lstStyle/>
        <a:p>
          <a:endParaRPr lang="es-MX"/>
        </a:p>
      </dgm:t>
    </dgm:pt>
    <dgm:pt modelId="{CD8EA6C5-242D-8B48-B887-DC2E7B04DDFE}">
      <dgm:prSet phldrT="[Texto]"/>
      <dgm:spPr/>
      <dgm:t>
        <a:bodyPr/>
        <a:lstStyle/>
        <a:p>
          <a:r>
            <a:rPr lang="es-MX" dirty="0"/>
            <a:t>Vida comunitaria</a:t>
          </a:r>
        </a:p>
      </dgm:t>
    </dgm:pt>
    <dgm:pt modelId="{67CE72A7-8971-FE47-8FBE-4824EF9994E1}" type="parTrans" cxnId="{CFD4431F-1520-344B-A43A-7F62601A25EB}">
      <dgm:prSet/>
      <dgm:spPr/>
      <dgm:t>
        <a:bodyPr/>
        <a:lstStyle/>
        <a:p>
          <a:endParaRPr lang="es-MX"/>
        </a:p>
      </dgm:t>
    </dgm:pt>
    <dgm:pt modelId="{AB66E98B-69A1-904C-BC36-C78E7A35D62E}" type="sibTrans" cxnId="{CFD4431F-1520-344B-A43A-7F62601A25EB}">
      <dgm:prSet/>
      <dgm:spPr/>
      <dgm:t>
        <a:bodyPr/>
        <a:lstStyle/>
        <a:p>
          <a:endParaRPr lang="es-MX"/>
        </a:p>
      </dgm:t>
    </dgm:pt>
    <dgm:pt modelId="{76A2D2FD-5629-FF4F-9496-D7BD3910EB05}" type="pres">
      <dgm:prSet presAssocID="{ABB64258-B00A-D740-A9E9-3D3C26E18FAA}" presName="Name0" presStyleCnt="0">
        <dgm:presLayoutVars>
          <dgm:chPref val="3"/>
          <dgm:dir/>
          <dgm:animLvl val="lvl"/>
          <dgm:resizeHandles/>
        </dgm:presLayoutVars>
      </dgm:prSet>
      <dgm:spPr/>
    </dgm:pt>
    <dgm:pt modelId="{9905D841-9C71-D24E-87AE-9A5B3100759B}" type="pres">
      <dgm:prSet presAssocID="{671A01BC-F59A-A54F-9038-E2C92754A33B}" presName="horFlow" presStyleCnt="0"/>
      <dgm:spPr/>
    </dgm:pt>
    <dgm:pt modelId="{23B5B8FF-EDEF-8643-800C-D5739C767DC3}" type="pres">
      <dgm:prSet presAssocID="{671A01BC-F59A-A54F-9038-E2C92754A33B}" presName="bigChev" presStyleLbl="node1" presStyleIdx="0" presStyleCnt="3"/>
      <dgm:spPr/>
    </dgm:pt>
    <dgm:pt modelId="{392D71A9-2AB0-3C49-8655-CE6980BAB280}" type="pres">
      <dgm:prSet presAssocID="{C83F7528-7889-954A-8747-400CB618DE55}" presName="parTrans" presStyleCnt="0"/>
      <dgm:spPr/>
    </dgm:pt>
    <dgm:pt modelId="{B774D489-5FFF-3842-B091-ABA52AFDEBBC}" type="pres">
      <dgm:prSet presAssocID="{9EDD2B59-6412-4A4F-ABBE-8B127A810E73}" presName="node" presStyleLbl="alignAccFollowNode1" presStyleIdx="0" presStyleCnt="6">
        <dgm:presLayoutVars>
          <dgm:bulletEnabled val="1"/>
        </dgm:presLayoutVars>
      </dgm:prSet>
      <dgm:spPr/>
    </dgm:pt>
    <dgm:pt modelId="{8669AE56-F49D-454E-B352-24BF9F7EC49D}" type="pres">
      <dgm:prSet presAssocID="{977FFF6A-4C10-AF4C-92C8-72D1FFEA7BB6}" presName="sibTrans" presStyleCnt="0"/>
      <dgm:spPr/>
    </dgm:pt>
    <dgm:pt modelId="{849E1BDF-EA8C-8648-83CA-D4C7259C0013}" type="pres">
      <dgm:prSet presAssocID="{71B11CCA-535B-CA4D-819B-742FB2D191D7}" presName="node" presStyleLbl="alignAccFollowNode1" presStyleIdx="1" presStyleCnt="6">
        <dgm:presLayoutVars>
          <dgm:bulletEnabled val="1"/>
        </dgm:presLayoutVars>
      </dgm:prSet>
      <dgm:spPr/>
    </dgm:pt>
    <dgm:pt modelId="{C729A2B1-B07C-E345-AD81-3EE47CE1742D}" type="pres">
      <dgm:prSet presAssocID="{671A01BC-F59A-A54F-9038-E2C92754A33B}" presName="vSp" presStyleCnt="0"/>
      <dgm:spPr/>
    </dgm:pt>
    <dgm:pt modelId="{617255B3-53FC-4C42-9FA3-96332A077EC6}" type="pres">
      <dgm:prSet presAssocID="{26AD9F12-C3BE-BF44-88C3-04C43928DA9D}" presName="horFlow" presStyleCnt="0"/>
      <dgm:spPr/>
    </dgm:pt>
    <dgm:pt modelId="{D1BEB442-DD59-3E4A-8B91-C9BE63CE5392}" type="pres">
      <dgm:prSet presAssocID="{26AD9F12-C3BE-BF44-88C3-04C43928DA9D}" presName="bigChev" presStyleLbl="node1" presStyleIdx="1" presStyleCnt="3"/>
      <dgm:spPr/>
    </dgm:pt>
    <dgm:pt modelId="{88C619E3-576A-F341-B248-77608CA1C96C}" type="pres">
      <dgm:prSet presAssocID="{5D35E7EF-6EED-B64B-A622-63DE40551574}" presName="parTrans" presStyleCnt="0"/>
      <dgm:spPr/>
    </dgm:pt>
    <dgm:pt modelId="{30084CEA-603B-FD43-9E54-C3F4CFC8E61C}" type="pres">
      <dgm:prSet presAssocID="{FBFA54B9-59E9-E34B-9646-ADB29360D1C2}" presName="node" presStyleLbl="alignAccFollowNode1" presStyleIdx="2" presStyleCnt="6">
        <dgm:presLayoutVars>
          <dgm:bulletEnabled val="1"/>
        </dgm:presLayoutVars>
      </dgm:prSet>
      <dgm:spPr/>
    </dgm:pt>
    <dgm:pt modelId="{883CB9FC-D1BB-FC45-A061-3A5355BFDED3}" type="pres">
      <dgm:prSet presAssocID="{6CBD396F-E690-2947-B8D1-A38F56B17D35}" presName="sibTrans" presStyleCnt="0"/>
      <dgm:spPr/>
    </dgm:pt>
    <dgm:pt modelId="{67C20439-AD8B-854D-896A-2F42AC0E9F7E}" type="pres">
      <dgm:prSet presAssocID="{34174A5B-D87B-654D-88C5-145AA79BF1D0}" presName="node" presStyleLbl="alignAccFollowNode1" presStyleIdx="3" presStyleCnt="6">
        <dgm:presLayoutVars>
          <dgm:bulletEnabled val="1"/>
        </dgm:presLayoutVars>
      </dgm:prSet>
      <dgm:spPr/>
    </dgm:pt>
    <dgm:pt modelId="{2E101215-6D65-5D42-BD0C-32FF705597D4}" type="pres">
      <dgm:prSet presAssocID="{26AD9F12-C3BE-BF44-88C3-04C43928DA9D}" presName="vSp" presStyleCnt="0"/>
      <dgm:spPr/>
    </dgm:pt>
    <dgm:pt modelId="{B5EDFC68-042E-6C46-BF1E-80969D1143D3}" type="pres">
      <dgm:prSet presAssocID="{BC9A6676-F96A-DD49-BDE9-39C352DC1548}" presName="horFlow" presStyleCnt="0"/>
      <dgm:spPr/>
    </dgm:pt>
    <dgm:pt modelId="{A59EA008-A290-3140-8BA6-E587CBE42BB3}" type="pres">
      <dgm:prSet presAssocID="{BC9A6676-F96A-DD49-BDE9-39C352DC1548}" presName="bigChev" presStyleLbl="node1" presStyleIdx="2" presStyleCnt="3"/>
      <dgm:spPr/>
    </dgm:pt>
    <dgm:pt modelId="{E2E48327-6DEC-0F41-B5AE-8CF5AC7CB4B5}" type="pres">
      <dgm:prSet presAssocID="{B354A1B8-7709-A346-9262-0510BA07A807}" presName="parTrans" presStyleCnt="0"/>
      <dgm:spPr/>
    </dgm:pt>
    <dgm:pt modelId="{7FE5F8AC-772D-E44B-ABFA-3C6CC5FDB8EE}" type="pres">
      <dgm:prSet presAssocID="{8479E2D7-0858-894A-BF6E-5CDAA40147EA}" presName="node" presStyleLbl="alignAccFollowNode1" presStyleIdx="4" presStyleCnt="6">
        <dgm:presLayoutVars>
          <dgm:bulletEnabled val="1"/>
        </dgm:presLayoutVars>
      </dgm:prSet>
      <dgm:spPr/>
    </dgm:pt>
    <dgm:pt modelId="{23798BCD-0269-7D4B-A892-AD7917328D89}" type="pres">
      <dgm:prSet presAssocID="{832116F4-BE3C-9A46-888A-3873AB6751D7}" presName="sibTrans" presStyleCnt="0"/>
      <dgm:spPr/>
    </dgm:pt>
    <dgm:pt modelId="{33F60DAF-E2D6-0B40-9E00-DED8D474B74B}" type="pres">
      <dgm:prSet presAssocID="{CD8EA6C5-242D-8B48-B887-DC2E7B04DDFE}" presName="node" presStyleLbl="alignAccFollowNode1" presStyleIdx="5" presStyleCnt="6">
        <dgm:presLayoutVars>
          <dgm:bulletEnabled val="1"/>
        </dgm:presLayoutVars>
      </dgm:prSet>
      <dgm:spPr/>
    </dgm:pt>
  </dgm:ptLst>
  <dgm:cxnLst>
    <dgm:cxn modelId="{F5BDDE08-AFF8-F14E-B523-7B8B97BA85AD}" type="presOf" srcId="{ABB64258-B00A-D740-A9E9-3D3C26E18FAA}" destId="{76A2D2FD-5629-FF4F-9496-D7BD3910EB05}" srcOrd="0" destOrd="0" presId="urn:microsoft.com/office/officeart/2005/8/layout/lProcess3"/>
    <dgm:cxn modelId="{D130C80E-14E8-1348-8237-7B4BECB23204}" srcId="{ABB64258-B00A-D740-A9E9-3D3C26E18FAA}" destId="{26AD9F12-C3BE-BF44-88C3-04C43928DA9D}" srcOrd="1" destOrd="0" parTransId="{A3009645-2540-C840-9677-DD2B741CBA54}" sibTransId="{53E0AB48-0DC6-B043-A084-03BC912A76F8}"/>
    <dgm:cxn modelId="{CFD4431F-1520-344B-A43A-7F62601A25EB}" srcId="{BC9A6676-F96A-DD49-BDE9-39C352DC1548}" destId="{CD8EA6C5-242D-8B48-B887-DC2E7B04DDFE}" srcOrd="1" destOrd="0" parTransId="{67CE72A7-8971-FE47-8FBE-4824EF9994E1}" sibTransId="{AB66E98B-69A1-904C-BC36-C78E7A35D62E}"/>
    <dgm:cxn modelId="{63599226-4C3F-974A-9C70-D89D2E166A50}" srcId="{671A01BC-F59A-A54F-9038-E2C92754A33B}" destId="{9EDD2B59-6412-4A4F-ABBE-8B127A810E73}" srcOrd="0" destOrd="0" parTransId="{C83F7528-7889-954A-8747-400CB618DE55}" sibTransId="{977FFF6A-4C10-AF4C-92C8-72D1FFEA7BB6}"/>
    <dgm:cxn modelId="{D533F026-40BE-9C4D-A56A-4C0F242E442E}" type="presOf" srcId="{BC9A6676-F96A-DD49-BDE9-39C352DC1548}" destId="{A59EA008-A290-3140-8BA6-E587CBE42BB3}" srcOrd="0" destOrd="0" presId="urn:microsoft.com/office/officeart/2005/8/layout/lProcess3"/>
    <dgm:cxn modelId="{D90F413E-7346-BF46-9FFA-126B83139205}" type="presOf" srcId="{34174A5B-D87B-654D-88C5-145AA79BF1D0}" destId="{67C20439-AD8B-854D-896A-2F42AC0E9F7E}" srcOrd="0" destOrd="0" presId="urn:microsoft.com/office/officeart/2005/8/layout/lProcess3"/>
    <dgm:cxn modelId="{07489D4A-AF2F-3A4F-8A04-8759DFC4ADB4}" type="presOf" srcId="{671A01BC-F59A-A54F-9038-E2C92754A33B}" destId="{23B5B8FF-EDEF-8643-800C-D5739C767DC3}" srcOrd="0" destOrd="0" presId="urn:microsoft.com/office/officeart/2005/8/layout/lProcess3"/>
    <dgm:cxn modelId="{06DE425A-B59C-4945-815B-39C957D274CB}" srcId="{ABB64258-B00A-D740-A9E9-3D3C26E18FAA}" destId="{671A01BC-F59A-A54F-9038-E2C92754A33B}" srcOrd="0" destOrd="0" parTransId="{23B3C0B5-C752-EB43-BFA4-94239F13E189}" sibTransId="{D8545910-CFD3-6445-B5F8-FDFDB6DD7F7E}"/>
    <dgm:cxn modelId="{383C8F99-2938-F449-86E4-225F27D0248D}" srcId="{26AD9F12-C3BE-BF44-88C3-04C43928DA9D}" destId="{FBFA54B9-59E9-E34B-9646-ADB29360D1C2}" srcOrd="0" destOrd="0" parTransId="{5D35E7EF-6EED-B64B-A622-63DE40551574}" sibTransId="{6CBD396F-E690-2947-B8D1-A38F56B17D35}"/>
    <dgm:cxn modelId="{8D0BBFA3-2D1A-4643-B8FB-D4674458E4BF}" srcId="{ABB64258-B00A-D740-A9E9-3D3C26E18FAA}" destId="{BC9A6676-F96A-DD49-BDE9-39C352DC1548}" srcOrd="2" destOrd="0" parTransId="{78102040-087B-DE4F-B999-FB0C7FFD290E}" sibTransId="{C4DC4610-E26B-514E-B7B2-24B870A625DA}"/>
    <dgm:cxn modelId="{A08E08AD-754D-C842-9E9A-C5A8BC28A403}" srcId="{BC9A6676-F96A-DD49-BDE9-39C352DC1548}" destId="{8479E2D7-0858-894A-BF6E-5CDAA40147EA}" srcOrd="0" destOrd="0" parTransId="{B354A1B8-7709-A346-9262-0510BA07A807}" sibTransId="{832116F4-BE3C-9A46-888A-3873AB6751D7}"/>
    <dgm:cxn modelId="{14BD40B4-6CC7-E541-9C3A-8CB856F73EF9}" type="presOf" srcId="{8479E2D7-0858-894A-BF6E-5CDAA40147EA}" destId="{7FE5F8AC-772D-E44B-ABFA-3C6CC5FDB8EE}" srcOrd="0" destOrd="0" presId="urn:microsoft.com/office/officeart/2005/8/layout/lProcess3"/>
    <dgm:cxn modelId="{B773C4BB-3AD4-6D44-950C-FC68C5E9A8A6}" type="presOf" srcId="{9EDD2B59-6412-4A4F-ABBE-8B127A810E73}" destId="{B774D489-5FFF-3842-B091-ABA52AFDEBBC}" srcOrd="0" destOrd="0" presId="urn:microsoft.com/office/officeart/2005/8/layout/lProcess3"/>
    <dgm:cxn modelId="{3E6BA5BD-7CEF-1E4A-A889-9173BB2AF076}" type="presOf" srcId="{71B11CCA-535B-CA4D-819B-742FB2D191D7}" destId="{849E1BDF-EA8C-8648-83CA-D4C7259C0013}" srcOrd="0" destOrd="0" presId="urn:microsoft.com/office/officeart/2005/8/layout/lProcess3"/>
    <dgm:cxn modelId="{A2A113C9-62D7-1543-B0E0-65250D058637}" srcId="{671A01BC-F59A-A54F-9038-E2C92754A33B}" destId="{71B11CCA-535B-CA4D-819B-742FB2D191D7}" srcOrd="1" destOrd="0" parTransId="{7011D60B-DC3B-3441-BD6F-010D14D5303D}" sibTransId="{F2B342CA-5627-8444-9ADA-23DBA9212B29}"/>
    <dgm:cxn modelId="{EFBA60DF-0111-214F-A5C8-F863A97D6632}" srcId="{26AD9F12-C3BE-BF44-88C3-04C43928DA9D}" destId="{34174A5B-D87B-654D-88C5-145AA79BF1D0}" srcOrd="1" destOrd="0" parTransId="{29A3C44D-D3D6-5248-A63C-BF9F10BFDF5A}" sibTransId="{97AE05F3-6360-0141-B3B0-01EDBC3FCD1C}"/>
    <dgm:cxn modelId="{D85BFBDF-C449-3A46-8D7A-66FA988DA710}" type="presOf" srcId="{CD8EA6C5-242D-8B48-B887-DC2E7B04DDFE}" destId="{33F60DAF-E2D6-0B40-9E00-DED8D474B74B}" srcOrd="0" destOrd="0" presId="urn:microsoft.com/office/officeart/2005/8/layout/lProcess3"/>
    <dgm:cxn modelId="{9BAA5DE4-51F6-A24C-9662-5DB11EA49922}" type="presOf" srcId="{FBFA54B9-59E9-E34B-9646-ADB29360D1C2}" destId="{30084CEA-603B-FD43-9E54-C3F4CFC8E61C}" srcOrd="0" destOrd="0" presId="urn:microsoft.com/office/officeart/2005/8/layout/lProcess3"/>
    <dgm:cxn modelId="{13E19AFE-3C8E-3147-9715-FD1250725D23}" type="presOf" srcId="{26AD9F12-C3BE-BF44-88C3-04C43928DA9D}" destId="{D1BEB442-DD59-3E4A-8B91-C9BE63CE5392}" srcOrd="0" destOrd="0" presId="urn:microsoft.com/office/officeart/2005/8/layout/lProcess3"/>
    <dgm:cxn modelId="{625DC8F4-CC57-2E41-84C8-218DEE5F77ED}" type="presParOf" srcId="{76A2D2FD-5629-FF4F-9496-D7BD3910EB05}" destId="{9905D841-9C71-D24E-87AE-9A5B3100759B}" srcOrd="0" destOrd="0" presId="urn:microsoft.com/office/officeart/2005/8/layout/lProcess3"/>
    <dgm:cxn modelId="{ACE42265-1902-7C4D-BEC6-13CE2125FF1A}" type="presParOf" srcId="{9905D841-9C71-D24E-87AE-9A5B3100759B}" destId="{23B5B8FF-EDEF-8643-800C-D5739C767DC3}" srcOrd="0" destOrd="0" presId="urn:microsoft.com/office/officeart/2005/8/layout/lProcess3"/>
    <dgm:cxn modelId="{C7A8A20C-9B85-D249-8553-9D205ABF45B8}" type="presParOf" srcId="{9905D841-9C71-D24E-87AE-9A5B3100759B}" destId="{392D71A9-2AB0-3C49-8655-CE6980BAB280}" srcOrd="1" destOrd="0" presId="urn:microsoft.com/office/officeart/2005/8/layout/lProcess3"/>
    <dgm:cxn modelId="{7D57B9C8-86C1-B444-BFA3-FF9B902F0DA2}" type="presParOf" srcId="{9905D841-9C71-D24E-87AE-9A5B3100759B}" destId="{B774D489-5FFF-3842-B091-ABA52AFDEBBC}" srcOrd="2" destOrd="0" presId="urn:microsoft.com/office/officeart/2005/8/layout/lProcess3"/>
    <dgm:cxn modelId="{F547AC5B-33CD-0242-A214-23B206225474}" type="presParOf" srcId="{9905D841-9C71-D24E-87AE-9A5B3100759B}" destId="{8669AE56-F49D-454E-B352-24BF9F7EC49D}" srcOrd="3" destOrd="0" presId="urn:microsoft.com/office/officeart/2005/8/layout/lProcess3"/>
    <dgm:cxn modelId="{B33D81FF-1744-FC46-984B-C4EC4E639EA7}" type="presParOf" srcId="{9905D841-9C71-D24E-87AE-9A5B3100759B}" destId="{849E1BDF-EA8C-8648-83CA-D4C7259C0013}" srcOrd="4" destOrd="0" presId="urn:microsoft.com/office/officeart/2005/8/layout/lProcess3"/>
    <dgm:cxn modelId="{069F1F19-C548-554A-BDC6-589C987E394C}" type="presParOf" srcId="{76A2D2FD-5629-FF4F-9496-D7BD3910EB05}" destId="{C729A2B1-B07C-E345-AD81-3EE47CE1742D}" srcOrd="1" destOrd="0" presId="urn:microsoft.com/office/officeart/2005/8/layout/lProcess3"/>
    <dgm:cxn modelId="{817C0B47-C42B-4542-9EA0-17A04CB53F8A}" type="presParOf" srcId="{76A2D2FD-5629-FF4F-9496-D7BD3910EB05}" destId="{617255B3-53FC-4C42-9FA3-96332A077EC6}" srcOrd="2" destOrd="0" presId="urn:microsoft.com/office/officeart/2005/8/layout/lProcess3"/>
    <dgm:cxn modelId="{33E54389-5C77-B848-9747-FBFA9E1A0225}" type="presParOf" srcId="{617255B3-53FC-4C42-9FA3-96332A077EC6}" destId="{D1BEB442-DD59-3E4A-8B91-C9BE63CE5392}" srcOrd="0" destOrd="0" presId="urn:microsoft.com/office/officeart/2005/8/layout/lProcess3"/>
    <dgm:cxn modelId="{2FD45E74-083A-034D-9127-A13244AF317A}" type="presParOf" srcId="{617255B3-53FC-4C42-9FA3-96332A077EC6}" destId="{88C619E3-576A-F341-B248-77608CA1C96C}" srcOrd="1" destOrd="0" presId="urn:microsoft.com/office/officeart/2005/8/layout/lProcess3"/>
    <dgm:cxn modelId="{6C00087F-5D27-814C-889F-BC76E301A387}" type="presParOf" srcId="{617255B3-53FC-4C42-9FA3-96332A077EC6}" destId="{30084CEA-603B-FD43-9E54-C3F4CFC8E61C}" srcOrd="2" destOrd="0" presId="urn:microsoft.com/office/officeart/2005/8/layout/lProcess3"/>
    <dgm:cxn modelId="{B4223D3B-5BAC-5D4A-898A-7608489066F3}" type="presParOf" srcId="{617255B3-53FC-4C42-9FA3-96332A077EC6}" destId="{883CB9FC-D1BB-FC45-A061-3A5355BFDED3}" srcOrd="3" destOrd="0" presId="urn:microsoft.com/office/officeart/2005/8/layout/lProcess3"/>
    <dgm:cxn modelId="{B7B5422C-6349-1A42-99B0-AE53BC9244EB}" type="presParOf" srcId="{617255B3-53FC-4C42-9FA3-96332A077EC6}" destId="{67C20439-AD8B-854D-896A-2F42AC0E9F7E}" srcOrd="4" destOrd="0" presId="urn:microsoft.com/office/officeart/2005/8/layout/lProcess3"/>
    <dgm:cxn modelId="{BC0425FF-901C-774D-AA34-05820D7EE68B}" type="presParOf" srcId="{76A2D2FD-5629-FF4F-9496-D7BD3910EB05}" destId="{2E101215-6D65-5D42-BD0C-32FF705597D4}" srcOrd="3" destOrd="0" presId="urn:microsoft.com/office/officeart/2005/8/layout/lProcess3"/>
    <dgm:cxn modelId="{75B0F3D6-E9CB-B448-8672-321439F82856}" type="presParOf" srcId="{76A2D2FD-5629-FF4F-9496-D7BD3910EB05}" destId="{B5EDFC68-042E-6C46-BF1E-80969D1143D3}" srcOrd="4" destOrd="0" presId="urn:microsoft.com/office/officeart/2005/8/layout/lProcess3"/>
    <dgm:cxn modelId="{77511FCF-1879-B145-B827-6991665FC7FE}" type="presParOf" srcId="{B5EDFC68-042E-6C46-BF1E-80969D1143D3}" destId="{A59EA008-A290-3140-8BA6-E587CBE42BB3}" srcOrd="0" destOrd="0" presId="urn:microsoft.com/office/officeart/2005/8/layout/lProcess3"/>
    <dgm:cxn modelId="{6A218CEE-41B5-7145-8ED7-6219075446D7}" type="presParOf" srcId="{B5EDFC68-042E-6C46-BF1E-80969D1143D3}" destId="{E2E48327-6DEC-0F41-B5AE-8CF5AC7CB4B5}" srcOrd="1" destOrd="0" presId="urn:microsoft.com/office/officeart/2005/8/layout/lProcess3"/>
    <dgm:cxn modelId="{BD0962D2-2DA0-934D-8DDD-1971547A9166}" type="presParOf" srcId="{B5EDFC68-042E-6C46-BF1E-80969D1143D3}" destId="{7FE5F8AC-772D-E44B-ABFA-3C6CC5FDB8EE}" srcOrd="2" destOrd="0" presId="urn:microsoft.com/office/officeart/2005/8/layout/lProcess3"/>
    <dgm:cxn modelId="{3D768559-20FC-1941-8AC3-37873F9D477A}" type="presParOf" srcId="{B5EDFC68-042E-6C46-BF1E-80969D1143D3}" destId="{23798BCD-0269-7D4B-A892-AD7917328D89}" srcOrd="3" destOrd="0" presId="urn:microsoft.com/office/officeart/2005/8/layout/lProcess3"/>
    <dgm:cxn modelId="{DF7893FD-3214-DD4F-B346-8FA6ADF1101B}" type="presParOf" srcId="{B5EDFC68-042E-6C46-BF1E-80969D1143D3}" destId="{33F60DAF-E2D6-0B40-9E00-DED8D474B74B}" srcOrd="4"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534B82E-94F3-4524-AB85-AEE43597C28B}" type="doc">
      <dgm:prSet loTypeId="urn:microsoft.com/office/officeart/2005/8/layout/vList2" loCatId="list" qsTypeId="urn:microsoft.com/office/officeart/2005/8/quickstyle/simple1" qsCatId="simple" csTypeId="urn:microsoft.com/office/officeart/2005/8/colors/colorful4" csCatId="colorful"/>
      <dgm:spPr/>
      <dgm:t>
        <a:bodyPr/>
        <a:lstStyle/>
        <a:p>
          <a:endParaRPr lang="en-US"/>
        </a:p>
      </dgm:t>
    </dgm:pt>
    <dgm:pt modelId="{247656E0-B28E-4887-8E5D-4E061823E504}">
      <dgm:prSet/>
      <dgm:spPr/>
      <dgm:t>
        <a:bodyPr/>
        <a:lstStyle/>
        <a:p>
          <a:r>
            <a:rPr lang="es-CO"/>
            <a:t>¿Cómo aplicamos estos criterios nobles pero abstractos a las pequeñas y grandes decisiones que tomamos? </a:t>
          </a:r>
          <a:endParaRPr lang="en-US"/>
        </a:p>
      </dgm:t>
    </dgm:pt>
    <dgm:pt modelId="{D22017ED-AAF8-4DD2-86C4-92535ED3C8EC}" type="parTrans" cxnId="{40C86CA2-B2F6-4A08-9C2F-FE2CD21EEA2C}">
      <dgm:prSet/>
      <dgm:spPr/>
      <dgm:t>
        <a:bodyPr/>
        <a:lstStyle/>
        <a:p>
          <a:endParaRPr lang="en-US"/>
        </a:p>
      </dgm:t>
    </dgm:pt>
    <dgm:pt modelId="{B7520E64-45A0-42E3-9980-6BB3E7627BD1}" type="sibTrans" cxnId="{40C86CA2-B2F6-4A08-9C2F-FE2CD21EEA2C}">
      <dgm:prSet/>
      <dgm:spPr/>
      <dgm:t>
        <a:bodyPr/>
        <a:lstStyle/>
        <a:p>
          <a:endParaRPr lang="en-US"/>
        </a:p>
      </dgm:t>
    </dgm:pt>
    <dgm:pt modelId="{A6BCC757-1211-4B60-A896-F623D7DF257B}">
      <dgm:prSet/>
      <dgm:spPr/>
      <dgm:t>
        <a:bodyPr/>
        <a:lstStyle/>
        <a:p>
          <a:r>
            <a:rPr lang="es-CO"/>
            <a:t>Esto requiere un tipo de reflexión y oración conocido como </a:t>
          </a:r>
          <a:r>
            <a:rPr lang="es-CO" i="1"/>
            <a:t>discer­nimiento de espíritus</a:t>
          </a:r>
          <a:r>
            <a:rPr lang="es-CO"/>
            <a:t>. «Discernimiento» significa pensar nuestras decisiones y acciones no como un cálculo meramente racional, sino estar atentos al Espíritu, reconociendo en la oración las motivaciones e invitaciones y la voluntad de Dios. Existe un principio que en estos tiempos es importante recordar: las ideas se discuten, pero la realidad </a:t>
          </a:r>
          <a:r>
            <a:rPr lang="es-CO" i="1"/>
            <a:t>se discierne</a:t>
          </a:r>
          <a:r>
            <a:rPr lang="es-CO"/>
            <a:t>. (SS. FRANCISCO, SOÑEMOS JUNTOS P. 56). </a:t>
          </a:r>
          <a:endParaRPr lang="en-US"/>
        </a:p>
      </dgm:t>
    </dgm:pt>
    <dgm:pt modelId="{007FCE31-CB1F-465F-84A1-BE602468D4C2}" type="parTrans" cxnId="{FCE873B3-5012-4493-A369-EFE8879B89A3}">
      <dgm:prSet/>
      <dgm:spPr/>
      <dgm:t>
        <a:bodyPr/>
        <a:lstStyle/>
        <a:p>
          <a:endParaRPr lang="en-US"/>
        </a:p>
      </dgm:t>
    </dgm:pt>
    <dgm:pt modelId="{C926E0D9-8D17-435E-AD50-1DDFD7CA8267}" type="sibTrans" cxnId="{FCE873B3-5012-4493-A369-EFE8879B89A3}">
      <dgm:prSet/>
      <dgm:spPr/>
      <dgm:t>
        <a:bodyPr/>
        <a:lstStyle/>
        <a:p>
          <a:endParaRPr lang="en-US"/>
        </a:p>
      </dgm:t>
    </dgm:pt>
    <dgm:pt modelId="{7CCFEEF8-B5F5-4415-9741-7FEDC2A13791}">
      <dgm:prSet/>
      <dgm:spPr/>
      <dgm:t>
        <a:bodyPr/>
        <a:lstStyle/>
        <a:p>
          <a:r>
            <a:rPr lang="es-CO"/>
            <a:t>Esto es difícil para los impacientes que creen que todos los problemas deben tener una solución técnica, como si se tratara simplemente de dar con la tecla correcta. Muchas personas religiosas también tienen dificultad con el discernimiento, sobre todo aquellos alérgicos a la incertidumbre que buscan reducirlo todo a blanco y negro. Y es casi imposible para los ideólogos fundamentalistas y cualquier persona atrapada en la rigidez. Pero el discernimiento es vital si queremos crear un futuro mejor. (SS, IBID, P. 56)</a:t>
          </a:r>
          <a:endParaRPr lang="en-US"/>
        </a:p>
      </dgm:t>
    </dgm:pt>
    <dgm:pt modelId="{1B60FCE6-1CAE-49B8-970C-626EAB4C7D4B}" type="parTrans" cxnId="{E8D89C41-1069-41A9-97DF-B48C25680158}">
      <dgm:prSet/>
      <dgm:spPr/>
      <dgm:t>
        <a:bodyPr/>
        <a:lstStyle/>
        <a:p>
          <a:endParaRPr lang="en-US"/>
        </a:p>
      </dgm:t>
    </dgm:pt>
    <dgm:pt modelId="{269F597E-F5D4-4FC2-B720-1FAA23C3CCF7}" type="sibTrans" cxnId="{E8D89C41-1069-41A9-97DF-B48C25680158}">
      <dgm:prSet/>
      <dgm:spPr/>
      <dgm:t>
        <a:bodyPr/>
        <a:lstStyle/>
        <a:p>
          <a:endParaRPr lang="en-US"/>
        </a:p>
      </dgm:t>
    </dgm:pt>
    <dgm:pt modelId="{35F43DCB-ACEE-B148-B2E5-0A18EA12ACA5}" type="pres">
      <dgm:prSet presAssocID="{F534B82E-94F3-4524-AB85-AEE43597C28B}" presName="linear" presStyleCnt="0">
        <dgm:presLayoutVars>
          <dgm:animLvl val="lvl"/>
          <dgm:resizeHandles val="exact"/>
        </dgm:presLayoutVars>
      </dgm:prSet>
      <dgm:spPr/>
    </dgm:pt>
    <dgm:pt modelId="{C2441E4D-5997-D04F-8D75-394785D741E1}" type="pres">
      <dgm:prSet presAssocID="{247656E0-B28E-4887-8E5D-4E061823E504}" presName="parentText" presStyleLbl="node1" presStyleIdx="0" presStyleCnt="3">
        <dgm:presLayoutVars>
          <dgm:chMax val="0"/>
          <dgm:bulletEnabled val="1"/>
        </dgm:presLayoutVars>
      </dgm:prSet>
      <dgm:spPr/>
    </dgm:pt>
    <dgm:pt modelId="{1A55ED02-A22B-8D4F-B4E6-BF3A6E844F81}" type="pres">
      <dgm:prSet presAssocID="{B7520E64-45A0-42E3-9980-6BB3E7627BD1}" presName="spacer" presStyleCnt="0"/>
      <dgm:spPr/>
    </dgm:pt>
    <dgm:pt modelId="{9D824210-4C4A-4942-9BEA-A61E450702B7}" type="pres">
      <dgm:prSet presAssocID="{A6BCC757-1211-4B60-A896-F623D7DF257B}" presName="parentText" presStyleLbl="node1" presStyleIdx="1" presStyleCnt="3">
        <dgm:presLayoutVars>
          <dgm:chMax val="0"/>
          <dgm:bulletEnabled val="1"/>
        </dgm:presLayoutVars>
      </dgm:prSet>
      <dgm:spPr/>
    </dgm:pt>
    <dgm:pt modelId="{6FBC66CB-BFA5-464E-8644-39B61C882207}" type="pres">
      <dgm:prSet presAssocID="{C926E0D9-8D17-435E-AD50-1DDFD7CA8267}" presName="spacer" presStyleCnt="0"/>
      <dgm:spPr/>
    </dgm:pt>
    <dgm:pt modelId="{108D97C0-5539-7B44-8307-35CC81C1E9B0}" type="pres">
      <dgm:prSet presAssocID="{7CCFEEF8-B5F5-4415-9741-7FEDC2A13791}" presName="parentText" presStyleLbl="node1" presStyleIdx="2" presStyleCnt="3">
        <dgm:presLayoutVars>
          <dgm:chMax val="0"/>
          <dgm:bulletEnabled val="1"/>
        </dgm:presLayoutVars>
      </dgm:prSet>
      <dgm:spPr/>
    </dgm:pt>
  </dgm:ptLst>
  <dgm:cxnLst>
    <dgm:cxn modelId="{E8D89C41-1069-41A9-97DF-B48C25680158}" srcId="{F534B82E-94F3-4524-AB85-AEE43597C28B}" destId="{7CCFEEF8-B5F5-4415-9741-7FEDC2A13791}" srcOrd="2" destOrd="0" parTransId="{1B60FCE6-1CAE-49B8-970C-626EAB4C7D4B}" sibTransId="{269F597E-F5D4-4FC2-B720-1FAA23C3CCF7}"/>
    <dgm:cxn modelId="{0FAFC444-FB1C-A840-B550-A68ACD58CCB7}" type="presOf" srcId="{247656E0-B28E-4887-8E5D-4E061823E504}" destId="{C2441E4D-5997-D04F-8D75-394785D741E1}" srcOrd="0" destOrd="0" presId="urn:microsoft.com/office/officeart/2005/8/layout/vList2"/>
    <dgm:cxn modelId="{21BF0A55-48EB-FF41-8489-78340951B059}" type="presOf" srcId="{7CCFEEF8-B5F5-4415-9741-7FEDC2A13791}" destId="{108D97C0-5539-7B44-8307-35CC81C1E9B0}" srcOrd="0" destOrd="0" presId="urn:microsoft.com/office/officeart/2005/8/layout/vList2"/>
    <dgm:cxn modelId="{9FBF025A-5ED7-194C-89FC-978727298D84}" type="presOf" srcId="{A6BCC757-1211-4B60-A896-F623D7DF257B}" destId="{9D824210-4C4A-4942-9BEA-A61E450702B7}" srcOrd="0" destOrd="0" presId="urn:microsoft.com/office/officeart/2005/8/layout/vList2"/>
    <dgm:cxn modelId="{40C86CA2-B2F6-4A08-9C2F-FE2CD21EEA2C}" srcId="{F534B82E-94F3-4524-AB85-AEE43597C28B}" destId="{247656E0-B28E-4887-8E5D-4E061823E504}" srcOrd="0" destOrd="0" parTransId="{D22017ED-AAF8-4DD2-86C4-92535ED3C8EC}" sibTransId="{B7520E64-45A0-42E3-9980-6BB3E7627BD1}"/>
    <dgm:cxn modelId="{FCE873B3-5012-4493-A369-EFE8879B89A3}" srcId="{F534B82E-94F3-4524-AB85-AEE43597C28B}" destId="{A6BCC757-1211-4B60-A896-F623D7DF257B}" srcOrd="1" destOrd="0" parTransId="{007FCE31-CB1F-465F-84A1-BE602468D4C2}" sibTransId="{C926E0D9-8D17-435E-AD50-1DDFD7CA8267}"/>
    <dgm:cxn modelId="{6516FCFB-53CF-5744-BD2A-37C97858AFAB}" type="presOf" srcId="{F534B82E-94F3-4524-AB85-AEE43597C28B}" destId="{35F43DCB-ACEE-B148-B2E5-0A18EA12ACA5}" srcOrd="0" destOrd="0" presId="urn:microsoft.com/office/officeart/2005/8/layout/vList2"/>
    <dgm:cxn modelId="{4F323149-8C31-5243-8E77-A88ED36902A0}" type="presParOf" srcId="{35F43DCB-ACEE-B148-B2E5-0A18EA12ACA5}" destId="{C2441E4D-5997-D04F-8D75-394785D741E1}" srcOrd="0" destOrd="0" presId="urn:microsoft.com/office/officeart/2005/8/layout/vList2"/>
    <dgm:cxn modelId="{AFBB6312-4AAC-644A-878C-27BEC3262593}" type="presParOf" srcId="{35F43DCB-ACEE-B148-B2E5-0A18EA12ACA5}" destId="{1A55ED02-A22B-8D4F-B4E6-BF3A6E844F81}" srcOrd="1" destOrd="0" presId="urn:microsoft.com/office/officeart/2005/8/layout/vList2"/>
    <dgm:cxn modelId="{599F07C2-6042-0F41-81B3-DE150DE3EC88}" type="presParOf" srcId="{35F43DCB-ACEE-B148-B2E5-0A18EA12ACA5}" destId="{9D824210-4C4A-4942-9BEA-A61E450702B7}" srcOrd="2" destOrd="0" presId="urn:microsoft.com/office/officeart/2005/8/layout/vList2"/>
    <dgm:cxn modelId="{2F6939BF-D652-634C-A597-CA3576732B43}" type="presParOf" srcId="{35F43DCB-ACEE-B148-B2E5-0A18EA12ACA5}" destId="{6FBC66CB-BFA5-464E-8644-39B61C882207}" srcOrd="3" destOrd="0" presId="urn:microsoft.com/office/officeart/2005/8/layout/vList2"/>
    <dgm:cxn modelId="{0A64658C-D4DF-8F4A-9D95-0E58BBA98499}" type="presParOf" srcId="{35F43DCB-ACEE-B148-B2E5-0A18EA12ACA5}" destId="{108D97C0-5539-7B44-8307-35CC81C1E9B0}"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56D529-9410-4C08-B995-DA3CBE05D2C2}">
      <dsp:nvSpPr>
        <dsp:cNvPr id="0" name=""/>
        <dsp:cNvSpPr/>
      </dsp:nvSpPr>
      <dsp:spPr>
        <a:xfrm>
          <a:off x="1532642" y="9029"/>
          <a:ext cx="3301610" cy="3301610"/>
        </a:xfrm>
        <a:prstGeom prst="ellipse">
          <a:avLst/>
        </a:prstGeom>
        <a:solidFill>
          <a:schemeClr val="accent2">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s-CO" sz="2400" kern="1200" dirty="0">
              <a:latin typeface="Bell MT" panose="02020503060305020303" pitchFamily="18" charset="0"/>
            </a:rPr>
            <a:t>Espiritualidad</a:t>
          </a:r>
        </a:p>
      </dsp:txBody>
      <dsp:txXfrm>
        <a:off x="1993678" y="398360"/>
        <a:ext cx="1903630" cy="2522948"/>
      </dsp:txXfrm>
    </dsp:sp>
    <dsp:sp modelId="{E51E6CA6-7C01-46BF-9141-829AAEB3F20F}">
      <dsp:nvSpPr>
        <dsp:cNvPr id="0" name=""/>
        <dsp:cNvSpPr/>
      </dsp:nvSpPr>
      <dsp:spPr>
        <a:xfrm>
          <a:off x="3934995" y="16"/>
          <a:ext cx="3301610" cy="3301610"/>
        </a:xfrm>
        <a:prstGeom prst="ellipse">
          <a:avLst/>
        </a:prstGeom>
        <a:solidFill>
          <a:schemeClr val="accent2">
            <a:alpha val="50000"/>
            <a:hueOff val="-955371"/>
            <a:satOff val="-21734"/>
            <a:lumOff val="-568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r>
            <a:rPr lang="es-CO" sz="3000" kern="1200" dirty="0">
              <a:latin typeface="Bell MT" panose="02020503060305020303" pitchFamily="18" charset="0"/>
            </a:rPr>
            <a:t>Cultura</a:t>
          </a:r>
        </a:p>
      </dsp:txBody>
      <dsp:txXfrm>
        <a:off x="4871938" y="389346"/>
        <a:ext cx="1903630" cy="25229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659D2A-9B09-B64F-ADA7-CD7F97F1D0CE}">
      <dsp:nvSpPr>
        <dsp:cNvPr id="0" name=""/>
        <dsp:cNvSpPr/>
      </dsp:nvSpPr>
      <dsp:spPr>
        <a:xfrm>
          <a:off x="-120610" y="597666"/>
          <a:ext cx="5141370" cy="5141370"/>
        </a:xfrm>
        <a:prstGeom prst="pie">
          <a:avLst>
            <a:gd name="adj1" fmla="val 5400000"/>
            <a:gd name="adj2" fmla="val 162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233B64-E9C6-4642-B3CC-A35A9F15CDAA}">
      <dsp:nvSpPr>
        <dsp:cNvPr id="0" name=""/>
        <dsp:cNvSpPr/>
      </dsp:nvSpPr>
      <dsp:spPr>
        <a:xfrm>
          <a:off x="2450075" y="597666"/>
          <a:ext cx="5998265" cy="514137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s-MX" sz="4500" kern="1200" dirty="0"/>
            <a:t>El Carisma</a:t>
          </a:r>
        </a:p>
      </dsp:txBody>
      <dsp:txXfrm>
        <a:off x="2450075" y="597666"/>
        <a:ext cx="2999132" cy="1092541"/>
      </dsp:txXfrm>
    </dsp:sp>
    <dsp:sp modelId="{8D6F38ED-C869-FB40-AF6F-D59B28842C80}">
      <dsp:nvSpPr>
        <dsp:cNvPr id="0" name=""/>
        <dsp:cNvSpPr/>
      </dsp:nvSpPr>
      <dsp:spPr>
        <a:xfrm>
          <a:off x="554194" y="1690207"/>
          <a:ext cx="3791760" cy="3791760"/>
        </a:xfrm>
        <a:prstGeom prst="pie">
          <a:avLst>
            <a:gd name="adj1" fmla="val 5400000"/>
            <a:gd name="adj2" fmla="val 162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708739F-DFAF-B846-9FFD-61DED2521713}">
      <dsp:nvSpPr>
        <dsp:cNvPr id="0" name=""/>
        <dsp:cNvSpPr/>
      </dsp:nvSpPr>
      <dsp:spPr>
        <a:xfrm>
          <a:off x="2450075" y="1690207"/>
          <a:ext cx="5998265" cy="379176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s-MX" sz="4500" kern="1200" dirty="0"/>
            <a:t> San Pablo</a:t>
          </a:r>
        </a:p>
      </dsp:txBody>
      <dsp:txXfrm>
        <a:off x="2450075" y="1690207"/>
        <a:ext cx="2999132" cy="1092541"/>
      </dsp:txXfrm>
    </dsp:sp>
    <dsp:sp modelId="{C6B67AB3-2CB8-B647-945F-A11D807EF424}">
      <dsp:nvSpPr>
        <dsp:cNvPr id="0" name=""/>
        <dsp:cNvSpPr/>
      </dsp:nvSpPr>
      <dsp:spPr>
        <a:xfrm>
          <a:off x="1228999" y="2782749"/>
          <a:ext cx="2442151" cy="2442151"/>
        </a:xfrm>
        <a:prstGeom prst="pie">
          <a:avLst>
            <a:gd name="adj1" fmla="val 5400000"/>
            <a:gd name="adj2" fmla="val 162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78354F2-E5D8-8245-90FA-F9F049F2CA5C}">
      <dsp:nvSpPr>
        <dsp:cNvPr id="0" name=""/>
        <dsp:cNvSpPr/>
      </dsp:nvSpPr>
      <dsp:spPr>
        <a:xfrm>
          <a:off x="2450075" y="2782749"/>
          <a:ext cx="5998265" cy="2442151"/>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s-MX" sz="4500" kern="1200" dirty="0"/>
            <a:t>Cósmico </a:t>
          </a:r>
        </a:p>
      </dsp:txBody>
      <dsp:txXfrm>
        <a:off x="2450075" y="2782749"/>
        <a:ext cx="2999132" cy="1092541"/>
      </dsp:txXfrm>
    </dsp:sp>
    <dsp:sp modelId="{F04AF564-75CD-9C45-A165-622BF6A7FC93}">
      <dsp:nvSpPr>
        <dsp:cNvPr id="0" name=""/>
        <dsp:cNvSpPr/>
      </dsp:nvSpPr>
      <dsp:spPr>
        <a:xfrm>
          <a:off x="1903804" y="3875290"/>
          <a:ext cx="1092541" cy="1092541"/>
        </a:xfrm>
        <a:prstGeom prst="pie">
          <a:avLst>
            <a:gd name="adj1" fmla="val 5400000"/>
            <a:gd name="adj2" fmla="val 1620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761CF8-C688-0544-9C4F-D92FE584F829}">
      <dsp:nvSpPr>
        <dsp:cNvPr id="0" name=""/>
        <dsp:cNvSpPr/>
      </dsp:nvSpPr>
      <dsp:spPr>
        <a:xfrm>
          <a:off x="2450075" y="3875290"/>
          <a:ext cx="5998265" cy="1092541"/>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s-MX" sz="4500" kern="1200" dirty="0"/>
            <a:t>Eclesiología</a:t>
          </a:r>
        </a:p>
      </dsp:txBody>
      <dsp:txXfrm>
        <a:off x="2450075" y="3875290"/>
        <a:ext cx="2999132" cy="1092541"/>
      </dsp:txXfrm>
    </dsp:sp>
    <dsp:sp modelId="{FFFD7021-7B0A-3443-9D14-862CD54C726E}">
      <dsp:nvSpPr>
        <dsp:cNvPr id="0" name=""/>
        <dsp:cNvSpPr/>
      </dsp:nvSpPr>
      <dsp:spPr>
        <a:xfrm>
          <a:off x="5449208" y="1690207"/>
          <a:ext cx="2999132" cy="1092541"/>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114300" lvl="1" indent="-114300" algn="l" defTabSz="577850">
            <a:lnSpc>
              <a:spcPct val="90000"/>
            </a:lnSpc>
            <a:spcBef>
              <a:spcPct val="0"/>
            </a:spcBef>
            <a:spcAft>
              <a:spcPct val="15000"/>
            </a:spcAft>
            <a:buChar char="•"/>
          </a:pPr>
          <a:r>
            <a:rPr lang="es-MX" sz="1300" kern="1200" dirty="0"/>
            <a:t>Regalo de Dios</a:t>
          </a:r>
        </a:p>
        <a:p>
          <a:pPr marL="114300" lvl="1" indent="-114300" algn="l" defTabSz="577850">
            <a:lnSpc>
              <a:spcPct val="90000"/>
            </a:lnSpc>
            <a:spcBef>
              <a:spcPct val="0"/>
            </a:spcBef>
            <a:spcAft>
              <a:spcPct val="15000"/>
            </a:spcAft>
            <a:buChar char="•"/>
          </a:pPr>
          <a:r>
            <a:rPr lang="es-MX" sz="1300" kern="1200" dirty="0"/>
            <a:t>Por la resurrección: el hombre es carisma para la humanidad. </a:t>
          </a:r>
        </a:p>
      </dsp:txBody>
      <dsp:txXfrm>
        <a:off x="5449208" y="1690207"/>
        <a:ext cx="2999132" cy="1092541"/>
      </dsp:txXfrm>
    </dsp:sp>
    <dsp:sp modelId="{318AAB8B-9F53-5941-932F-F099E06BD78B}">
      <dsp:nvSpPr>
        <dsp:cNvPr id="0" name=""/>
        <dsp:cNvSpPr/>
      </dsp:nvSpPr>
      <dsp:spPr>
        <a:xfrm>
          <a:off x="5207987" y="2782749"/>
          <a:ext cx="3481573" cy="1092541"/>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114300" lvl="1" indent="-114300" algn="l" defTabSz="577850">
            <a:lnSpc>
              <a:spcPct val="90000"/>
            </a:lnSpc>
            <a:spcBef>
              <a:spcPct val="0"/>
            </a:spcBef>
            <a:spcAft>
              <a:spcPct val="15000"/>
            </a:spcAft>
            <a:buChar char="•"/>
          </a:pPr>
          <a:r>
            <a:rPr lang="es-MX" sz="1300" kern="1200" dirty="0"/>
            <a:t>Dios nos da su Hijo</a:t>
          </a:r>
        </a:p>
        <a:p>
          <a:pPr marL="114300" lvl="1" indent="-114300" algn="l" defTabSz="577850">
            <a:lnSpc>
              <a:spcPct val="90000"/>
            </a:lnSpc>
            <a:spcBef>
              <a:spcPct val="0"/>
            </a:spcBef>
            <a:spcAft>
              <a:spcPct val="15000"/>
            </a:spcAft>
            <a:buChar char="•"/>
          </a:pPr>
          <a:endParaRPr lang="es-MX" sz="1300" kern="1200" dirty="0"/>
        </a:p>
        <a:p>
          <a:pPr marL="114300" lvl="1" indent="-114300" algn="l" defTabSz="577850">
            <a:lnSpc>
              <a:spcPct val="90000"/>
            </a:lnSpc>
            <a:spcBef>
              <a:spcPct val="0"/>
            </a:spcBef>
            <a:spcAft>
              <a:spcPct val="15000"/>
            </a:spcAft>
            <a:buChar char="•"/>
          </a:pPr>
          <a:r>
            <a:rPr lang="es-MX" sz="1300" kern="1200" dirty="0"/>
            <a:t>Dios nos da su Espíritu</a:t>
          </a:r>
        </a:p>
        <a:p>
          <a:pPr marL="114300" lvl="1" indent="-114300" algn="l" defTabSz="577850">
            <a:lnSpc>
              <a:spcPct val="90000"/>
            </a:lnSpc>
            <a:spcBef>
              <a:spcPct val="0"/>
            </a:spcBef>
            <a:spcAft>
              <a:spcPct val="15000"/>
            </a:spcAft>
            <a:buChar char="•"/>
          </a:pPr>
          <a:endParaRPr lang="es-MX" sz="1300" kern="1200" dirty="0"/>
        </a:p>
        <a:p>
          <a:pPr marL="114300" lvl="1" indent="-114300" algn="l" defTabSz="577850">
            <a:lnSpc>
              <a:spcPct val="90000"/>
            </a:lnSpc>
            <a:spcBef>
              <a:spcPct val="0"/>
            </a:spcBef>
            <a:spcAft>
              <a:spcPct val="15000"/>
            </a:spcAft>
            <a:buChar char="•"/>
          </a:pPr>
          <a:r>
            <a:rPr lang="es-MX" sz="1300" kern="1200" dirty="0"/>
            <a:t>El espíritu nos da su amor (Rm 5,5)</a:t>
          </a:r>
        </a:p>
      </dsp:txBody>
      <dsp:txXfrm>
        <a:off x="5207987" y="2782749"/>
        <a:ext cx="3481573" cy="1092541"/>
      </dsp:txXfrm>
    </dsp:sp>
    <dsp:sp modelId="{8839BB88-27C5-9443-8EF6-71E255832804}">
      <dsp:nvSpPr>
        <dsp:cNvPr id="0" name=""/>
        <dsp:cNvSpPr/>
      </dsp:nvSpPr>
      <dsp:spPr>
        <a:xfrm>
          <a:off x="5449208" y="3875290"/>
          <a:ext cx="2999132" cy="1092541"/>
        </a:xfrm>
        <a:prstGeom prst="rect">
          <a:avLst/>
        </a:prstGeom>
        <a:noFill/>
        <a:ln w="15875"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114300" lvl="1" indent="-114300" algn="l" defTabSz="577850">
            <a:lnSpc>
              <a:spcPct val="90000"/>
            </a:lnSpc>
            <a:spcBef>
              <a:spcPct val="0"/>
            </a:spcBef>
            <a:spcAft>
              <a:spcPct val="15000"/>
            </a:spcAft>
            <a:buChar char="•"/>
          </a:pPr>
          <a:r>
            <a:rPr lang="es-MX" sz="1300" kern="1200" dirty="0"/>
            <a:t>Yo edifico a los demás</a:t>
          </a:r>
        </a:p>
        <a:p>
          <a:pPr marL="114300" lvl="1" indent="-114300" algn="l" defTabSz="577850">
            <a:lnSpc>
              <a:spcPct val="90000"/>
            </a:lnSpc>
            <a:spcBef>
              <a:spcPct val="0"/>
            </a:spcBef>
            <a:spcAft>
              <a:spcPct val="15000"/>
            </a:spcAft>
            <a:buChar char="•"/>
          </a:pPr>
          <a:r>
            <a:rPr lang="es-MX" sz="1300" kern="1200" dirty="0"/>
            <a:t>Ellos me edifican a mi </a:t>
          </a:r>
        </a:p>
        <a:p>
          <a:pPr marL="114300" lvl="1" indent="-114300" algn="l" defTabSz="577850">
            <a:lnSpc>
              <a:spcPct val="90000"/>
            </a:lnSpc>
            <a:spcBef>
              <a:spcPct val="0"/>
            </a:spcBef>
            <a:spcAft>
              <a:spcPct val="15000"/>
            </a:spcAft>
            <a:buChar char="•"/>
          </a:pPr>
          <a:r>
            <a:rPr lang="es-MX" sz="1300" kern="1200" dirty="0"/>
            <a:t>Nosotros, que somos carismas, edificamos el Cuerpo de Cristo que es la Iglesia.  </a:t>
          </a:r>
        </a:p>
      </dsp:txBody>
      <dsp:txXfrm>
        <a:off x="5449208" y="3875290"/>
        <a:ext cx="2999132" cy="10925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98899A-F8DC-A548-9480-A14AC19D950C}">
      <dsp:nvSpPr>
        <dsp:cNvPr id="0" name=""/>
        <dsp:cNvSpPr/>
      </dsp:nvSpPr>
      <dsp:spPr>
        <a:xfrm>
          <a:off x="792837" y="0"/>
          <a:ext cx="3541712" cy="3541712"/>
        </a:xfrm>
        <a:prstGeom prst="triangl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FED870-74B1-A748-B4CF-2BFA807F7CD7}">
      <dsp:nvSpPr>
        <dsp:cNvPr id="0" name=""/>
        <dsp:cNvSpPr/>
      </dsp:nvSpPr>
      <dsp:spPr>
        <a:xfrm>
          <a:off x="3" y="356073"/>
          <a:ext cx="7429493" cy="838389"/>
        </a:xfrm>
        <a:prstGeom prst="round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MX" sz="1300" kern="1200" dirty="0">
              <a:solidFill>
                <a:schemeClr val="bg1"/>
              </a:solidFill>
            </a:rPr>
            <a:t> </a:t>
          </a:r>
          <a:r>
            <a:rPr lang="es-MX" sz="1300" kern="1200" dirty="0">
              <a:solidFill>
                <a:srgbClr val="FF0000"/>
              </a:solidFill>
            </a:rPr>
            <a:t>MINISTERIOS: </a:t>
          </a:r>
          <a:r>
            <a:rPr lang="es-MX" sz="1300" kern="1200" dirty="0">
              <a:solidFill>
                <a:schemeClr val="bg1"/>
              </a:solidFill>
            </a:rPr>
            <a:t>Pastoreo,</a:t>
          </a:r>
          <a:r>
            <a:rPr lang="es-MX" sz="1300" kern="1200" dirty="0">
              <a:solidFill>
                <a:srgbClr val="FF0000"/>
              </a:solidFill>
            </a:rPr>
            <a:t> </a:t>
          </a:r>
          <a:r>
            <a:rPr lang="es-MX" sz="1300" kern="1200" dirty="0"/>
            <a:t>sanación, gobierno, música, intercesión </a:t>
          </a:r>
        </a:p>
      </dsp:txBody>
      <dsp:txXfrm>
        <a:off x="40930" y="397000"/>
        <a:ext cx="7347639" cy="756535"/>
      </dsp:txXfrm>
    </dsp:sp>
    <dsp:sp modelId="{2567F882-94E6-6C42-AEF1-2BC8B973409B}">
      <dsp:nvSpPr>
        <dsp:cNvPr id="0" name=""/>
        <dsp:cNvSpPr/>
      </dsp:nvSpPr>
      <dsp:spPr>
        <a:xfrm>
          <a:off x="2563693" y="1299261"/>
          <a:ext cx="2302112" cy="838389"/>
        </a:xfrm>
        <a:prstGeom prst="round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MX" sz="1300" kern="1200" dirty="0"/>
            <a:t>Lenguas</a:t>
          </a:r>
        </a:p>
        <a:p>
          <a:pPr marL="0" lvl="0" indent="0" algn="ctr" defTabSz="577850">
            <a:lnSpc>
              <a:spcPct val="90000"/>
            </a:lnSpc>
            <a:spcBef>
              <a:spcPct val="0"/>
            </a:spcBef>
            <a:spcAft>
              <a:spcPct val="35000"/>
            </a:spcAft>
            <a:buNone/>
          </a:pPr>
          <a:r>
            <a:rPr lang="es-MX" sz="1300" kern="1200" dirty="0"/>
            <a:t>Palabras de sabiduría </a:t>
          </a:r>
        </a:p>
        <a:p>
          <a:pPr marL="0" lvl="0" indent="0" algn="ctr" defTabSz="577850">
            <a:lnSpc>
              <a:spcPct val="90000"/>
            </a:lnSpc>
            <a:spcBef>
              <a:spcPct val="0"/>
            </a:spcBef>
            <a:spcAft>
              <a:spcPct val="35000"/>
            </a:spcAft>
            <a:buNone/>
          </a:pPr>
          <a:r>
            <a:rPr lang="es-MX" sz="1300" kern="1200" dirty="0"/>
            <a:t>Palabras de conocimiento</a:t>
          </a:r>
        </a:p>
      </dsp:txBody>
      <dsp:txXfrm>
        <a:off x="2604620" y="1340188"/>
        <a:ext cx="2220258" cy="756535"/>
      </dsp:txXfrm>
    </dsp:sp>
    <dsp:sp modelId="{3F6C2642-5A2E-0149-B14F-2C08EEE28AC1}">
      <dsp:nvSpPr>
        <dsp:cNvPr id="0" name=""/>
        <dsp:cNvSpPr/>
      </dsp:nvSpPr>
      <dsp:spPr>
        <a:xfrm>
          <a:off x="2563693" y="2242450"/>
          <a:ext cx="2302112" cy="838389"/>
        </a:xfrm>
        <a:prstGeom prst="round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s-MX" sz="1300" kern="1200" dirty="0"/>
            <a:t>Enseñanza </a:t>
          </a:r>
        </a:p>
        <a:p>
          <a:pPr marL="0" lvl="0" indent="0" algn="ctr" defTabSz="577850">
            <a:lnSpc>
              <a:spcPct val="90000"/>
            </a:lnSpc>
            <a:spcBef>
              <a:spcPct val="0"/>
            </a:spcBef>
            <a:spcAft>
              <a:spcPct val="35000"/>
            </a:spcAft>
            <a:buNone/>
          </a:pPr>
          <a:r>
            <a:rPr lang="es-MX" sz="1300" kern="1200" dirty="0"/>
            <a:t>Servicio + misericordia</a:t>
          </a:r>
        </a:p>
        <a:p>
          <a:pPr marL="0" lvl="0" indent="0" algn="ctr" defTabSz="577850">
            <a:lnSpc>
              <a:spcPct val="90000"/>
            </a:lnSpc>
            <a:spcBef>
              <a:spcPct val="0"/>
            </a:spcBef>
            <a:spcAft>
              <a:spcPct val="35000"/>
            </a:spcAft>
            <a:buNone/>
          </a:pPr>
          <a:r>
            <a:rPr lang="es-MX" sz="1300" kern="1200" dirty="0">
              <a:solidFill>
                <a:srgbClr val="FF0000"/>
              </a:solidFill>
            </a:rPr>
            <a:t>Fe + discernimiento </a:t>
          </a:r>
        </a:p>
      </dsp:txBody>
      <dsp:txXfrm>
        <a:off x="2604620" y="2283377"/>
        <a:ext cx="2220258" cy="7565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A7452A-EB1E-AA4F-8335-93D38D88CD1E}">
      <dsp:nvSpPr>
        <dsp:cNvPr id="0" name=""/>
        <dsp:cNvSpPr/>
      </dsp:nvSpPr>
      <dsp:spPr>
        <a:xfrm>
          <a:off x="6529" y="1516546"/>
          <a:ext cx="3903389" cy="1561355"/>
        </a:xfrm>
        <a:prstGeom prst="chevron">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s-CO" sz="1700" kern="1200"/>
            <a:t>Es básico para conocer si un carisma es auténtico o no.</a:t>
          </a:r>
        </a:p>
      </dsp:txBody>
      <dsp:txXfrm>
        <a:off x="787207" y="1516546"/>
        <a:ext cx="2342034" cy="1561355"/>
      </dsp:txXfrm>
    </dsp:sp>
    <dsp:sp modelId="{097AACA5-7B72-2F41-8E0A-B838A6E5FE51}">
      <dsp:nvSpPr>
        <dsp:cNvPr id="0" name=""/>
        <dsp:cNvSpPr/>
      </dsp:nvSpPr>
      <dsp:spPr>
        <a:xfrm>
          <a:off x="3519580" y="1516546"/>
          <a:ext cx="3903389" cy="1561355"/>
        </a:xfrm>
        <a:prstGeom prst="chevron">
          <a:avLst/>
        </a:prstGeom>
        <a:solidFill>
          <a:schemeClr val="accent2">
            <a:hueOff val="-955371"/>
            <a:satOff val="-21734"/>
            <a:lumOff val="-568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s-CO" sz="1700" kern="1200"/>
            <a:t>Es le carisma que permite percibir lo que viene del Espíritu, y diferenciar lo que viene de nuestros propios intereses personales conscientes o inconscientes. </a:t>
          </a:r>
        </a:p>
      </dsp:txBody>
      <dsp:txXfrm>
        <a:off x="4300258" y="1516546"/>
        <a:ext cx="2342034" cy="156135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D7839D-3483-3C4B-AC33-47B4C7C0B70E}">
      <dsp:nvSpPr>
        <dsp:cNvPr id="0" name=""/>
        <dsp:cNvSpPr/>
      </dsp:nvSpPr>
      <dsp:spPr>
        <a:xfrm>
          <a:off x="0" y="374137"/>
          <a:ext cx="7429500" cy="106896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825" tIns="82550" rIns="123825" bIns="82550" numCol="1" spcCol="1270" anchor="ctr" anchorCtr="0">
          <a:noAutofit/>
        </a:bodyPr>
        <a:lstStyle/>
        <a:p>
          <a:pPr marL="0" lvl="0" indent="0" algn="ctr" defTabSz="2889250">
            <a:lnSpc>
              <a:spcPct val="90000"/>
            </a:lnSpc>
            <a:spcBef>
              <a:spcPct val="0"/>
            </a:spcBef>
            <a:spcAft>
              <a:spcPct val="35000"/>
            </a:spcAft>
            <a:buNone/>
          </a:pPr>
          <a:r>
            <a:rPr lang="es-MX" sz="6500" kern="1200" dirty="0"/>
            <a:t>Oración </a:t>
          </a:r>
        </a:p>
      </dsp:txBody>
      <dsp:txXfrm>
        <a:off x="31309" y="405446"/>
        <a:ext cx="7366882" cy="1006346"/>
      </dsp:txXfrm>
    </dsp:sp>
    <dsp:sp modelId="{45F9DAAF-4E47-9D4F-90F0-2808FE3FBE03}">
      <dsp:nvSpPr>
        <dsp:cNvPr id="0" name=""/>
        <dsp:cNvSpPr/>
      </dsp:nvSpPr>
      <dsp:spPr>
        <a:xfrm>
          <a:off x="0" y="1635514"/>
          <a:ext cx="1068964" cy="1068964"/>
        </a:xfrm>
        <a:prstGeom prst="roundRect">
          <a:avLst>
            <a:gd name="adj" fmla="val 166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45C16B-C833-8D4C-BFF5-62F4756F7ECB}">
      <dsp:nvSpPr>
        <dsp:cNvPr id="0" name=""/>
        <dsp:cNvSpPr/>
      </dsp:nvSpPr>
      <dsp:spPr>
        <a:xfrm>
          <a:off x="1133101" y="1635514"/>
          <a:ext cx="6296398" cy="1068964"/>
        </a:xfrm>
        <a:prstGeom prst="roundRect">
          <a:avLst>
            <a:gd name="adj" fmla="val 166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s-MX" sz="1700" kern="1200" dirty="0"/>
            <a:t>Paz interior </a:t>
          </a:r>
        </a:p>
        <a:p>
          <a:pPr marL="0" marR="0" lvl="0" indent="0" algn="ctr" defTabSz="914400" eaLnBrk="1" fontAlgn="auto" latinLnBrk="0" hangingPunct="1">
            <a:lnSpc>
              <a:spcPct val="100000"/>
            </a:lnSpc>
            <a:spcBef>
              <a:spcPct val="0"/>
            </a:spcBef>
            <a:spcAft>
              <a:spcPts val="0"/>
            </a:spcAft>
            <a:buClrTx/>
            <a:buSzTx/>
            <a:buFontTx/>
            <a:buNone/>
            <a:tabLst/>
            <a:defRPr/>
          </a:pPr>
          <a:r>
            <a:rPr lang="es-MX" sz="1700" kern="1200" dirty="0"/>
            <a:t>Edificación de la comunidad </a:t>
          </a:r>
        </a:p>
        <a:p>
          <a:pPr marL="0" lvl="0" algn="ctr" defTabSz="1289050">
            <a:lnSpc>
              <a:spcPct val="90000"/>
            </a:lnSpc>
            <a:spcBef>
              <a:spcPct val="0"/>
            </a:spcBef>
            <a:spcAft>
              <a:spcPct val="35000"/>
            </a:spcAft>
            <a:buNone/>
          </a:pPr>
          <a:endParaRPr lang="es-MX" sz="1700" kern="1200" dirty="0"/>
        </a:p>
      </dsp:txBody>
      <dsp:txXfrm>
        <a:off x="1185293" y="1687706"/>
        <a:ext cx="6192014" cy="964580"/>
      </dsp:txXfrm>
    </dsp:sp>
    <dsp:sp modelId="{1D6D071A-EC25-204C-8CE0-05C64DA60FF8}">
      <dsp:nvSpPr>
        <dsp:cNvPr id="0" name=""/>
        <dsp:cNvSpPr/>
      </dsp:nvSpPr>
      <dsp:spPr>
        <a:xfrm>
          <a:off x="0" y="2832754"/>
          <a:ext cx="1068964" cy="1068964"/>
        </a:xfrm>
        <a:prstGeom prst="roundRect">
          <a:avLst>
            <a:gd name="adj" fmla="val 166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654267-4D3D-B74C-8764-9B786F274959}">
      <dsp:nvSpPr>
        <dsp:cNvPr id="0" name=""/>
        <dsp:cNvSpPr/>
      </dsp:nvSpPr>
      <dsp:spPr>
        <a:xfrm>
          <a:off x="1133101" y="2832754"/>
          <a:ext cx="6296398" cy="1068964"/>
        </a:xfrm>
        <a:prstGeom prst="roundRect">
          <a:avLst>
            <a:gd name="adj" fmla="val 166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ctr" anchorCtr="0">
          <a:noAutofit/>
        </a:bodyPr>
        <a:lstStyle/>
        <a:p>
          <a:pPr marL="0" lvl="0" indent="0" algn="ctr" defTabSz="755650">
            <a:lnSpc>
              <a:spcPct val="90000"/>
            </a:lnSpc>
            <a:spcBef>
              <a:spcPct val="0"/>
            </a:spcBef>
            <a:spcAft>
              <a:spcPct val="35000"/>
            </a:spcAft>
            <a:buNone/>
          </a:pPr>
          <a:r>
            <a:rPr lang="es-MX" sz="1700" kern="1200" dirty="0"/>
            <a:t>La gloria es para Dios (no intereses particulares)</a:t>
          </a:r>
        </a:p>
        <a:p>
          <a:pPr marL="0" lvl="0" indent="0" algn="ctr" defTabSz="755650">
            <a:lnSpc>
              <a:spcPct val="90000"/>
            </a:lnSpc>
            <a:spcBef>
              <a:spcPct val="0"/>
            </a:spcBef>
            <a:spcAft>
              <a:spcPct val="35000"/>
            </a:spcAft>
            <a:buNone/>
          </a:pPr>
          <a:r>
            <a:rPr lang="es-MX" sz="1700" kern="1200" dirty="0"/>
            <a:t>Confirmación bíblica y/o comunitaria</a:t>
          </a:r>
        </a:p>
      </dsp:txBody>
      <dsp:txXfrm>
        <a:off x="1185293" y="2884946"/>
        <a:ext cx="6192014" cy="96458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B5B8FF-EDEF-8643-800C-D5739C767DC3}">
      <dsp:nvSpPr>
        <dsp:cNvPr id="0" name=""/>
        <dsp:cNvSpPr/>
      </dsp:nvSpPr>
      <dsp:spPr>
        <a:xfrm>
          <a:off x="457329" y="313"/>
          <a:ext cx="2698998" cy="1079599"/>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0" bIns="17145" numCol="1" spcCol="1270" anchor="ctr" anchorCtr="0">
          <a:noAutofit/>
        </a:bodyPr>
        <a:lstStyle/>
        <a:p>
          <a:pPr marL="0" lvl="0" indent="0" algn="ctr" defTabSz="1200150">
            <a:lnSpc>
              <a:spcPct val="90000"/>
            </a:lnSpc>
            <a:spcBef>
              <a:spcPct val="0"/>
            </a:spcBef>
            <a:spcAft>
              <a:spcPct val="35000"/>
            </a:spcAft>
            <a:buNone/>
          </a:pPr>
          <a:r>
            <a:rPr lang="es-MX" sz="2700" kern="1200" dirty="0"/>
            <a:t>Obispos </a:t>
          </a:r>
        </a:p>
      </dsp:txBody>
      <dsp:txXfrm>
        <a:off x="997129" y="313"/>
        <a:ext cx="1619399" cy="1079599"/>
      </dsp:txXfrm>
    </dsp:sp>
    <dsp:sp modelId="{B774D489-5FFF-3842-B091-ABA52AFDEBBC}">
      <dsp:nvSpPr>
        <dsp:cNvPr id="0" name=""/>
        <dsp:cNvSpPr/>
      </dsp:nvSpPr>
      <dsp:spPr>
        <a:xfrm>
          <a:off x="2805457" y="92079"/>
          <a:ext cx="2240168" cy="896067"/>
        </a:xfrm>
        <a:prstGeom prst="chevron">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13970" rIns="0" bIns="13970" numCol="1" spcCol="1270" anchor="ctr" anchorCtr="0">
          <a:noAutofit/>
        </a:bodyPr>
        <a:lstStyle/>
        <a:p>
          <a:pPr marL="0" lvl="0" indent="0" algn="ctr" defTabSz="977900">
            <a:lnSpc>
              <a:spcPct val="90000"/>
            </a:lnSpc>
            <a:spcBef>
              <a:spcPct val="0"/>
            </a:spcBef>
            <a:spcAft>
              <a:spcPct val="35000"/>
            </a:spcAft>
            <a:buNone/>
          </a:pPr>
          <a:r>
            <a:rPr lang="es-MX" sz="2200" kern="1200" dirty="0"/>
            <a:t>consejos</a:t>
          </a:r>
        </a:p>
      </dsp:txBody>
      <dsp:txXfrm>
        <a:off x="3253491" y="92079"/>
        <a:ext cx="1344101" cy="896067"/>
      </dsp:txXfrm>
    </dsp:sp>
    <dsp:sp modelId="{849E1BDF-EA8C-8648-83CA-D4C7259C0013}">
      <dsp:nvSpPr>
        <dsp:cNvPr id="0" name=""/>
        <dsp:cNvSpPr/>
      </dsp:nvSpPr>
      <dsp:spPr>
        <a:xfrm>
          <a:off x="4732002" y="92079"/>
          <a:ext cx="2240168" cy="896067"/>
        </a:xfrm>
        <a:prstGeom prst="chevron">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13970" rIns="0" bIns="13970" numCol="1" spcCol="1270" anchor="ctr" anchorCtr="0">
          <a:noAutofit/>
        </a:bodyPr>
        <a:lstStyle/>
        <a:p>
          <a:pPr marL="0" lvl="0" indent="0" algn="ctr" defTabSz="977900">
            <a:lnSpc>
              <a:spcPct val="90000"/>
            </a:lnSpc>
            <a:spcBef>
              <a:spcPct val="0"/>
            </a:spcBef>
            <a:spcAft>
              <a:spcPct val="35000"/>
            </a:spcAft>
            <a:buNone/>
          </a:pPr>
          <a:r>
            <a:rPr lang="es-MX" sz="2200" kern="1200" dirty="0"/>
            <a:t>asesores</a:t>
          </a:r>
        </a:p>
      </dsp:txBody>
      <dsp:txXfrm>
        <a:off x="5180036" y="92079"/>
        <a:ext cx="1344101" cy="896067"/>
      </dsp:txXfrm>
    </dsp:sp>
    <dsp:sp modelId="{D1BEB442-DD59-3E4A-8B91-C9BE63CE5392}">
      <dsp:nvSpPr>
        <dsp:cNvPr id="0" name=""/>
        <dsp:cNvSpPr/>
      </dsp:nvSpPr>
      <dsp:spPr>
        <a:xfrm>
          <a:off x="457329" y="1231056"/>
          <a:ext cx="2698998" cy="1079599"/>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0" bIns="17145" numCol="1" spcCol="1270" anchor="ctr" anchorCtr="0">
          <a:noAutofit/>
        </a:bodyPr>
        <a:lstStyle/>
        <a:p>
          <a:pPr marL="0" lvl="0" indent="0" algn="ctr" defTabSz="1200150">
            <a:lnSpc>
              <a:spcPct val="90000"/>
            </a:lnSpc>
            <a:spcBef>
              <a:spcPct val="0"/>
            </a:spcBef>
            <a:spcAft>
              <a:spcPct val="35000"/>
            </a:spcAft>
            <a:buNone/>
          </a:pPr>
          <a:r>
            <a:rPr lang="es-MX" sz="2700" kern="1200" dirty="0"/>
            <a:t>Equipos de asesores</a:t>
          </a:r>
        </a:p>
      </dsp:txBody>
      <dsp:txXfrm>
        <a:off x="997129" y="1231056"/>
        <a:ext cx="1619399" cy="1079599"/>
      </dsp:txXfrm>
    </dsp:sp>
    <dsp:sp modelId="{30084CEA-603B-FD43-9E54-C3F4CFC8E61C}">
      <dsp:nvSpPr>
        <dsp:cNvPr id="0" name=""/>
        <dsp:cNvSpPr/>
      </dsp:nvSpPr>
      <dsp:spPr>
        <a:xfrm>
          <a:off x="2805457" y="1322822"/>
          <a:ext cx="2240168" cy="896067"/>
        </a:xfrm>
        <a:prstGeom prst="chevron">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13970" rIns="0" bIns="13970" numCol="1" spcCol="1270" anchor="ctr" anchorCtr="0">
          <a:noAutofit/>
        </a:bodyPr>
        <a:lstStyle/>
        <a:p>
          <a:pPr marL="0" lvl="0" indent="0" algn="ctr" defTabSz="977900">
            <a:lnSpc>
              <a:spcPct val="90000"/>
            </a:lnSpc>
            <a:spcBef>
              <a:spcPct val="0"/>
            </a:spcBef>
            <a:spcAft>
              <a:spcPct val="35000"/>
            </a:spcAft>
            <a:buNone/>
          </a:pPr>
          <a:r>
            <a:rPr lang="es-MX" sz="2200" kern="1200" dirty="0"/>
            <a:t>comunidad</a:t>
          </a:r>
        </a:p>
      </dsp:txBody>
      <dsp:txXfrm>
        <a:off x="3253491" y="1322822"/>
        <a:ext cx="1344101" cy="896067"/>
      </dsp:txXfrm>
    </dsp:sp>
    <dsp:sp modelId="{67C20439-AD8B-854D-896A-2F42AC0E9F7E}">
      <dsp:nvSpPr>
        <dsp:cNvPr id="0" name=""/>
        <dsp:cNvSpPr/>
      </dsp:nvSpPr>
      <dsp:spPr>
        <a:xfrm>
          <a:off x="4732002" y="1322822"/>
          <a:ext cx="2240168" cy="896067"/>
        </a:xfrm>
        <a:prstGeom prst="chevron">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13970" rIns="0" bIns="13970" numCol="1" spcCol="1270" anchor="ctr" anchorCtr="0">
          <a:noAutofit/>
        </a:bodyPr>
        <a:lstStyle/>
        <a:p>
          <a:pPr marL="0" lvl="0" indent="0" algn="ctr" defTabSz="977900">
            <a:lnSpc>
              <a:spcPct val="90000"/>
            </a:lnSpc>
            <a:spcBef>
              <a:spcPct val="0"/>
            </a:spcBef>
            <a:spcAft>
              <a:spcPct val="35000"/>
            </a:spcAft>
            <a:buNone/>
          </a:pPr>
          <a:r>
            <a:rPr lang="es-MX" sz="2200" kern="1200" dirty="0"/>
            <a:t>servidores</a:t>
          </a:r>
        </a:p>
      </dsp:txBody>
      <dsp:txXfrm>
        <a:off x="5180036" y="1322822"/>
        <a:ext cx="1344101" cy="896067"/>
      </dsp:txXfrm>
    </dsp:sp>
    <dsp:sp modelId="{A59EA008-A290-3140-8BA6-E587CBE42BB3}">
      <dsp:nvSpPr>
        <dsp:cNvPr id="0" name=""/>
        <dsp:cNvSpPr/>
      </dsp:nvSpPr>
      <dsp:spPr>
        <a:xfrm>
          <a:off x="457329" y="2461799"/>
          <a:ext cx="2698998" cy="1079599"/>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17145" rIns="0" bIns="17145" numCol="1" spcCol="1270" anchor="ctr" anchorCtr="0">
          <a:noAutofit/>
        </a:bodyPr>
        <a:lstStyle/>
        <a:p>
          <a:pPr marL="0" lvl="0" indent="0" algn="ctr" defTabSz="1200150">
            <a:lnSpc>
              <a:spcPct val="90000"/>
            </a:lnSpc>
            <a:spcBef>
              <a:spcPct val="0"/>
            </a:spcBef>
            <a:spcAft>
              <a:spcPct val="35000"/>
            </a:spcAft>
            <a:buNone/>
          </a:pPr>
          <a:r>
            <a:rPr lang="es-MX" sz="2700" kern="1200" dirty="0"/>
            <a:t>Comunidad discierne</a:t>
          </a:r>
        </a:p>
      </dsp:txBody>
      <dsp:txXfrm>
        <a:off x="997129" y="2461799"/>
        <a:ext cx="1619399" cy="1079599"/>
      </dsp:txXfrm>
    </dsp:sp>
    <dsp:sp modelId="{7FE5F8AC-772D-E44B-ABFA-3C6CC5FDB8EE}">
      <dsp:nvSpPr>
        <dsp:cNvPr id="0" name=""/>
        <dsp:cNvSpPr/>
      </dsp:nvSpPr>
      <dsp:spPr>
        <a:xfrm>
          <a:off x="2805457" y="2553565"/>
          <a:ext cx="2240168" cy="896067"/>
        </a:xfrm>
        <a:prstGeom prst="chevron">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13970" rIns="0" bIns="13970" numCol="1" spcCol="1270" anchor="ctr" anchorCtr="0">
          <a:noAutofit/>
        </a:bodyPr>
        <a:lstStyle/>
        <a:p>
          <a:pPr marL="0" lvl="0" indent="0" algn="ctr" defTabSz="977900">
            <a:lnSpc>
              <a:spcPct val="90000"/>
            </a:lnSpc>
            <a:spcBef>
              <a:spcPct val="0"/>
            </a:spcBef>
            <a:spcAft>
              <a:spcPct val="35000"/>
            </a:spcAft>
            <a:buNone/>
          </a:pPr>
          <a:r>
            <a:rPr lang="es-MX" sz="2200" kern="1200" dirty="0"/>
            <a:t>Madurez personal </a:t>
          </a:r>
        </a:p>
      </dsp:txBody>
      <dsp:txXfrm>
        <a:off x="3253491" y="2553565"/>
        <a:ext cx="1344101" cy="896067"/>
      </dsp:txXfrm>
    </dsp:sp>
    <dsp:sp modelId="{33F60DAF-E2D6-0B40-9E00-DED8D474B74B}">
      <dsp:nvSpPr>
        <dsp:cNvPr id="0" name=""/>
        <dsp:cNvSpPr/>
      </dsp:nvSpPr>
      <dsp:spPr>
        <a:xfrm>
          <a:off x="4732002" y="2553565"/>
          <a:ext cx="2240168" cy="896067"/>
        </a:xfrm>
        <a:prstGeom prst="chevron">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13970" rIns="0" bIns="13970" numCol="1" spcCol="1270" anchor="ctr" anchorCtr="0">
          <a:noAutofit/>
        </a:bodyPr>
        <a:lstStyle/>
        <a:p>
          <a:pPr marL="0" lvl="0" indent="0" algn="ctr" defTabSz="977900">
            <a:lnSpc>
              <a:spcPct val="90000"/>
            </a:lnSpc>
            <a:spcBef>
              <a:spcPct val="0"/>
            </a:spcBef>
            <a:spcAft>
              <a:spcPct val="35000"/>
            </a:spcAft>
            <a:buNone/>
          </a:pPr>
          <a:r>
            <a:rPr lang="es-MX" sz="2200" kern="1200" dirty="0"/>
            <a:t>Vida comunitaria</a:t>
          </a:r>
        </a:p>
      </dsp:txBody>
      <dsp:txXfrm>
        <a:off x="5180036" y="2553565"/>
        <a:ext cx="1344101" cy="89606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441E4D-5997-D04F-8D75-394785D741E1}">
      <dsp:nvSpPr>
        <dsp:cNvPr id="0" name=""/>
        <dsp:cNvSpPr/>
      </dsp:nvSpPr>
      <dsp:spPr>
        <a:xfrm>
          <a:off x="0" y="163141"/>
          <a:ext cx="4989248" cy="1361002"/>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s-CO" sz="1200" kern="1200"/>
            <a:t>¿Cómo aplicamos estos criterios nobles pero abstractos a las pequeñas y grandes decisiones que tomamos? </a:t>
          </a:r>
          <a:endParaRPr lang="en-US" sz="1200" kern="1200"/>
        </a:p>
      </dsp:txBody>
      <dsp:txXfrm>
        <a:off x="66439" y="229580"/>
        <a:ext cx="4856370" cy="1228124"/>
      </dsp:txXfrm>
    </dsp:sp>
    <dsp:sp modelId="{9D824210-4C4A-4942-9BEA-A61E450702B7}">
      <dsp:nvSpPr>
        <dsp:cNvPr id="0" name=""/>
        <dsp:cNvSpPr/>
      </dsp:nvSpPr>
      <dsp:spPr>
        <a:xfrm>
          <a:off x="0" y="1558703"/>
          <a:ext cx="4989248" cy="1361002"/>
        </a:xfrm>
        <a:prstGeom prst="roundRect">
          <a:avLst/>
        </a:prstGeom>
        <a:solidFill>
          <a:schemeClr val="accent4">
            <a:hueOff val="1844897"/>
            <a:satOff val="-120"/>
            <a:lumOff val="9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s-CO" sz="1200" kern="1200"/>
            <a:t>Esto requiere un tipo de reflexión y oración conocido como </a:t>
          </a:r>
          <a:r>
            <a:rPr lang="es-CO" sz="1200" i="1" kern="1200"/>
            <a:t>discer­nimiento de espíritus</a:t>
          </a:r>
          <a:r>
            <a:rPr lang="es-CO" sz="1200" kern="1200"/>
            <a:t>. «Discernimiento» significa pensar nuestras decisiones y acciones no como un cálculo meramente racional, sino estar atentos al Espíritu, reconociendo en la oración las motivaciones e invitaciones y la voluntad de Dios. Existe un principio que en estos tiempos es importante recordar: las ideas se discuten, pero la realidad </a:t>
          </a:r>
          <a:r>
            <a:rPr lang="es-CO" sz="1200" i="1" kern="1200"/>
            <a:t>se discierne</a:t>
          </a:r>
          <a:r>
            <a:rPr lang="es-CO" sz="1200" kern="1200"/>
            <a:t>. (SS. FRANCISCO, SOÑEMOS JUNTOS P. 56). </a:t>
          </a:r>
          <a:endParaRPr lang="en-US" sz="1200" kern="1200"/>
        </a:p>
      </dsp:txBody>
      <dsp:txXfrm>
        <a:off x="66439" y="1625142"/>
        <a:ext cx="4856370" cy="1228124"/>
      </dsp:txXfrm>
    </dsp:sp>
    <dsp:sp modelId="{108D97C0-5539-7B44-8307-35CC81C1E9B0}">
      <dsp:nvSpPr>
        <dsp:cNvPr id="0" name=""/>
        <dsp:cNvSpPr/>
      </dsp:nvSpPr>
      <dsp:spPr>
        <a:xfrm>
          <a:off x="0" y="2954266"/>
          <a:ext cx="4989248" cy="1361002"/>
        </a:xfrm>
        <a:prstGeom prst="roundRect">
          <a:avLst/>
        </a:prstGeom>
        <a:solidFill>
          <a:schemeClr val="accent4">
            <a:hueOff val="3689794"/>
            <a:satOff val="-241"/>
            <a:lumOff val="19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s-CO" sz="1200" kern="1200"/>
            <a:t>Esto es difícil para los impacientes que creen que todos los problemas deben tener una solución técnica, como si se tratara simplemente de dar con la tecla correcta. Muchas personas religiosas también tienen dificultad con el discernimiento, sobre todo aquellos alérgicos a la incertidumbre que buscan reducirlo todo a blanco y negro. Y es casi imposible para los ideólogos fundamentalistas y cualquier persona atrapada en la rigidez. Pero el discernimiento es vital si queremos crear un futuro mejor. (SS, IBID, P. 56)</a:t>
          </a:r>
          <a:endParaRPr lang="en-US" sz="1200" kern="1200"/>
        </a:p>
      </dsp:txBody>
      <dsp:txXfrm>
        <a:off x="66439" y="3020705"/>
        <a:ext cx="4856370" cy="1228124"/>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9A88F728-AF68-36DB-B2F0-09EDFBE2D8D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s-MX"/>
          </a:p>
        </p:txBody>
      </p:sp>
      <p:sp>
        <p:nvSpPr>
          <p:cNvPr id="3" name="Marcador de fecha 2">
            <a:extLst>
              <a:ext uri="{FF2B5EF4-FFF2-40B4-BE49-F238E27FC236}">
                <a16:creationId xmlns:a16="http://schemas.microsoft.com/office/drawing/2014/main" id="{BBA2D713-BDEC-BB49-BDF4-CCF1A2B9EF22}"/>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7C4EC6A7-1D5D-A647-9396-0A47F134A103}" type="datetimeFigureOut">
              <a:rPr lang="es-MX"/>
              <a:pPr>
                <a:defRPr/>
              </a:pPr>
              <a:t>21/06/23</a:t>
            </a:fld>
            <a:endParaRPr lang="es-MX"/>
          </a:p>
        </p:txBody>
      </p:sp>
      <p:sp>
        <p:nvSpPr>
          <p:cNvPr id="4" name="Marcador de imagen de diapositiva 3">
            <a:extLst>
              <a:ext uri="{FF2B5EF4-FFF2-40B4-BE49-F238E27FC236}">
                <a16:creationId xmlns:a16="http://schemas.microsoft.com/office/drawing/2014/main" id="{D0BBCECE-6D7C-0B2A-8DDF-22D2FFD507A9}"/>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s-MX" noProof="0"/>
          </a:p>
        </p:txBody>
      </p:sp>
      <p:sp>
        <p:nvSpPr>
          <p:cNvPr id="5" name="Marcador de notas 4">
            <a:extLst>
              <a:ext uri="{FF2B5EF4-FFF2-40B4-BE49-F238E27FC236}">
                <a16:creationId xmlns:a16="http://schemas.microsoft.com/office/drawing/2014/main" id="{1FC628EA-7A8B-D5AC-68B5-1AF9E07709F2}"/>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es-MX" noProof="0"/>
          </a:p>
        </p:txBody>
      </p:sp>
      <p:sp>
        <p:nvSpPr>
          <p:cNvPr id="6" name="Marcador de pie de página 5">
            <a:extLst>
              <a:ext uri="{FF2B5EF4-FFF2-40B4-BE49-F238E27FC236}">
                <a16:creationId xmlns:a16="http://schemas.microsoft.com/office/drawing/2014/main" id="{9E08421E-0C98-A0A7-8F14-9C6C2D2002ED}"/>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s-MX"/>
          </a:p>
        </p:txBody>
      </p:sp>
      <p:sp>
        <p:nvSpPr>
          <p:cNvPr id="7" name="Marcador de número de diapositiva 6">
            <a:extLst>
              <a:ext uri="{FF2B5EF4-FFF2-40B4-BE49-F238E27FC236}">
                <a16:creationId xmlns:a16="http://schemas.microsoft.com/office/drawing/2014/main" id="{006A1B1C-21AA-2F8C-54D1-F4502FFB9211}"/>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200">
                <a:latin typeface="+mn-lt"/>
              </a:defRPr>
            </a:lvl1pPr>
          </a:lstStyle>
          <a:p>
            <a:pPr>
              <a:defRPr/>
            </a:pPr>
            <a:fld id="{6D88BF89-2604-134C-8AC2-A2EDCFC15B25}" type="slidenum">
              <a:rPr lang="es-MX" altLang="es-CO"/>
              <a:pPr>
                <a:defRPr/>
              </a:pPr>
              <a:t>‹Nº›</a:t>
            </a:fld>
            <a:endParaRPr lang="es-MX" altLang="es-CO"/>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a:extLst>
              <a:ext uri="{FF2B5EF4-FFF2-40B4-BE49-F238E27FC236}">
                <a16:creationId xmlns:a16="http://schemas.microsoft.com/office/drawing/2014/main" id="{FD7D4D19-7007-07D9-7285-C89244BED6C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a:solidFill>
                  <a:schemeClr val="tx1"/>
                </a:solidFill>
                <a:latin typeface="Tw Cen MT" panose="020B0602020104020603" pitchFamily="34" charset="77"/>
              </a:defRPr>
            </a:lvl1pPr>
            <a:lvl2pPr marL="742950" indent="-285750">
              <a:defRPr>
                <a:solidFill>
                  <a:schemeClr val="tx1"/>
                </a:solidFill>
                <a:latin typeface="Tw Cen MT" panose="020B0602020104020603" pitchFamily="34" charset="77"/>
              </a:defRPr>
            </a:lvl2pPr>
            <a:lvl3pPr marL="1143000" indent="-228600">
              <a:defRPr>
                <a:solidFill>
                  <a:schemeClr val="tx1"/>
                </a:solidFill>
                <a:latin typeface="Tw Cen MT" panose="020B0602020104020603" pitchFamily="34" charset="77"/>
              </a:defRPr>
            </a:lvl3pPr>
            <a:lvl4pPr marL="1600200" indent="-228600">
              <a:defRPr>
                <a:solidFill>
                  <a:schemeClr val="tx1"/>
                </a:solidFill>
                <a:latin typeface="Tw Cen MT" panose="020B0602020104020603" pitchFamily="34" charset="77"/>
              </a:defRPr>
            </a:lvl4pPr>
            <a:lvl5pPr marL="2057400" indent="-228600">
              <a:defRPr>
                <a:solidFill>
                  <a:schemeClr val="tx1"/>
                </a:solidFill>
                <a:latin typeface="Tw Cen MT" panose="020B0602020104020603" pitchFamily="34" charset="77"/>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77"/>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77"/>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77"/>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77"/>
              </a:defRPr>
            </a:lvl9pPr>
          </a:lstStyle>
          <a:p>
            <a:pPr fontAlgn="base">
              <a:spcBef>
                <a:spcPct val="0"/>
              </a:spcBef>
              <a:spcAft>
                <a:spcPct val="0"/>
              </a:spcAft>
            </a:pPr>
            <a:fld id="{560B2FF3-7C96-3C46-8526-95544186E11F}" type="slidenum">
              <a:rPr lang="es-ES" altLang="es-CO" smtClean="0">
                <a:latin typeface="Times New Roman" panose="02020603050405020304" pitchFamily="18" charset="0"/>
              </a:rPr>
              <a:pPr fontAlgn="base">
                <a:spcBef>
                  <a:spcPct val="0"/>
                </a:spcBef>
                <a:spcAft>
                  <a:spcPct val="0"/>
                </a:spcAft>
              </a:pPr>
              <a:t>166</a:t>
            </a:fld>
            <a:endParaRPr lang="es-ES" altLang="es-CO">
              <a:latin typeface="Times New Roman" panose="02020603050405020304" pitchFamily="18" charset="0"/>
            </a:endParaRPr>
          </a:p>
        </p:txBody>
      </p:sp>
      <p:sp>
        <p:nvSpPr>
          <p:cNvPr id="191490" name="Rectangle 1026">
            <a:extLst>
              <a:ext uri="{FF2B5EF4-FFF2-40B4-BE49-F238E27FC236}">
                <a16:creationId xmlns:a16="http://schemas.microsoft.com/office/drawing/2014/main" id="{57DD13D2-C026-8863-EE83-91A0D99482F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Rectangle 1027">
            <a:extLst>
              <a:ext uri="{FF2B5EF4-FFF2-40B4-BE49-F238E27FC236}">
                <a16:creationId xmlns:a16="http://schemas.microsoft.com/office/drawing/2014/main" id="{A80ACDCE-028F-EA2A-F737-421EB3564EF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numCol="1" anchor="t" anchorCtr="0" compatLnSpc="1">
            <a:prstTxWarp prst="textNoShape">
              <a:avLst/>
            </a:prstTxWarp>
          </a:bodyPr>
          <a:lstStyle/>
          <a:p>
            <a:endParaRPr lang="es-ES" altLang="es-CO">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a:extLst>
              <a:ext uri="{FF2B5EF4-FFF2-40B4-BE49-F238E27FC236}">
                <a16:creationId xmlns:a16="http://schemas.microsoft.com/office/drawing/2014/main" id="{62B5C957-D3C9-520B-220B-05A363B2DBE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a:solidFill>
                  <a:schemeClr val="tx1"/>
                </a:solidFill>
                <a:latin typeface="Tw Cen MT" panose="020B0602020104020603" pitchFamily="34" charset="77"/>
              </a:defRPr>
            </a:lvl1pPr>
            <a:lvl2pPr marL="742950" indent="-285750">
              <a:defRPr>
                <a:solidFill>
                  <a:schemeClr val="tx1"/>
                </a:solidFill>
                <a:latin typeface="Tw Cen MT" panose="020B0602020104020603" pitchFamily="34" charset="77"/>
              </a:defRPr>
            </a:lvl2pPr>
            <a:lvl3pPr marL="1143000" indent="-228600">
              <a:defRPr>
                <a:solidFill>
                  <a:schemeClr val="tx1"/>
                </a:solidFill>
                <a:latin typeface="Tw Cen MT" panose="020B0602020104020603" pitchFamily="34" charset="77"/>
              </a:defRPr>
            </a:lvl3pPr>
            <a:lvl4pPr marL="1600200" indent="-228600">
              <a:defRPr>
                <a:solidFill>
                  <a:schemeClr val="tx1"/>
                </a:solidFill>
                <a:latin typeface="Tw Cen MT" panose="020B0602020104020603" pitchFamily="34" charset="77"/>
              </a:defRPr>
            </a:lvl4pPr>
            <a:lvl5pPr marL="2057400" indent="-228600">
              <a:defRPr>
                <a:solidFill>
                  <a:schemeClr val="tx1"/>
                </a:solidFill>
                <a:latin typeface="Tw Cen MT" panose="020B0602020104020603" pitchFamily="34" charset="77"/>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77"/>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77"/>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77"/>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77"/>
              </a:defRPr>
            </a:lvl9pPr>
          </a:lstStyle>
          <a:p>
            <a:pPr fontAlgn="base">
              <a:spcBef>
                <a:spcPct val="0"/>
              </a:spcBef>
              <a:spcAft>
                <a:spcPct val="0"/>
              </a:spcAft>
            </a:pPr>
            <a:fld id="{83AE3C75-CDEC-3748-9F51-E54F2252249F}" type="slidenum">
              <a:rPr lang="es-ES" altLang="es-CO" smtClean="0">
                <a:latin typeface="Times New Roman" panose="02020603050405020304" pitchFamily="18" charset="0"/>
              </a:rPr>
              <a:pPr fontAlgn="base">
                <a:spcBef>
                  <a:spcPct val="0"/>
                </a:spcBef>
                <a:spcAft>
                  <a:spcPct val="0"/>
                </a:spcAft>
              </a:pPr>
              <a:t>168</a:t>
            </a:fld>
            <a:endParaRPr lang="es-ES" altLang="es-CO">
              <a:latin typeface="Times New Roman" panose="02020603050405020304" pitchFamily="18" charset="0"/>
            </a:endParaRPr>
          </a:p>
        </p:txBody>
      </p:sp>
      <p:sp>
        <p:nvSpPr>
          <p:cNvPr id="194562" name="Rectangle 2050">
            <a:extLst>
              <a:ext uri="{FF2B5EF4-FFF2-40B4-BE49-F238E27FC236}">
                <a16:creationId xmlns:a16="http://schemas.microsoft.com/office/drawing/2014/main" id="{AE76FCCB-962D-47D3-2981-234440AF53A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Rectangle 2051">
            <a:extLst>
              <a:ext uri="{FF2B5EF4-FFF2-40B4-BE49-F238E27FC236}">
                <a16:creationId xmlns:a16="http://schemas.microsoft.com/office/drawing/2014/main" id="{5152F48C-12E9-E876-9802-05925F73BC3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numCol="1" anchor="t" anchorCtr="0" compatLnSpc="1">
            <a:prstTxWarp prst="textNoShape">
              <a:avLst/>
            </a:prstTxWarp>
          </a:bodyPr>
          <a:lstStyle/>
          <a:p>
            <a:endParaRPr lang="es-ES" altLang="es-CO">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a:extLst>
              <a:ext uri="{FF2B5EF4-FFF2-40B4-BE49-F238E27FC236}">
                <a16:creationId xmlns:a16="http://schemas.microsoft.com/office/drawing/2014/main" id="{442D1034-00AC-570A-2A7B-5A8F001693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a:solidFill>
                  <a:schemeClr val="tx1"/>
                </a:solidFill>
                <a:latin typeface="Tw Cen MT" panose="020B0602020104020603" pitchFamily="34" charset="77"/>
              </a:defRPr>
            </a:lvl1pPr>
            <a:lvl2pPr marL="742950" indent="-285750">
              <a:defRPr>
                <a:solidFill>
                  <a:schemeClr val="tx1"/>
                </a:solidFill>
                <a:latin typeface="Tw Cen MT" panose="020B0602020104020603" pitchFamily="34" charset="77"/>
              </a:defRPr>
            </a:lvl2pPr>
            <a:lvl3pPr marL="1143000" indent="-228600">
              <a:defRPr>
                <a:solidFill>
                  <a:schemeClr val="tx1"/>
                </a:solidFill>
                <a:latin typeface="Tw Cen MT" panose="020B0602020104020603" pitchFamily="34" charset="77"/>
              </a:defRPr>
            </a:lvl3pPr>
            <a:lvl4pPr marL="1600200" indent="-228600">
              <a:defRPr>
                <a:solidFill>
                  <a:schemeClr val="tx1"/>
                </a:solidFill>
                <a:latin typeface="Tw Cen MT" panose="020B0602020104020603" pitchFamily="34" charset="77"/>
              </a:defRPr>
            </a:lvl4pPr>
            <a:lvl5pPr marL="2057400" indent="-228600">
              <a:defRPr>
                <a:solidFill>
                  <a:schemeClr val="tx1"/>
                </a:solidFill>
                <a:latin typeface="Tw Cen MT" panose="020B0602020104020603" pitchFamily="34" charset="77"/>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77"/>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77"/>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77"/>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77"/>
              </a:defRPr>
            </a:lvl9pPr>
          </a:lstStyle>
          <a:p>
            <a:pPr fontAlgn="base">
              <a:spcBef>
                <a:spcPct val="0"/>
              </a:spcBef>
              <a:spcAft>
                <a:spcPct val="0"/>
              </a:spcAft>
            </a:pPr>
            <a:fld id="{63036DE1-2B10-884F-8644-BC5ADAB6D808}" type="slidenum">
              <a:rPr lang="es-ES" altLang="es-CO" smtClean="0">
                <a:latin typeface="Times New Roman" panose="02020603050405020304" pitchFamily="18" charset="0"/>
              </a:rPr>
              <a:pPr fontAlgn="base">
                <a:spcBef>
                  <a:spcPct val="0"/>
                </a:spcBef>
                <a:spcAft>
                  <a:spcPct val="0"/>
                </a:spcAft>
              </a:pPr>
              <a:t>169</a:t>
            </a:fld>
            <a:endParaRPr lang="es-ES" altLang="es-CO">
              <a:latin typeface="Times New Roman" panose="02020603050405020304" pitchFamily="18" charset="0"/>
            </a:endParaRPr>
          </a:p>
        </p:txBody>
      </p:sp>
      <p:sp>
        <p:nvSpPr>
          <p:cNvPr id="196610" name="Rectangle 2">
            <a:extLst>
              <a:ext uri="{FF2B5EF4-FFF2-40B4-BE49-F238E27FC236}">
                <a16:creationId xmlns:a16="http://schemas.microsoft.com/office/drawing/2014/main" id="{D5FBDBB7-440D-C341-2FD2-1C4F090E8D8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Rectangle 3">
            <a:extLst>
              <a:ext uri="{FF2B5EF4-FFF2-40B4-BE49-F238E27FC236}">
                <a16:creationId xmlns:a16="http://schemas.microsoft.com/office/drawing/2014/main" id="{738AAD2B-760E-6F8B-9995-3CC7F99C8B1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numCol="1" anchor="t" anchorCtr="0" compatLnSpc="1">
            <a:prstTxWarp prst="textNoShape">
              <a:avLst/>
            </a:prstTxWarp>
          </a:bodyPr>
          <a:lstStyle/>
          <a:p>
            <a:endParaRPr lang="es-ES" altLang="es-CO">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a:extLst>
              <a:ext uri="{FF2B5EF4-FFF2-40B4-BE49-F238E27FC236}">
                <a16:creationId xmlns:a16="http://schemas.microsoft.com/office/drawing/2014/main" id="{AB52B182-6F2D-B329-451B-8C260F2D07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a:solidFill>
                  <a:schemeClr val="tx1"/>
                </a:solidFill>
                <a:latin typeface="Tw Cen MT" panose="020B0602020104020603" pitchFamily="34" charset="77"/>
              </a:defRPr>
            </a:lvl1pPr>
            <a:lvl2pPr marL="742950" indent="-285750">
              <a:defRPr>
                <a:solidFill>
                  <a:schemeClr val="tx1"/>
                </a:solidFill>
                <a:latin typeface="Tw Cen MT" panose="020B0602020104020603" pitchFamily="34" charset="77"/>
              </a:defRPr>
            </a:lvl2pPr>
            <a:lvl3pPr marL="1143000" indent="-228600">
              <a:defRPr>
                <a:solidFill>
                  <a:schemeClr val="tx1"/>
                </a:solidFill>
                <a:latin typeface="Tw Cen MT" panose="020B0602020104020603" pitchFamily="34" charset="77"/>
              </a:defRPr>
            </a:lvl3pPr>
            <a:lvl4pPr marL="1600200" indent="-228600">
              <a:defRPr>
                <a:solidFill>
                  <a:schemeClr val="tx1"/>
                </a:solidFill>
                <a:latin typeface="Tw Cen MT" panose="020B0602020104020603" pitchFamily="34" charset="77"/>
              </a:defRPr>
            </a:lvl4pPr>
            <a:lvl5pPr marL="2057400" indent="-228600">
              <a:defRPr>
                <a:solidFill>
                  <a:schemeClr val="tx1"/>
                </a:solidFill>
                <a:latin typeface="Tw Cen MT" panose="020B0602020104020603" pitchFamily="34" charset="77"/>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77"/>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77"/>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77"/>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77"/>
              </a:defRPr>
            </a:lvl9pPr>
          </a:lstStyle>
          <a:p>
            <a:pPr fontAlgn="base">
              <a:spcBef>
                <a:spcPct val="0"/>
              </a:spcBef>
              <a:spcAft>
                <a:spcPct val="0"/>
              </a:spcAft>
            </a:pPr>
            <a:fld id="{C6C0CC53-072B-EE4E-B9DA-E9C93972AAD8}" type="slidenum">
              <a:rPr lang="es-ES" altLang="es-CO" smtClean="0">
                <a:latin typeface="Times New Roman" panose="02020603050405020304" pitchFamily="18" charset="0"/>
              </a:rPr>
              <a:pPr fontAlgn="base">
                <a:spcBef>
                  <a:spcPct val="0"/>
                </a:spcBef>
                <a:spcAft>
                  <a:spcPct val="0"/>
                </a:spcAft>
              </a:pPr>
              <a:t>214</a:t>
            </a:fld>
            <a:endParaRPr lang="es-ES" altLang="es-CO">
              <a:latin typeface="Times New Roman" panose="02020603050405020304" pitchFamily="18" charset="0"/>
            </a:endParaRPr>
          </a:p>
        </p:txBody>
      </p:sp>
      <p:sp>
        <p:nvSpPr>
          <p:cNvPr id="217090" name="Rectangle 2">
            <a:extLst>
              <a:ext uri="{FF2B5EF4-FFF2-40B4-BE49-F238E27FC236}">
                <a16:creationId xmlns:a16="http://schemas.microsoft.com/office/drawing/2014/main" id="{165498C7-ECE4-BF8B-54D8-8A146DAFD25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091" name="Rectangle 3">
            <a:extLst>
              <a:ext uri="{FF2B5EF4-FFF2-40B4-BE49-F238E27FC236}">
                <a16:creationId xmlns:a16="http://schemas.microsoft.com/office/drawing/2014/main" id="{87E61E69-F7C3-BFA3-CF5D-B0B5829692C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numCol="1" anchor="t" anchorCtr="0" compatLnSpc="1">
            <a:prstTxWarp prst="textNoShape">
              <a:avLst/>
            </a:prstTxWarp>
          </a:bodyPr>
          <a:lstStyle/>
          <a:p>
            <a:endParaRPr lang="es-ES" altLang="es-CO">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a:extLst>
              <a:ext uri="{FF2B5EF4-FFF2-40B4-BE49-F238E27FC236}">
                <a16:creationId xmlns:a16="http://schemas.microsoft.com/office/drawing/2014/main" id="{E007B1C5-4A9C-F6CE-DA54-22290EF051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a:solidFill>
                  <a:schemeClr val="tx1"/>
                </a:solidFill>
                <a:latin typeface="Tw Cen MT" panose="020B0602020104020603" pitchFamily="34" charset="77"/>
              </a:defRPr>
            </a:lvl1pPr>
            <a:lvl2pPr marL="742950" indent="-285750">
              <a:defRPr>
                <a:solidFill>
                  <a:schemeClr val="tx1"/>
                </a:solidFill>
                <a:latin typeface="Tw Cen MT" panose="020B0602020104020603" pitchFamily="34" charset="77"/>
              </a:defRPr>
            </a:lvl2pPr>
            <a:lvl3pPr marL="1143000" indent="-228600">
              <a:defRPr>
                <a:solidFill>
                  <a:schemeClr val="tx1"/>
                </a:solidFill>
                <a:latin typeface="Tw Cen MT" panose="020B0602020104020603" pitchFamily="34" charset="77"/>
              </a:defRPr>
            </a:lvl3pPr>
            <a:lvl4pPr marL="1600200" indent="-228600">
              <a:defRPr>
                <a:solidFill>
                  <a:schemeClr val="tx1"/>
                </a:solidFill>
                <a:latin typeface="Tw Cen MT" panose="020B0602020104020603" pitchFamily="34" charset="77"/>
              </a:defRPr>
            </a:lvl4pPr>
            <a:lvl5pPr marL="2057400" indent="-228600">
              <a:defRPr>
                <a:solidFill>
                  <a:schemeClr val="tx1"/>
                </a:solidFill>
                <a:latin typeface="Tw Cen MT" panose="020B0602020104020603" pitchFamily="34" charset="77"/>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77"/>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77"/>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77"/>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77"/>
              </a:defRPr>
            </a:lvl9pPr>
          </a:lstStyle>
          <a:p>
            <a:pPr fontAlgn="base">
              <a:spcBef>
                <a:spcPct val="0"/>
              </a:spcBef>
              <a:spcAft>
                <a:spcPct val="0"/>
              </a:spcAft>
            </a:pPr>
            <a:fld id="{FBEECDC7-880E-D446-A6A6-96950E722E24}" type="slidenum">
              <a:rPr lang="es-ES" altLang="es-CO" smtClean="0">
                <a:latin typeface="Times New Roman" panose="02020603050405020304" pitchFamily="18" charset="0"/>
              </a:rPr>
              <a:pPr fontAlgn="base">
                <a:spcBef>
                  <a:spcPct val="0"/>
                </a:spcBef>
                <a:spcAft>
                  <a:spcPct val="0"/>
                </a:spcAft>
              </a:pPr>
              <a:t>215</a:t>
            </a:fld>
            <a:endParaRPr lang="es-ES" altLang="es-CO">
              <a:latin typeface="Times New Roman" panose="02020603050405020304" pitchFamily="18" charset="0"/>
            </a:endParaRPr>
          </a:p>
        </p:txBody>
      </p:sp>
      <p:sp>
        <p:nvSpPr>
          <p:cNvPr id="219138" name="Rectangle 2">
            <a:extLst>
              <a:ext uri="{FF2B5EF4-FFF2-40B4-BE49-F238E27FC236}">
                <a16:creationId xmlns:a16="http://schemas.microsoft.com/office/drawing/2014/main" id="{C07A879E-96C1-1DAF-21B9-7FBC59B45C4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9" name="Rectangle 3">
            <a:extLst>
              <a:ext uri="{FF2B5EF4-FFF2-40B4-BE49-F238E27FC236}">
                <a16:creationId xmlns:a16="http://schemas.microsoft.com/office/drawing/2014/main" id="{E1B622C1-F9C6-9A74-74E0-D0E7039FFE5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numCol="1" anchor="t" anchorCtr="0" compatLnSpc="1">
            <a:prstTxWarp prst="textNoShape">
              <a:avLst/>
            </a:prstTxWarp>
          </a:bodyPr>
          <a:lstStyle/>
          <a:p>
            <a:endParaRPr lang="es-ES" altLang="es-CO">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a:extLst>
              <a:ext uri="{FF2B5EF4-FFF2-40B4-BE49-F238E27FC236}">
                <a16:creationId xmlns:a16="http://schemas.microsoft.com/office/drawing/2014/main" id="{4134BC94-D843-85F3-C9CF-9927DCF0382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a:defRPr>
                <a:solidFill>
                  <a:schemeClr val="tx1"/>
                </a:solidFill>
                <a:latin typeface="Tw Cen MT" panose="020B0602020104020603" pitchFamily="34" charset="77"/>
              </a:defRPr>
            </a:lvl1pPr>
            <a:lvl2pPr marL="742950" indent="-285750">
              <a:defRPr>
                <a:solidFill>
                  <a:schemeClr val="tx1"/>
                </a:solidFill>
                <a:latin typeface="Tw Cen MT" panose="020B0602020104020603" pitchFamily="34" charset="77"/>
              </a:defRPr>
            </a:lvl2pPr>
            <a:lvl3pPr marL="1143000" indent="-228600">
              <a:defRPr>
                <a:solidFill>
                  <a:schemeClr val="tx1"/>
                </a:solidFill>
                <a:latin typeface="Tw Cen MT" panose="020B0602020104020603" pitchFamily="34" charset="77"/>
              </a:defRPr>
            </a:lvl3pPr>
            <a:lvl4pPr marL="1600200" indent="-228600">
              <a:defRPr>
                <a:solidFill>
                  <a:schemeClr val="tx1"/>
                </a:solidFill>
                <a:latin typeface="Tw Cen MT" panose="020B0602020104020603" pitchFamily="34" charset="77"/>
              </a:defRPr>
            </a:lvl4pPr>
            <a:lvl5pPr marL="2057400" indent="-228600">
              <a:defRPr>
                <a:solidFill>
                  <a:schemeClr val="tx1"/>
                </a:solidFill>
                <a:latin typeface="Tw Cen MT" panose="020B0602020104020603" pitchFamily="34" charset="77"/>
              </a:defRPr>
            </a:lvl5pPr>
            <a:lvl6pPr marL="2514600" indent="-228600" defTabSz="457200" eaLnBrk="0" fontAlgn="base" hangingPunct="0">
              <a:spcBef>
                <a:spcPct val="0"/>
              </a:spcBef>
              <a:spcAft>
                <a:spcPct val="0"/>
              </a:spcAft>
              <a:defRPr>
                <a:solidFill>
                  <a:schemeClr val="tx1"/>
                </a:solidFill>
                <a:latin typeface="Tw Cen MT" panose="020B0602020104020603" pitchFamily="34" charset="77"/>
              </a:defRPr>
            </a:lvl6pPr>
            <a:lvl7pPr marL="2971800" indent="-228600" defTabSz="457200" eaLnBrk="0" fontAlgn="base" hangingPunct="0">
              <a:spcBef>
                <a:spcPct val="0"/>
              </a:spcBef>
              <a:spcAft>
                <a:spcPct val="0"/>
              </a:spcAft>
              <a:defRPr>
                <a:solidFill>
                  <a:schemeClr val="tx1"/>
                </a:solidFill>
                <a:latin typeface="Tw Cen MT" panose="020B0602020104020603" pitchFamily="34" charset="77"/>
              </a:defRPr>
            </a:lvl7pPr>
            <a:lvl8pPr marL="3429000" indent="-228600" defTabSz="457200" eaLnBrk="0" fontAlgn="base" hangingPunct="0">
              <a:spcBef>
                <a:spcPct val="0"/>
              </a:spcBef>
              <a:spcAft>
                <a:spcPct val="0"/>
              </a:spcAft>
              <a:defRPr>
                <a:solidFill>
                  <a:schemeClr val="tx1"/>
                </a:solidFill>
                <a:latin typeface="Tw Cen MT" panose="020B0602020104020603" pitchFamily="34" charset="77"/>
              </a:defRPr>
            </a:lvl8pPr>
            <a:lvl9pPr marL="3886200" indent="-228600" defTabSz="457200" eaLnBrk="0" fontAlgn="base" hangingPunct="0">
              <a:spcBef>
                <a:spcPct val="0"/>
              </a:spcBef>
              <a:spcAft>
                <a:spcPct val="0"/>
              </a:spcAft>
              <a:defRPr>
                <a:solidFill>
                  <a:schemeClr val="tx1"/>
                </a:solidFill>
                <a:latin typeface="Tw Cen MT" panose="020B0602020104020603" pitchFamily="34" charset="77"/>
              </a:defRPr>
            </a:lvl9pPr>
          </a:lstStyle>
          <a:p>
            <a:pPr fontAlgn="base">
              <a:spcBef>
                <a:spcPct val="0"/>
              </a:spcBef>
              <a:spcAft>
                <a:spcPct val="0"/>
              </a:spcAft>
            </a:pPr>
            <a:fld id="{F00CAA54-ED9D-2742-88AE-9546CB8702EA}" type="slidenum">
              <a:rPr lang="es-ES" altLang="es-CO" smtClean="0">
                <a:latin typeface="Times New Roman" panose="02020603050405020304" pitchFamily="18" charset="0"/>
              </a:rPr>
              <a:pPr fontAlgn="base">
                <a:spcBef>
                  <a:spcPct val="0"/>
                </a:spcBef>
                <a:spcAft>
                  <a:spcPct val="0"/>
                </a:spcAft>
              </a:pPr>
              <a:t>216</a:t>
            </a:fld>
            <a:endParaRPr lang="es-ES" altLang="es-CO">
              <a:latin typeface="Times New Roman" panose="02020603050405020304" pitchFamily="18" charset="0"/>
            </a:endParaRPr>
          </a:p>
        </p:txBody>
      </p:sp>
      <p:sp>
        <p:nvSpPr>
          <p:cNvPr id="221186" name="Rectangle 2">
            <a:extLst>
              <a:ext uri="{FF2B5EF4-FFF2-40B4-BE49-F238E27FC236}">
                <a16:creationId xmlns:a16="http://schemas.microsoft.com/office/drawing/2014/main" id="{AFFAB326-C2A0-FA78-65A8-65EC9663454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7" name="Rectangle 3">
            <a:extLst>
              <a:ext uri="{FF2B5EF4-FFF2-40B4-BE49-F238E27FC236}">
                <a16:creationId xmlns:a16="http://schemas.microsoft.com/office/drawing/2014/main" id="{42EACD69-D878-DAC7-014C-B87BBAF2B3D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numCol="1" anchor="t" anchorCtr="0" compatLnSpc="1">
            <a:prstTxWarp prst="textNoShape">
              <a:avLst/>
            </a:prstTxWarp>
          </a:bodyPr>
          <a:lstStyle/>
          <a:p>
            <a:endParaRPr lang="es-ES" altLang="es-CO">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2" descr="\\DROBO-FS\QuickDrops\JB\PPTX NG\Droplets\LightingOverlay.png">
            <a:extLst>
              <a:ext uri="{FF2B5EF4-FFF2-40B4-BE49-F238E27FC236}">
                <a16:creationId xmlns:a16="http://schemas.microsoft.com/office/drawing/2014/main" id="{21E41D18-4D95-B87D-9E28-8A795C683C0D}"/>
              </a:ext>
            </a:extLst>
          </p:cNvPr>
          <p:cNvPicPr>
            <a:picLocks noChangeAspect="1" noChangeArrowheads="1"/>
          </p:cNvPicPr>
          <p:nvPr/>
        </p:nvPicPr>
        <p:blipFill>
          <a:blip r:embed="rId2">
            <a:alphaModFix amt="30000"/>
            <a:duotone>
              <a:prstClr val="black"/>
              <a:schemeClr val="tx2">
                <a:tint val="45000"/>
                <a:satMod val="400000"/>
              </a:schemeClr>
            </a:duotone>
          </a:blip>
          <a:srcRect/>
          <a:stretch>
            <a:fillRect/>
          </a:stretch>
        </p:blipFill>
        <p:spPr bwMode="auto">
          <a:xfrm>
            <a:off x="1" y="-1"/>
            <a:ext cx="9144002" cy="6858001"/>
          </a:xfrm>
          <a:prstGeom prst="rect">
            <a:avLst/>
          </a:prstGeom>
          <a:noFill/>
        </p:spPr>
      </p:pic>
      <p:grpSp>
        <p:nvGrpSpPr>
          <p:cNvPr id="5" name="Group 65">
            <a:extLst>
              <a:ext uri="{FF2B5EF4-FFF2-40B4-BE49-F238E27FC236}">
                <a16:creationId xmlns:a16="http://schemas.microsoft.com/office/drawing/2014/main" id="{21981039-1937-77E2-A8EC-9F4C4F4D304F}"/>
              </a:ext>
            </a:extLst>
          </p:cNvPr>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6" name="Rectangle 5">
              <a:extLst>
                <a:ext uri="{FF2B5EF4-FFF2-40B4-BE49-F238E27FC236}">
                  <a16:creationId xmlns:a16="http://schemas.microsoft.com/office/drawing/2014/main" id="{0F971A2E-46E8-8DC1-5C24-EBB440EB80A5}"/>
                </a:ext>
              </a:extLst>
            </p:cNvPr>
            <p:cNvSpPr>
              <a:spLocks noChangeArrowheads="1"/>
            </p:cNvSpPr>
            <p:nvPr/>
          </p:nvSpPr>
          <p:spPr bwMode="auto">
            <a:xfrm>
              <a:off x="1209675" y="4763"/>
              <a:ext cx="23813" cy="2181225"/>
            </a:xfrm>
            <a:prstGeom prst="rect">
              <a:avLst/>
            </a:prstGeom>
            <a:grpFill/>
            <a:ln>
              <a:noFill/>
            </a:ln>
          </p:spPr>
        </p:sp>
        <p:sp>
          <p:nvSpPr>
            <p:cNvPr id="7" name="Freeform 6">
              <a:extLst>
                <a:ext uri="{FF2B5EF4-FFF2-40B4-BE49-F238E27FC236}">
                  <a16:creationId xmlns:a16="http://schemas.microsoft.com/office/drawing/2014/main" id="{433513A6-0D75-653A-45E7-7A7079D23571}"/>
                </a:ext>
              </a:extLst>
            </p:cNvPr>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8" name="Freeform 7">
              <a:extLst>
                <a:ext uri="{FF2B5EF4-FFF2-40B4-BE49-F238E27FC236}">
                  <a16:creationId xmlns:a16="http://schemas.microsoft.com/office/drawing/2014/main" id="{6477E1A9-0FEE-35D5-2320-CC06A9687B95}"/>
                </a:ext>
              </a:extLst>
            </p:cNvPr>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9" name="Rectangle 8">
              <a:extLst>
                <a:ext uri="{FF2B5EF4-FFF2-40B4-BE49-F238E27FC236}">
                  <a16:creationId xmlns:a16="http://schemas.microsoft.com/office/drawing/2014/main" id="{81B53E14-C4A7-D6EE-F8C3-16CD62310A1E}"/>
                </a:ext>
              </a:extLst>
            </p:cNvPr>
            <p:cNvSpPr>
              <a:spLocks noChangeArrowheads="1"/>
            </p:cNvSpPr>
            <p:nvPr/>
          </p:nvSpPr>
          <p:spPr bwMode="auto">
            <a:xfrm>
              <a:off x="414338" y="9525"/>
              <a:ext cx="28575" cy="4481513"/>
            </a:xfrm>
            <a:prstGeom prst="rect">
              <a:avLst/>
            </a:prstGeom>
            <a:grpFill/>
            <a:ln>
              <a:noFill/>
            </a:ln>
          </p:spPr>
        </p:sp>
        <p:sp>
          <p:nvSpPr>
            <p:cNvPr id="10" name="Freeform 9">
              <a:extLst>
                <a:ext uri="{FF2B5EF4-FFF2-40B4-BE49-F238E27FC236}">
                  <a16:creationId xmlns:a16="http://schemas.microsoft.com/office/drawing/2014/main" id="{BA305359-D423-2125-1379-623CA7F77035}"/>
                </a:ext>
              </a:extLst>
            </p:cNvPr>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1" name="Freeform 10">
              <a:extLst>
                <a:ext uri="{FF2B5EF4-FFF2-40B4-BE49-F238E27FC236}">
                  <a16:creationId xmlns:a16="http://schemas.microsoft.com/office/drawing/2014/main" id="{6037457F-6BBA-A79D-A78D-D75B42EE3151}"/>
                </a:ext>
              </a:extLst>
            </p:cNvPr>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p:spPr>
        </p:sp>
        <p:sp>
          <p:nvSpPr>
            <p:cNvPr id="12" name="Freeform 11">
              <a:extLst>
                <a:ext uri="{FF2B5EF4-FFF2-40B4-BE49-F238E27FC236}">
                  <a16:creationId xmlns:a16="http://schemas.microsoft.com/office/drawing/2014/main" id="{FD5E7309-97D2-74A4-476D-F48E4397091D}"/>
                </a:ext>
              </a:extLst>
            </p:cNvPr>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p:spPr>
        </p:sp>
        <p:sp>
          <p:nvSpPr>
            <p:cNvPr id="13" name="Freeform 12">
              <a:extLst>
                <a:ext uri="{FF2B5EF4-FFF2-40B4-BE49-F238E27FC236}">
                  <a16:creationId xmlns:a16="http://schemas.microsoft.com/office/drawing/2014/main" id="{4ADE6200-C4E7-AF7E-9AD6-F467375502BF}"/>
                </a:ext>
              </a:extLst>
            </p:cNvPr>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14" name="Freeform 13">
              <a:extLst>
                <a:ext uri="{FF2B5EF4-FFF2-40B4-BE49-F238E27FC236}">
                  <a16:creationId xmlns:a16="http://schemas.microsoft.com/office/drawing/2014/main" id="{4BC24AED-FF71-98E6-38D0-85B331DA3B9F}"/>
                </a:ext>
              </a:extLst>
            </p:cNvPr>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p:spPr>
        </p:sp>
        <p:sp>
          <p:nvSpPr>
            <p:cNvPr id="15" name="Freeform 14">
              <a:extLst>
                <a:ext uri="{FF2B5EF4-FFF2-40B4-BE49-F238E27FC236}">
                  <a16:creationId xmlns:a16="http://schemas.microsoft.com/office/drawing/2014/main" id="{2F729CB1-9AA2-AF55-B190-9133F2B3318B}"/>
                </a:ext>
              </a:extLst>
            </p:cNvPr>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p:spPr>
        </p:sp>
        <p:sp>
          <p:nvSpPr>
            <p:cNvPr id="16" name="Freeform 15">
              <a:extLst>
                <a:ext uri="{FF2B5EF4-FFF2-40B4-BE49-F238E27FC236}">
                  <a16:creationId xmlns:a16="http://schemas.microsoft.com/office/drawing/2014/main" id="{C4B13820-6BAB-B9CB-CCB3-73EDB0A6256A}"/>
                </a:ext>
              </a:extLst>
            </p:cNvPr>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7" name="Freeform 16">
              <a:extLst>
                <a:ext uri="{FF2B5EF4-FFF2-40B4-BE49-F238E27FC236}">
                  <a16:creationId xmlns:a16="http://schemas.microsoft.com/office/drawing/2014/main" id="{024DD689-7586-91D5-A5B4-803DD30BA629}"/>
                </a:ext>
              </a:extLst>
            </p:cNvPr>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8" name="Freeform 17">
              <a:extLst>
                <a:ext uri="{FF2B5EF4-FFF2-40B4-BE49-F238E27FC236}">
                  <a16:creationId xmlns:a16="http://schemas.microsoft.com/office/drawing/2014/main" id="{295CC5E1-AD70-D8B8-B9FD-620030F4F1A8}"/>
                </a:ext>
              </a:extLst>
            </p:cNvPr>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p:spPr>
        </p:sp>
        <p:sp>
          <p:nvSpPr>
            <p:cNvPr id="19" name="Freeform 18">
              <a:extLst>
                <a:ext uri="{FF2B5EF4-FFF2-40B4-BE49-F238E27FC236}">
                  <a16:creationId xmlns:a16="http://schemas.microsoft.com/office/drawing/2014/main" id="{4D9414A6-33FC-BA8D-67E3-154B113DFF1A}"/>
                </a:ext>
              </a:extLst>
            </p:cNvPr>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p:spPr>
        </p:sp>
        <p:sp>
          <p:nvSpPr>
            <p:cNvPr id="20" name="Freeform 19">
              <a:extLst>
                <a:ext uri="{FF2B5EF4-FFF2-40B4-BE49-F238E27FC236}">
                  <a16:creationId xmlns:a16="http://schemas.microsoft.com/office/drawing/2014/main" id="{90EC0041-F0A1-DE66-1092-45B10C46D1C7}"/>
                </a:ext>
              </a:extLst>
            </p:cNvPr>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p:spPr>
        </p:sp>
        <p:sp>
          <p:nvSpPr>
            <p:cNvPr id="21" name="Freeform 20">
              <a:extLst>
                <a:ext uri="{FF2B5EF4-FFF2-40B4-BE49-F238E27FC236}">
                  <a16:creationId xmlns:a16="http://schemas.microsoft.com/office/drawing/2014/main" id="{914748A1-DD4E-2423-B175-880FCD606E88}"/>
                </a:ext>
              </a:extLst>
            </p:cNvPr>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p:spPr>
        </p:sp>
        <p:sp>
          <p:nvSpPr>
            <p:cNvPr id="22" name="Freeform 21">
              <a:extLst>
                <a:ext uri="{FF2B5EF4-FFF2-40B4-BE49-F238E27FC236}">
                  <a16:creationId xmlns:a16="http://schemas.microsoft.com/office/drawing/2014/main" id="{28491873-6900-8A47-1F98-6D2AE0586F80}"/>
                </a:ext>
              </a:extLst>
            </p:cNvPr>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p:spPr>
        </p:sp>
        <p:sp>
          <p:nvSpPr>
            <p:cNvPr id="23" name="Freeform 22">
              <a:extLst>
                <a:ext uri="{FF2B5EF4-FFF2-40B4-BE49-F238E27FC236}">
                  <a16:creationId xmlns:a16="http://schemas.microsoft.com/office/drawing/2014/main" id="{4A52A38E-2EE5-0DDA-1C43-BAF2D1A30D5B}"/>
                </a:ext>
              </a:extLst>
            </p:cNvPr>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p:spPr>
        </p:sp>
        <p:sp>
          <p:nvSpPr>
            <p:cNvPr id="24" name="Freeform 23">
              <a:extLst>
                <a:ext uri="{FF2B5EF4-FFF2-40B4-BE49-F238E27FC236}">
                  <a16:creationId xmlns:a16="http://schemas.microsoft.com/office/drawing/2014/main" id="{110CE125-1CAF-DA91-E34A-070C536EA769}"/>
                </a:ext>
              </a:extLst>
            </p:cNvPr>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p:spPr>
        </p:sp>
        <p:sp>
          <p:nvSpPr>
            <p:cNvPr id="25" name="Freeform 24">
              <a:extLst>
                <a:ext uri="{FF2B5EF4-FFF2-40B4-BE49-F238E27FC236}">
                  <a16:creationId xmlns:a16="http://schemas.microsoft.com/office/drawing/2014/main" id="{6847AE1E-E13D-355F-683F-3E1A9735936A}"/>
                </a:ext>
              </a:extLst>
            </p:cNvPr>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p:spPr>
        </p:sp>
        <p:sp>
          <p:nvSpPr>
            <p:cNvPr id="26" name="Freeform 25">
              <a:extLst>
                <a:ext uri="{FF2B5EF4-FFF2-40B4-BE49-F238E27FC236}">
                  <a16:creationId xmlns:a16="http://schemas.microsoft.com/office/drawing/2014/main" id="{193528F5-70DE-046B-F3AA-FD8EFFC27A14}"/>
                </a:ext>
              </a:extLst>
            </p:cNvPr>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p:spPr>
        </p:sp>
        <p:sp>
          <p:nvSpPr>
            <p:cNvPr id="27" name="Freeform 26">
              <a:extLst>
                <a:ext uri="{FF2B5EF4-FFF2-40B4-BE49-F238E27FC236}">
                  <a16:creationId xmlns:a16="http://schemas.microsoft.com/office/drawing/2014/main" id="{817C9ACC-6CAB-5673-C3C9-1ED5A2657EBF}"/>
                </a:ext>
              </a:extLst>
            </p:cNvPr>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p:spPr>
        </p:sp>
        <p:sp>
          <p:nvSpPr>
            <p:cNvPr id="28" name="Freeform 27">
              <a:extLst>
                <a:ext uri="{FF2B5EF4-FFF2-40B4-BE49-F238E27FC236}">
                  <a16:creationId xmlns:a16="http://schemas.microsoft.com/office/drawing/2014/main" id="{C549F61E-93E3-C949-CF39-F8408F135F9D}"/>
                </a:ext>
              </a:extLst>
            </p:cNvPr>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p:spPr>
        </p:sp>
        <p:sp>
          <p:nvSpPr>
            <p:cNvPr id="29" name="Freeform 28">
              <a:extLst>
                <a:ext uri="{FF2B5EF4-FFF2-40B4-BE49-F238E27FC236}">
                  <a16:creationId xmlns:a16="http://schemas.microsoft.com/office/drawing/2014/main" id="{BA3968D3-C041-9DFC-E72B-BD3457C935E9}"/>
                </a:ext>
              </a:extLst>
            </p:cNvPr>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p:spPr>
        </p:sp>
        <p:sp>
          <p:nvSpPr>
            <p:cNvPr id="30" name="Freeform 29">
              <a:extLst>
                <a:ext uri="{FF2B5EF4-FFF2-40B4-BE49-F238E27FC236}">
                  <a16:creationId xmlns:a16="http://schemas.microsoft.com/office/drawing/2014/main" id="{32F66444-3FA3-5AF3-EFFC-E5AA9797FF3D}"/>
                </a:ext>
              </a:extLst>
            </p:cNvPr>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p:spPr>
        </p:sp>
        <p:sp>
          <p:nvSpPr>
            <p:cNvPr id="31" name="Freeform 30">
              <a:extLst>
                <a:ext uri="{FF2B5EF4-FFF2-40B4-BE49-F238E27FC236}">
                  <a16:creationId xmlns:a16="http://schemas.microsoft.com/office/drawing/2014/main" id="{EDF26D37-5999-8939-AABD-6B2762C250C7}"/>
                </a:ext>
              </a:extLst>
            </p:cNvPr>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32" name="Freeform 31">
              <a:extLst>
                <a:ext uri="{FF2B5EF4-FFF2-40B4-BE49-F238E27FC236}">
                  <a16:creationId xmlns:a16="http://schemas.microsoft.com/office/drawing/2014/main" id="{562DDB06-2A35-211B-44EE-2BF4F3A4E748}"/>
                </a:ext>
              </a:extLst>
            </p:cNvPr>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p:spPr>
        </p:sp>
        <p:sp>
          <p:nvSpPr>
            <p:cNvPr id="33" name="Freeform 32">
              <a:extLst>
                <a:ext uri="{FF2B5EF4-FFF2-40B4-BE49-F238E27FC236}">
                  <a16:creationId xmlns:a16="http://schemas.microsoft.com/office/drawing/2014/main" id="{B4771F80-950F-33D2-55DF-8524E38DC1E6}"/>
                </a:ext>
              </a:extLst>
            </p:cNvPr>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34" name="Rectangle 33">
              <a:extLst>
                <a:ext uri="{FF2B5EF4-FFF2-40B4-BE49-F238E27FC236}">
                  <a16:creationId xmlns:a16="http://schemas.microsoft.com/office/drawing/2014/main" id="{3F0713A3-A0FE-7273-4341-D20BCF907B61}"/>
                </a:ext>
              </a:extLst>
            </p:cNvPr>
            <p:cNvSpPr>
              <a:spLocks noChangeArrowheads="1"/>
            </p:cNvSpPr>
            <p:nvPr/>
          </p:nvSpPr>
          <p:spPr bwMode="auto">
            <a:xfrm>
              <a:off x="642938" y="6610350"/>
              <a:ext cx="23813" cy="242888"/>
            </a:xfrm>
            <a:prstGeom prst="rect">
              <a:avLst/>
            </a:prstGeom>
            <a:grpFill/>
            <a:ln>
              <a:noFill/>
            </a:ln>
          </p:spPr>
        </p:sp>
        <p:sp>
          <p:nvSpPr>
            <p:cNvPr id="35" name="Freeform 34">
              <a:extLst>
                <a:ext uri="{FF2B5EF4-FFF2-40B4-BE49-F238E27FC236}">
                  <a16:creationId xmlns:a16="http://schemas.microsoft.com/office/drawing/2014/main" id="{07D73EBB-4E07-46CF-EEAA-3DDF39CF4485}"/>
                </a:ext>
              </a:extLst>
            </p:cNvPr>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36" name="Freeform 35">
              <a:extLst>
                <a:ext uri="{FF2B5EF4-FFF2-40B4-BE49-F238E27FC236}">
                  <a16:creationId xmlns:a16="http://schemas.microsoft.com/office/drawing/2014/main" id="{48D1DAC5-907A-791E-CD5C-C18E917FD207}"/>
                </a:ext>
              </a:extLst>
            </p:cNvPr>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p:spPr>
        </p:sp>
        <p:sp>
          <p:nvSpPr>
            <p:cNvPr id="37" name="Freeform 36">
              <a:extLst>
                <a:ext uri="{FF2B5EF4-FFF2-40B4-BE49-F238E27FC236}">
                  <a16:creationId xmlns:a16="http://schemas.microsoft.com/office/drawing/2014/main" id="{A60EF33D-1A43-8CE0-EB7D-D12FC6817D0A}"/>
                </a:ext>
              </a:extLst>
            </p:cNvPr>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p:spPr>
        </p:sp>
        <p:sp>
          <p:nvSpPr>
            <p:cNvPr id="38" name="Freeform 37">
              <a:extLst>
                <a:ext uri="{FF2B5EF4-FFF2-40B4-BE49-F238E27FC236}">
                  <a16:creationId xmlns:a16="http://schemas.microsoft.com/office/drawing/2014/main" id="{867BE920-A308-2CE0-74B9-7FF13BB8DE52}"/>
                </a:ext>
              </a:extLst>
            </p:cNvPr>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p:spPr>
        </p:sp>
        <p:sp>
          <p:nvSpPr>
            <p:cNvPr id="39" name="Freeform 38">
              <a:extLst>
                <a:ext uri="{FF2B5EF4-FFF2-40B4-BE49-F238E27FC236}">
                  <a16:creationId xmlns:a16="http://schemas.microsoft.com/office/drawing/2014/main" id="{459C5EA4-1813-BF69-F4DB-FD2B4B9B47B6}"/>
                </a:ext>
              </a:extLst>
            </p:cNvPr>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p:spPr>
        </p:sp>
        <p:sp>
          <p:nvSpPr>
            <p:cNvPr id="40" name="Freeform 39">
              <a:extLst>
                <a:ext uri="{FF2B5EF4-FFF2-40B4-BE49-F238E27FC236}">
                  <a16:creationId xmlns:a16="http://schemas.microsoft.com/office/drawing/2014/main" id="{FB3D314E-3518-0A32-1034-3FBEB3488CC9}"/>
                </a:ext>
              </a:extLst>
            </p:cNvPr>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p:spPr>
        </p:sp>
        <p:sp>
          <p:nvSpPr>
            <p:cNvPr id="41" name="Freeform 40">
              <a:extLst>
                <a:ext uri="{FF2B5EF4-FFF2-40B4-BE49-F238E27FC236}">
                  <a16:creationId xmlns:a16="http://schemas.microsoft.com/office/drawing/2014/main" id="{32D11E43-DC75-917A-62D3-D35E325C71C0}"/>
                </a:ext>
              </a:extLst>
            </p:cNvPr>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p:spPr>
        </p:sp>
        <p:sp>
          <p:nvSpPr>
            <p:cNvPr id="42" name="Freeform 41">
              <a:extLst>
                <a:ext uri="{FF2B5EF4-FFF2-40B4-BE49-F238E27FC236}">
                  <a16:creationId xmlns:a16="http://schemas.microsoft.com/office/drawing/2014/main" id="{16022DA1-211F-4E71-3EAA-2279C3CEEB3D}"/>
                </a:ext>
              </a:extLst>
            </p:cNvPr>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p:spPr>
        </p:sp>
        <p:sp>
          <p:nvSpPr>
            <p:cNvPr id="43" name="Freeform 42">
              <a:extLst>
                <a:ext uri="{FF2B5EF4-FFF2-40B4-BE49-F238E27FC236}">
                  <a16:creationId xmlns:a16="http://schemas.microsoft.com/office/drawing/2014/main" id="{041AD755-6329-5E6B-659C-308B389F9DB9}"/>
                </a:ext>
              </a:extLst>
            </p:cNvPr>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p:spPr>
        </p:sp>
        <p:sp>
          <p:nvSpPr>
            <p:cNvPr id="44" name="Freeform 43">
              <a:extLst>
                <a:ext uri="{FF2B5EF4-FFF2-40B4-BE49-F238E27FC236}">
                  <a16:creationId xmlns:a16="http://schemas.microsoft.com/office/drawing/2014/main" id="{63C190CF-46EC-27B5-3027-34EDFD240AAB}"/>
                </a:ext>
              </a:extLst>
            </p:cNvPr>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p:spPr>
        </p:sp>
        <p:sp>
          <p:nvSpPr>
            <p:cNvPr id="45" name="Freeform 44">
              <a:extLst>
                <a:ext uri="{FF2B5EF4-FFF2-40B4-BE49-F238E27FC236}">
                  <a16:creationId xmlns:a16="http://schemas.microsoft.com/office/drawing/2014/main" id="{867F2D30-48D0-1CB8-6E53-AE41549DB209}"/>
                </a:ext>
              </a:extLst>
            </p:cNvPr>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p:spPr>
        </p:sp>
        <p:sp>
          <p:nvSpPr>
            <p:cNvPr id="46" name="Rectangle 45">
              <a:extLst>
                <a:ext uri="{FF2B5EF4-FFF2-40B4-BE49-F238E27FC236}">
                  <a16:creationId xmlns:a16="http://schemas.microsoft.com/office/drawing/2014/main" id="{8A016752-B69C-DE1D-F898-195F3BEBDF3F}"/>
                </a:ext>
              </a:extLst>
            </p:cNvPr>
            <p:cNvSpPr>
              <a:spLocks noChangeArrowheads="1"/>
            </p:cNvSpPr>
            <p:nvPr/>
          </p:nvSpPr>
          <p:spPr bwMode="auto">
            <a:xfrm>
              <a:off x="1228725" y="4662488"/>
              <a:ext cx="23813" cy="2181225"/>
            </a:xfrm>
            <a:prstGeom prst="rect">
              <a:avLst/>
            </a:prstGeom>
            <a:grpFill/>
            <a:ln>
              <a:noFill/>
            </a:ln>
          </p:spPr>
        </p:sp>
        <p:sp>
          <p:nvSpPr>
            <p:cNvPr id="47" name="Freeform 46">
              <a:extLst>
                <a:ext uri="{FF2B5EF4-FFF2-40B4-BE49-F238E27FC236}">
                  <a16:creationId xmlns:a16="http://schemas.microsoft.com/office/drawing/2014/main" id="{D62ACD08-2CDE-D6BA-5EE7-DE9EDC7C468B}"/>
                </a:ext>
              </a:extLst>
            </p:cNvPr>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p:spPr>
        </p:sp>
        <p:sp>
          <p:nvSpPr>
            <p:cNvPr id="48" name="Freeform 47">
              <a:extLst>
                <a:ext uri="{FF2B5EF4-FFF2-40B4-BE49-F238E27FC236}">
                  <a16:creationId xmlns:a16="http://schemas.microsoft.com/office/drawing/2014/main" id="{DF8239CF-C2E5-E99F-3B2E-58E780C44D33}"/>
                </a:ext>
              </a:extLst>
            </p:cNvPr>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49" name="Freeform 48">
              <a:extLst>
                <a:ext uri="{FF2B5EF4-FFF2-40B4-BE49-F238E27FC236}">
                  <a16:creationId xmlns:a16="http://schemas.microsoft.com/office/drawing/2014/main" id="{BED71F41-545F-D8FE-382D-0F1241E05BC7}"/>
                </a:ext>
              </a:extLst>
            </p:cNvPr>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p:spPr>
        </p:sp>
        <p:sp>
          <p:nvSpPr>
            <p:cNvPr id="50" name="Freeform 49">
              <a:extLst>
                <a:ext uri="{FF2B5EF4-FFF2-40B4-BE49-F238E27FC236}">
                  <a16:creationId xmlns:a16="http://schemas.microsoft.com/office/drawing/2014/main" id="{89787769-84C4-F0C4-ADEA-F090C58131A8}"/>
                </a:ext>
              </a:extLst>
            </p:cNvPr>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p:spPr>
        </p:sp>
        <p:sp>
          <p:nvSpPr>
            <p:cNvPr id="51" name="Freeform 50">
              <a:extLst>
                <a:ext uri="{FF2B5EF4-FFF2-40B4-BE49-F238E27FC236}">
                  <a16:creationId xmlns:a16="http://schemas.microsoft.com/office/drawing/2014/main" id="{BBFF1301-480E-89B5-2327-18B3052FC38E}"/>
                </a:ext>
              </a:extLst>
            </p:cNvPr>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52" name="Freeform 51">
              <a:extLst>
                <a:ext uri="{FF2B5EF4-FFF2-40B4-BE49-F238E27FC236}">
                  <a16:creationId xmlns:a16="http://schemas.microsoft.com/office/drawing/2014/main" id="{9333DEAF-9589-0BF7-1620-9E79672E8ECD}"/>
                </a:ext>
              </a:extLst>
            </p:cNvPr>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p:spPr>
        </p:sp>
        <p:sp>
          <p:nvSpPr>
            <p:cNvPr id="53" name="Freeform 52">
              <a:extLst>
                <a:ext uri="{FF2B5EF4-FFF2-40B4-BE49-F238E27FC236}">
                  <a16:creationId xmlns:a16="http://schemas.microsoft.com/office/drawing/2014/main" id="{37D52DE3-9CE6-3AC9-87F7-567298389610}"/>
                </a:ext>
              </a:extLst>
            </p:cNvPr>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p:spPr>
        </p:sp>
        <p:sp>
          <p:nvSpPr>
            <p:cNvPr id="54" name="Freeform 53">
              <a:extLst>
                <a:ext uri="{FF2B5EF4-FFF2-40B4-BE49-F238E27FC236}">
                  <a16:creationId xmlns:a16="http://schemas.microsoft.com/office/drawing/2014/main" id="{FC4563DA-7C08-BB04-224D-29DE07052F9C}"/>
                </a:ext>
              </a:extLst>
            </p:cNvPr>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55" name="Freeform 54">
              <a:extLst>
                <a:ext uri="{FF2B5EF4-FFF2-40B4-BE49-F238E27FC236}">
                  <a16:creationId xmlns:a16="http://schemas.microsoft.com/office/drawing/2014/main" id="{DA4A6EC7-8486-0543-6D81-E626BA0C457D}"/>
                </a:ext>
              </a:extLst>
            </p:cNvPr>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56" name="Freeform 55">
              <a:extLst>
                <a:ext uri="{FF2B5EF4-FFF2-40B4-BE49-F238E27FC236}">
                  <a16:creationId xmlns:a16="http://schemas.microsoft.com/office/drawing/2014/main" id="{92E5FCD0-177E-474F-5D57-D8436776A744}"/>
                </a:ext>
              </a:extLst>
            </p:cNvPr>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p:spPr>
        </p:sp>
        <p:sp>
          <p:nvSpPr>
            <p:cNvPr id="57" name="Freeform 56">
              <a:extLst>
                <a:ext uri="{FF2B5EF4-FFF2-40B4-BE49-F238E27FC236}">
                  <a16:creationId xmlns:a16="http://schemas.microsoft.com/office/drawing/2014/main" id="{2CC2DA86-BE5E-011E-04DA-AC8EA36A6E77}"/>
                </a:ext>
              </a:extLst>
            </p:cNvPr>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p:spPr>
        </p:sp>
        <p:sp>
          <p:nvSpPr>
            <p:cNvPr id="58" name="Freeform 57">
              <a:extLst>
                <a:ext uri="{FF2B5EF4-FFF2-40B4-BE49-F238E27FC236}">
                  <a16:creationId xmlns:a16="http://schemas.microsoft.com/office/drawing/2014/main" id="{23259B25-1727-4694-7504-41B869BD0ED6}"/>
                </a:ext>
              </a:extLst>
            </p:cNvPr>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p:spPr>
        </p:sp>
        <p:sp>
          <p:nvSpPr>
            <p:cNvPr id="59" name="Freeform 58">
              <a:extLst>
                <a:ext uri="{FF2B5EF4-FFF2-40B4-BE49-F238E27FC236}">
                  <a16:creationId xmlns:a16="http://schemas.microsoft.com/office/drawing/2014/main" id="{3A536545-0394-5C0F-D90F-D22756191F37}"/>
                </a:ext>
              </a:extLst>
            </p:cNvPr>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p:spPr>
        </p:sp>
      </p:grpSp>
      <p:sp>
        <p:nvSpPr>
          <p:cNvPr id="2" name="Title 1"/>
          <p:cNvSpPr>
            <a:spLocks noGrp="1"/>
          </p:cNvSpPr>
          <p:nvPr>
            <p:ph type="ctrTitle"/>
          </p:nvPr>
        </p:nvSpPr>
        <p:spPr>
          <a:xfrm>
            <a:off x="1900238" y="1122363"/>
            <a:ext cx="6593681" cy="2387600"/>
          </a:xfrm>
        </p:spPr>
        <p:txBody>
          <a:bodyPr anchor="b"/>
          <a:lstStyle>
            <a:lvl1pPr algn="l">
              <a:defRPr sz="4800"/>
            </a:lvl1pPr>
          </a:lstStyle>
          <a:p>
            <a:r>
              <a:rPr lang="es-MX"/>
              <a:t>Haz clic para modificar el estilo de título del patrón</a:t>
            </a:r>
            <a:endParaRPr lang="en-US" dirty="0"/>
          </a:p>
        </p:txBody>
      </p:sp>
      <p:sp>
        <p:nvSpPr>
          <p:cNvPr id="3" name="Subtitle 2"/>
          <p:cNvSpPr>
            <a:spLocks noGrp="1"/>
          </p:cNvSpPr>
          <p:nvPr>
            <p:ph type="subTitle" idx="1"/>
          </p:nvPr>
        </p:nvSpPr>
        <p:spPr>
          <a:xfrm>
            <a:off x="1900238" y="3602038"/>
            <a:ext cx="6593681" cy="1655762"/>
          </a:xfrm>
        </p:spPr>
        <p:txBody>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n-US" dirty="0"/>
          </a:p>
        </p:txBody>
      </p:sp>
      <p:sp>
        <p:nvSpPr>
          <p:cNvPr id="60" name="Date Placeholder 3">
            <a:extLst>
              <a:ext uri="{FF2B5EF4-FFF2-40B4-BE49-F238E27FC236}">
                <a16:creationId xmlns:a16="http://schemas.microsoft.com/office/drawing/2014/main" id="{0F6A1B6F-59C0-CE94-8688-494D0C5D7C29}"/>
              </a:ext>
            </a:extLst>
          </p:cNvPr>
          <p:cNvSpPr>
            <a:spLocks noGrp="1"/>
          </p:cNvSpPr>
          <p:nvPr>
            <p:ph type="dt" sz="half" idx="10"/>
          </p:nvPr>
        </p:nvSpPr>
        <p:spPr>
          <a:xfrm>
            <a:off x="5800725" y="5410200"/>
            <a:ext cx="2057400" cy="365125"/>
          </a:xfrm>
        </p:spPr>
        <p:txBody>
          <a:bodyPr/>
          <a:lstStyle>
            <a:lvl1pPr>
              <a:defRPr/>
            </a:lvl1pPr>
          </a:lstStyle>
          <a:p>
            <a:pPr>
              <a:defRPr/>
            </a:pPr>
            <a:fld id="{33336D2E-B007-2641-B758-BD73160EB22C}" type="datetimeFigureOut">
              <a:rPr lang="es-CO"/>
              <a:pPr>
                <a:defRPr/>
              </a:pPr>
              <a:t>21/06/23</a:t>
            </a:fld>
            <a:endParaRPr lang="es-CO"/>
          </a:p>
        </p:txBody>
      </p:sp>
      <p:sp>
        <p:nvSpPr>
          <p:cNvPr id="61" name="Footer Placeholder 4">
            <a:extLst>
              <a:ext uri="{FF2B5EF4-FFF2-40B4-BE49-F238E27FC236}">
                <a16:creationId xmlns:a16="http://schemas.microsoft.com/office/drawing/2014/main" id="{347AD29F-4DD2-C343-01CA-A59840C516B4}"/>
              </a:ext>
            </a:extLst>
          </p:cNvPr>
          <p:cNvSpPr>
            <a:spLocks noGrp="1"/>
          </p:cNvSpPr>
          <p:nvPr>
            <p:ph type="ftr" sz="quarter" idx="11"/>
          </p:nvPr>
        </p:nvSpPr>
        <p:spPr>
          <a:xfrm>
            <a:off x="1900238" y="5410200"/>
            <a:ext cx="3843337" cy="365125"/>
          </a:xfrm>
        </p:spPr>
        <p:txBody>
          <a:bodyPr/>
          <a:lstStyle>
            <a:lvl1pPr>
              <a:defRPr/>
            </a:lvl1pPr>
          </a:lstStyle>
          <a:p>
            <a:pPr>
              <a:defRPr/>
            </a:pPr>
            <a:endParaRPr lang="es-CO"/>
          </a:p>
        </p:txBody>
      </p:sp>
      <p:sp>
        <p:nvSpPr>
          <p:cNvPr id="62" name="Slide Number Placeholder 5">
            <a:extLst>
              <a:ext uri="{FF2B5EF4-FFF2-40B4-BE49-F238E27FC236}">
                <a16:creationId xmlns:a16="http://schemas.microsoft.com/office/drawing/2014/main" id="{C1D80ED3-94B8-BEF4-D842-4A3CCCC1A4BD}"/>
              </a:ext>
            </a:extLst>
          </p:cNvPr>
          <p:cNvSpPr>
            <a:spLocks noGrp="1"/>
          </p:cNvSpPr>
          <p:nvPr>
            <p:ph type="sldNum" sz="quarter" idx="12"/>
          </p:nvPr>
        </p:nvSpPr>
        <p:spPr>
          <a:xfrm>
            <a:off x="7915275" y="5410200"/>
            <a:ext cx="579438" cy="365125"/>
          </a:xfrm>
        </p:spPr>
        <p:txBody>
          <a:bodyPr/>
          <a:lstStyle>
            <a:lvl1pPr>
              <a:defRPr/>
            </a:lvl1pPr>
          </a:lstStyle>
          <a:p>
            <a:pPr>
              <a:defRPr/>
            </a:pPr>
            <a:fld id="{3E84CE01-31B4-E245-8D4D-B4F8E9C8D1E5}" type="slidenum">
              <a:rPr lang="es-CO" altLang="es-CO"/>
              <a:pPr>
                <a:defRPr/>
              </a:pPr>
              <a:t>‹Nº›</a:t>
            </a:fld>
            <a:endParaRPr lang="es-CO" altLang="es-CO"/>
          </a:p>
        </p:txBody>
      </p:sp>
    </p:spTree>
    <p:extLst>
      <p:ext uri="{BB962C8B-B14F-4D97-AF65-F5344CB8AC3E}">
        <p14:creationId xmlns:p14="http://schemas.microsoft.com/office/powerpoint/2010/main" val="2532594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56058" y="4304665"/>
            <a:ext cx="7434266" cy="819355"/>
          </a:xfrm>
        </p:spPr>
        <p:txBody>
          <a:bodyPr anchor="b"/>
          <a:lstStyle>
            <a:lvl1pPr>
              <a:defRPr sz="3200"/>
            </a:lvl1pPr>
          </a:lstStyle>
          <a:p>
            <a:r>
              <a:rPr lang="es-MX"/>
              <a:t>Haz clic para modificar el estilo de título del patrón</a:t>
            </a:r>
            <a:endParaRPr lang="en-US" dirty="0"/>
          </a:p>
        </p:txBody>
      </p:sp>
      <p:sp>
        <p:nvSpPr>
          <p:cNvPr id="3" name="Picture Placeholder 2"/>
          <p:cNvSpPr>
            <a:spLocks noGrp="1" noChangeAspect="1"/>
          </p:cNvSpPr>
          <p:nvPr>
            <p:ph type="pic" idx="1"/>
          </p:nvPr>
        </p:nvSpPr>
        <p:spPr>
          <a:xfrm>
            <a:off x="856058" y="606426"/>
            <a:ext cx="7434266" cy="3299778"/>
          </a:xfrm>
          <a:prstGeom prst="round2DiagRect">
            <a:avLst>
              <a:gd name="adj1" fmla="val 5101"/>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a:buNone/>
              <a:defRPr lang="en-US" sz="3200"/>
            </a:lvl1pPr>
          </a:lstStyle>
          <a:p>
            <a:pPr lvl="0"/>
            <a:r>
              <a:rPr lang="es-MX" noProof="0"/>
              <a:t>Haz clic en el icono para agregar una imagen</a:t>
            </a:r>
            <a:endParaRPr lang="en-US" noProof="0" dirty="0"/>
          </a:p>
        </p:txBody>
      </p:sp>
      <p:sp>
        <p:nvSpPr>
          <p:cNvPr id="4" name="Text Placeholder 3"/>
          <p:cNvSpPr>
            <a:spLocks noGrp="1"/>
          </p:cNvSpPr>
          <p:nvPr>
            <p:ph type="body" sz="half" idx="2"/>
          </p:nvPr>
        </p:nvSpPr>
        <p:spPr>
          <a:xfrm>
            <a:off x="856024" y="5124020"/>
            <a:ext cx="7433144" cy="6824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3">
            <a:extLst>
              <a:ext uri="{FF2B5EF4-FFF2-40B4-BE49-F238E27FC236}">
                <a16:creationId xmlns:a16="http://schemas.microsoft.com/office/drawing/2014/main" id="{33BE75FA-69FE-EE3A-983D-6A6C8E9BBE29}"/>
              </a:ext>
            </a:extLst>
          </p:cNvPr>
          <p:cNvSpPr>
            <a:spLocks noGrp="1"/>
          </p:cNvSpPr>
          <p:nvPr>
            <p:ph type="dt" sz="half" idx="10"/>
          </p:nvPr>
        </p:nvSpPr>
        <p:spPr/>
        <p:txBody>
          <a:bodyPr/>
          <a:lstStyle>
            <a:lvl1pPr>
              <a:defRPr/>
            </a:lvl1pPr>
          </a:lstStyle>
          <a:p>
            <a:pPr>
              <a:defRPr/>
            </a:pPr>
            <a:fld id="{712FC79B-2AC0-FC4C-AB9D-7C2A5E93A57C}" type="datetimeFigureOut">
              <a:rPr lang="es-CO"/>
              <a:pPr>
                <a:defRPr/>
              </a:pPr>
              <a:t>21/06/23</a:t>
            </a:fld>
            <a:endParaRPr lang="es-CO"/>
          </a:p>
        </p:txBody>
      </p:sp>
      <p:sp>
        <p:nvSpPr>
          <p:cNvPr id="6" name="Footer Placeholder 4">
            <a:extLst>
              <a:ext uri="{FF2B5EF4-FFF2-40B4-BE49-F238E27FC236}">
                <a16:creationId xmlns:a16="http://schemas.microsoft.com/office/drawing/2014/main" id="{FC4C5455-571D-B2FB-9905-47BCA41CEB3D}"/>
              </a:ext>
            </a:extLst>
          </p:cNvPr>
          <p:cNvSpPr>
            <a:spLocks noGrp="1"/>
          </p:cNvSpPr>
          <p:nvPr>
            <p:ph type="ftr" sz="quarter" idx="11"/>
          </p:nvPr>
        </p:nvSpPr>
        <p:spPr/>
        <p:txBody>
          <a:bodyPr/>
          <a:lstStyle>
            <a:lvl1pPr>
              <a:defRPr/>
            </a:lvl1pPr>
          </a:lstStyle>
          <a:p>
            <a:pPr>
              <a:defRPr/>
            </a:pPr>
            <a:endParaRPr lang="es-CO"/>
          </a:p>
        </p:txBody>
      </p:sp>
      <p:sp>
        <p:nvSpPr>
          <p:cNvPr id="7" name="Slide Number Placeholder 5">
            <a:extLst>
              <a:ext uri="{FF2B5EF4-FFF2-40B4-BE49-F238E27FC236}">
                <a16:creationId xmlns:a16="http://schemas.microsoft.com/office/drawing/2014/main" id="{0E6A0485-EA2A-6752-1BF8-644ECA1C6380}"/>
              </a:ext>
            </a:extLst>
          </p:cNvPr>
          <p:cNvSpPr>
            <a:spLocks noGrp="1"/>
          </p:cNvSpPr>
          <p:nvPr>
            <p:ph type="sldNum" sz="quarter" idx="12"/>
          </p:nvPr>
        </p:nvSpPr>
        <p:spPr/>
        <p:txBody>
          <a:bodyPr/>
          <a:lstStyle>
            <a:lvl1pPr>
              <a:defRPr/>
            </a:lvl1pPr>
          </a:lstStyle>
          <a:p>
            <a:pPr>
              <a:defRPr/>
            </a:pPr>
            <a:fld id="{86AE7FE0-1654-C04E-8CD5-36B248914156}" type="slidenum">
              <a:rPr lang="es-CO" altLang="es-CO"/>
              <a:pPr>
                <a:defRPr/>
              </a:pPr>
              <a:t>‹Nº›</a:t>
            </a:fld>
            <a:endParaRPr lang="es-CO" altLang="es-CO"/>
          </a:p>
        </p:txBody>
      </p:sp>
    </p:spTree>
    <p:extLst>
      <p:ext uri="{BB962C8B-B14F-4D97-AF65-F5344CB8AC3E}">
        <p14:creationId xmlns:p14="http://schemas.microsoft.com/office/powerpoint/2010/main" val="4285052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856093" y="609600"/>
            <a:ext cx="7429466" cy="3429000"/>
          </a:xfrm>
        </p:spPr>
        <p:txBody>
          <a:bodyPr/>
          <a:lstStyle>
            <a:lvl1pPr>
              <a:defRPr sz="3600"/>
            </a:lvl1pPr>
          </a:lstStyle>
          <a:p>
            <a:r>
              <a:rPr lang="es-MX"/>
              <a:t>Haz clic para modificar el estilo de título del patrón</a:t>
            </a:r>
            <a:endParaRPr lang="en-US" dirty="0"/>
          </a:p>
        </p:txBody>
      </p:sp>
      <p:sp>
        <p:nvSpPr>
          <p:cNvPr id="4" name="Text Placeholder 3"/>
          <p:cNvSpPr>
            <a:spLocks noGrp="1"/>
          </p:cNvSpPr>
          <p:nvPr>
            <p:ph type="body" sz="half" idx="2"/>
          </p:nvPr>
        </p:nvSpPr>
        <p:spPr>
          <a:xfrm>
            <a:off x="856058" y="4419600"/>
            <a:ext cx="7428344" cy="1371599"/>
          </a:xfrm>
        </p:spPr>
        <p:txBody>
          <a:bodyPr anchor="ct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3" name="Date Placeholder 3">
            <a:extLst>
              <a:ext uri="{FF2B5EF4-FFF2-40B4-BE49-F238E27FC236}">
                <a16:creationId xmlns:a16="http://schemas.microsoft.com/office/drawing/2014/main" id="{83B188A1-6D7E-D38C-4AF2-3E293021B83D}"/>
              </a:ext>
            </a:extLst>
          </p:cNvPr>
          <p:cNvSpPr>
            <a:spLocks noGrp="1"/>
          </p:cNvSpPr>
          <p:nvPr>
            <p:ph type="dt" sz="half" idx="10"/>
          </p:nvPr>
        </p:nvSpPr>
        <p:spPr/>
        <p:txBody>
          <a:bodyPr/>
          <a:lstStyle>
            <a:lvl1pPr>
              <a:defRPr/>
            </a:lvl1pPr>
          </a:lstStyle>
          <a:p>
            <a:pPr>
              <a:defRPr/>
            </a:pPr>
            <a:fld id="{D6192487-51D6-6140-9404-1EAD807D149E}" type="datetimeFigureOut">
              <a:rPr lang="es-CO"/>
              <a:pPr>
                <a:defRPr/>
              </a:pPr>
              <a:t>21/06/23</a:t>
            </a:fld>
            <a:endParaRPr lang="es-CO"/>
          </a:p>
        </p:txBody>
      </p:sp>
      <p:sp>
        <p:nvSpPr>
          <p:cNvPr id="5" name="Footer Placeholder 4">
            <a:extLst>
              <a:ext uri="{FF2B5EF4-FFF2-40B4-BE49-F238E27FC236}">
                <a16:creationId xmlns:a16="http://schemas.microsoft.com/office/drawing/2014/main" id="{76F82106-C5F3-50B7-7E96-E1E9682E4D9A}"/>
              </a:ext>
            </a:extLst>
          </p:cNvPr>
          <p:cNvSpPr>
            <a:spLocks noGrp="1"/>
          </p:cNvSpPr>
          <p:nvPr>
            <p:ph type="ftr" sz="quarter" idx="11"/>
          </p:nvPr>
        </p:nvSpPr>
        <p:spPr/>
        <p:txBody>
          <a:bodyPr/>
          <a:lstStyle>
            <a:lvl1pPr>
              <a:defRPr/>
            </a:lvl1pPr>
          </a:lstStyle>
          <a:p>
            <a:pPr>
              <a:defRPr/>
            </a:pPr>
            <a:endParaRPr lang="es-CO"/>
          </a:p>
        </p:txBody>
      </p:sp>
      <p:sp>
        <p:nvSpPr>
          <p:cNvPr id="6" name="Slide Number Placeholder 5">
            <a:extLst>
              <a:ext uri="{FF2B5EF4-FFF2-40B4-BE49-F238E27FC236}">
                <a16:creationId xmlns:a16="http://schemas.microsoft.com/office/drawing/2014/main" id="{06785785-9131-6231-6687-AC34AB3CABDE}"/>
              </a:ext>
            </a:extLst>
          </p:cNvPr>
          <p:cNvSpPr>
            <a:spLocks noGrp="1"/>
          </p:cNvSpPr>
          <p:nvPr>
            <p:ph type="sldNum" sz="quarter" idx="12"/>
          </p:nvPr>
        </p:nvSpPr>
        <p:spPr/>
        <p:txBody>
          <a:bodyPr/>
          <a:lstStyle>
            <a:lvl1pPr>
              <a:defRPr/>
            </a:lvl1pPr>
          </a:lstStyle>
          <a:p>
            <a:pPr>
              <a:defRPr/>
            </a:pPr>
            <a:fld id="{F62AB15F-C9DA-8A41-8ABD-8865AF0A50F3}" type="slidenum">
              <a:rPr lang="es-CO" altLang="es-CO"/>
              <a:pPr>
                <a:defRPr/>
              </a:pPr>
              <a:t>‹Nº›</a:t>
            </a:fld>
            <a:endParaRPr lang="es-CO" altLang="es-CO"/>
          </a:p>
        </p:txBody>
      </p:sp>
    </p:spTree>
    <p:extLst>
      <p:ext uri="{BB962C8B-B14F-4D97-AF65-F5344CB8AC3E}">
        <p14:creationId xmlns:p14="http://schemas.microsoft.com/office/powerpoint/2010/main" val="32443651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3" name="TextBox 51">
            <a:extLst>
              <a:ext uri="{FF2B5EF4-FFF2-40B4-BE49-F238E27FC236}">
                <a16:creationId xmlns:a16="http://schemas.microsoft.com/office/drawing/2014/main" id="{870D2FFD-218D-92F7-3E6D-F6A68E67CA67}"/>
              </a:ext>
            </a:extLst>
          </p:cNvPr>
          <p:cNvSpPr txBox="1"/>
          <p:nvPr/>
        </p:nvSpPr>
        <p:spPr>
          <a:xfrm>
            <a:off x="696913" y="719138"/>
            <a:ext cx="4572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eaLnBrk="1" fontAlgn="auto" hangingPunct="1">
              <a:spcAft>
                <a:spcPts val="0"/>
              </a:spcAft>
              <a:defRPr/>
            </a:pPr>
            <a:r>
              <a:rPr lang="en-US" sz="8000" dirty="0">
                <a:effectLst/>
              </a:rPr>
              <a:t>“</a:t>
            </a:r>
          </a:p>
        </p:txBody>
      </p:sp>
      <p:sp>
        <p:nvSpPr>
          <p:cNvPr id="5" name="TextBox 52">
            <a:extLst>
              <a:ext uri="{FF2B5EF4-FFF2-40B4-BE49-F238E27FC236}">
                <a16:creationId xmlns:a16="http://schemas.microsoft.com/office/drawing/2014/main" id="{954BC1C6-B8BA-99EE-ED68-8A1678500698}"/>
              </a:ext>
            </a:extLst>
          </p:cNvPr>
          <p:cNvSpPr txBox="1"/>
          <p:nvPr/>
        </p:nvSpPr>
        <p:spPr>
          <a:xfrm>
            <a:off x="7816850" y="2765425"/>
            <a:ext cx="457200" cy="584200"/>
          </a:xfrm>
          <a:prstGeom prst="rect">
            <a:avLst/>
          </a:prstGeom>
        </p:spPr>
        <p:txBody>
          <a:bodyPr anchor="ct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eaLnBrk="1" fontAlgn="auto" hangingPunct="1">
              <a:spcAft>
                <a:spcPts val="0"/>
              </a:spcAft>
              <a:defRPr/>
            </a:pPr>
            <a:r>
              <a:rPr lang="en-US" sz="8000" dirty="0">
                <a:effectLst/>
              </a:rPr>
              <a:t>”</a:t>
            </a:r>
          </a:p>
        </p:txBody>
      </p:sp>
      <p:sp>
        <p:nvSpPr>
          <p:cNvPr id="2" name="Title 1"/>
          <p:cNvSpPr>
            <a:spLocks noGrp="1"/>
          </p:cNvSpPr>
          <p:nvPr>
            <p:ph type="title"/>
          </p:nvPr>
        </p:nvSpPr>
        <p:spPr>
          <a:xfrm>
            <a:off x="1084659" y="609600"/>
            <a:ext cx="6977064" cy="2748429"/>
          </a:xfrm>
        </p:spPr>
        <p:txBody>
          <a:bodyPr/>
          <a:lstStyle>
            <a:lvl1pPr>
              <a:defRPr sz="3600"/>
            </a:lvl1pPr>
          </a:lstStyle>
          <a:p>
            <a:r>
              <a:rPr lang="es-MX"/>
              <a:t>Haz clic para modificar el estilo de título del patrón</a:t>
            </a:r>
            <a:endParaRPr lang="en-US" dirty="0"/>
          </a:p>
        </p:txBody>
      </p:sp>
      <p:sp>
        <p:nvSpPr>
          <p:cNvPr id="12" name="Text Placeholder 3"/>
          <p:cNvSpPr>
            <a:spLocks noGrp="1"/>
          </p:cNvSpPr>
          <p:nvPr>
            <p:ph type="body" sz="half" idx="13"/>
          </p:nvPr>
        </p:nvSpPr>
        <p:spPr>
          <a:xfrm>
            <a:off x="1290484" y="3365557"/>
            <a:ext cx="6564224" cy="548968"/>
          </a:xfrm>
        </p:spPr>
        <p:txBody>
          <a:bodyPr anchor="t"/>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4" name="Text Placeholder 3"/>
          <p:cNvSpPr>
            <a:spLocks noGrp="1"/>
          </p:cNvSpPr>
          <p:nvPr>
            <p:ph type="body" sz="half" idx="2"/>
          </p:nvPr>
        </p:nvSpPr>
        <p:spPr>
          <a:xfrm>
            <a:off x="856058" y="4309919"/>
            <a:ext cx="7429502" cy="1489496"/>
          </a:xfrm>
        </p:spPr>
        <p:txBody>
          <a:bodyPr anchor="ct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6" name="Date Placeholder 4">
            <a:extLst>
              <a:ext uri="{FF2B5EF4-FFF2-40B4-BE49-F238E27FC236}">
                <a16:creationId xmlns:a16="http://schemas.microsoft.com/office/drawing/2014/main" id="{467B4CB3-7307-FE85-9D0F-AA1D67FC86B3}"/>
              </a:ext>
            </a:extLst>
          </p:cNvPr>
          <p:cNvSpPr>
            <a:spLocks noGrp="1"/>
          </p:cNvSpPr>
          <p:nvPr>
            <p:ph type="dt" sz="half" idx="14"/>
          </p:nvPr>
        </p:nvSpPr>
        <p:spPr/>
        <p:txBody>
          <a:bodyPr/>
          <a:lstStyle>
            <a:lvl1pPr>
              <a:defRPr/>
            </a:lvl1pPr>
          </a:lstStyle>
          <a:p>
            <a:pPr>
              <a:defRPr/>
            </a:pPr>
            <a:fld id="{387CB067-AD8E-E242-89AB-9196761482C4}" type="datetimeFigureOut">
              <a:rPr lang="es-CO"/>
              <a:pPr>
                <a:defRPr/>
              </a:pPr>
              <a:t>21/06/23</a:t>
            </a:fld>
            <a:endParaRPr lang="es-CO"/>
          </a:p>
        </p:txBody>
      </p:sp>
      <p:sp>
        <p:nvSpPr>
          <p:cNvPr id="7" name="Footer Placeholder 5">
            <a:extLst>
              <a:ext uri="{FF2B5EF4-FFF2-40B4-BE49-F238E27FC236}">
                <a16:creationId xmlns:a16="http://schemas.microsoft.com/office/drawing/2014/main" id="{8F4873B4-5339-AA03-3C19-BAEFBCF8E051}"/>
              </a:ext>
            </a:extLst>
          </p:cNvPr>
          <p:cNvSpPr>
            <a:spLocks noGrp="1"/>
          </p:cNvSpPr>
          <p:nvPr>
            <p:ph type="ftr" sz="quarter" idx="15"/>
          </p:nvPr>
        </p:nvSpPr>
        <p:spPr/>
        <p:txBody>
          <a:bodyPr/>
          <a:lstStyle>
            <a:lvl1pPr>
              <a:defRPr/>
            </a:lvl1pPr>
          </a:lstStyle>
          <a:p>
            <a:pPr>
              <a:defRPr/>
            </a:pPr>
            <a:endParaRPr lang="es-CO"/>
          </a:p>
        </p:txBody>
      </p:sp>
      <p:sp>
        <p:nvSpPr>
          <p:cNvPr id="8" name="Slide Number Placeholder 6">
            <a:extLst>
              <a:ext uri="{FF2B5EF4-FFF2-40B4-BE49-F238E27FC236}">
                <a16:creationId xmlns:a16="http://schemas.microsoft.com/office/drawing/2014/main" id="{17A4E1D8-1747-3C34-CA6F-7A9291951944}"/>
              </a:ext>
            </a:extLst>
          </p:cNvPr>
          <p:cNvSpPr>
            <a:spLocks noGrp="1"/>
          </p:cNvSpPr>
          <p:nvPr>
            <p:ph type="sldNum" sz="quarter" idx="16"/>
          </p:nvPr>
        </p:nvSpPr>
        <p:spPr/>
        <p:txBody>
          <a:bodyPr/>
          <a:lstStyle>
            <a:lvl1pPr>
              <a:defRPr/>
            </a:lvl1pPr>
          </a:lstStyle>
          <a:p>
            <a:pPr>
              <a:defRPr/>
            </a:pPr>
            <a:fld id="{47B37397-DFDB-5B4C-84AE-76316065C9FD}" type="slidenum">
              <a:rPr lang="es-CO" altLang="es-CO"/>
              <a:pPr>
                <a:defRPr/>
              </a:pPr>
              <a:t>‹Nº›</a:t>
            </a:fld>
            <a:endParaRPr lang="es-CO" altLang="es-CO"/>
          </a:p>
        </p:txBody>
      </p:sp>
    </p:spTree>
    <p:extLst>
      <p:ext uri="{BB962C8B-B14F-4D97-AF65-F5344CB8AC3E}">
        <p14:creationId xmlns:p14="http://schemas.microsoft.com/office/powerpoint/2010/main" val="26489815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856058" y="2134042"/>
            <a:ext cx="7429501" cy="2511835"/>
          </a:xfrm>
        </p:spPr>
        <p:txBody>
          <a:bodyPr anchor="b"/>
          <a:lstStyle>
            <a:lvl1pPr>
              <a:defRPr sz="3600"/>
            </a:lvl1pPr>
          </a:lstStyle>
          <a:p>
            <a:r>
              <a:rPr lang="es-MX"/>
              <a:t>Haz clic para modificar el estilo de título del patrón</a:t>
            </a:r>
            <a:endParaRPr lang="en-US" dirty="0"/>
          </a:p>
        </p:txBody>
      </p:sp>
      <p:sp>
        <p:nvSpPr>
          <p:cNvPr id="4" name="Text Placeholder 3"/>
          <p:cNvSpPr>
            <a:spLocks noGrp="1"/>
          </p:cNvSpPr>
          <p:nvPr>
            <p:ph type="body" sz="half" idx="2"/>
          </p:nvPr>
        </p:nvSpPr>
        <p:spPr>
          <a:xfrm>
            <a:off x="856023" y="4657655"/>
            <a:ext cx="7428379" cy="1140644"/>
          </a:xfrm>
        </p:spPr>
        <p:txBody>
          <a:bodyPr anchor="t"/>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3" name="Date Placeholder 3">
            <a:extLst>
              <a:ext uri="{FF2B5EF4-FFF2-40B4-BE49-F238E27FC236}">
                <a16:creationId xmlns:a16="http://schemas.microsoft.com/office/drawing/2014/main" id="{15B569D8-86BA-65CC-C64F-B94D205A68A4}"/>
              </a:ext>
            </a:extLst>
          </p:cNvPr>
          <p:cNvSpPr>
            <a:spLocks noGrp="1"/>
          </p:cNvSpPr>
          <p:nvPr>
            <p:ph type="dt" sz="half" idx="10"/>
          </p:nvPr>
        </p:nvSpPr>
        <p:spPr/>
        <p:txBody>
          <a:bodyPr/>
          <a:lstStyle>
            <a:lvl1pPr>
              <a:defRPr/>
            </a:lvl1pPr>
          </a:lstStyle>
          <a:p>
            <a:pPr>
              <a:defRPr/>
            </a:pPr>
            <a:fld id="{3CF73C36-B3EE-014C-AF7B-7A2D1FF99A91}" type="datetimeFigureOut">
              <a:rPr lang="es-CO"/>
              <a:pPr>
                <a:defRPr/>
              </a:pPr>
              <a:t>21/06/23</a:t>
            </a:fld>
            <a:endParaRPr lang="es-CO"/>
          </a:p>
        </p:txBody>
      </p:sp>
      <p:sp>
        <p:nvSpPr>
          <p:cNvPr id="5" name="Footer Placeholder 4">
            <a:extLst>
              <a:ext uri="{FF2B5EF4-FFF2-40B4-BE49-F238E27FC236}">
                <a16:creationId xmlns:a16="http://schemas.microsoft.com/office/drawing/2014/main" id="{A8951BC0-4FF9-B320-1553-83797981784C}"/>
              </a:ext>
            </a:extLst>
          </p:cNvPr>
          <p:cNvSpPr>
            <a:spLocks noGrp="1"/>
          </p:cNvSpPr>
          <p:nvPr>
            <p:ph type="ftr" sz="quarter" idx="11"/>
          </p:nvPr>
        </p:nvSpPr>
        <p:spPr/>
        <p:txBody>
          <a:bodyPr/>
          <a:lstStyle>
            <a:lvl1pPr>
              <a:defRPr/>
            </a:lvl1pPr>
          </a:lstStyle>
          <a:p>
            <a:pPr>
              <a:defRPr/>
            </a:pPr>
            <a:endParaRPr lang="es-CO"/>
          </a:p>
        </p:txBody>
      </p:sp>
      <p:sp>
        <p:nvSpPr>
          <p:cNvPr id="6" name="Slide Number Placeholder 5">
            <a:extLst>
              <a:ext uri="{FF2B5EF4-FFF2-40B4-BE49-F238E27FC236}">
                <a16:creationId xmlns:a16="http://schemas.microsoft.com/office/drawing/2014/main" id="{06F2B6EA-F4E1-6A49-3FCD-295979292CD3}"/>
              </a:ext>
            </a:extLst>
          </p:cNvPr>
          <p:cNvSpPr>
            <a:spLocks noGrp="1"/>
          </p:cNvSpPr>
          <p:nvPr>
            <p:ph type="sldNum" sz="quarter" idx="12"/>
          </p:nvPr>
        </p:nvSpPr>
        <p:spPr/>
        <p:txBody>
          <a:bodyPr/>
          <a:lstStyle>
            <a:lvl1pPr>
              <a:defRPr/>
            </a:lvl1pPr>
          </a:lstStyle>
          <a:p>
            <a:pPr>
              <a:defRPr/>
            </a:pPr>
            <a:fld id="{229B636A-C6F6-744C-8F61-F6225AD8733A}" type="slidenum">
              <a:rPr lang="es-CO" altLang="es-CO"/>
              <a:pPr>
                <a:defRPr/>
              </a:pPr>
              <a:t>‹Nº›</a:t>
            </a:fld>
            <a:endParaRPr lang="es-CO" altLang="es-CO"/>
          </a:p>
        </p:txBody>
      </p:sp>
    </p:spTree>
    <p:extLst>
      <p:ext uri="{BB962C8B-B14F-4D97-AF65-F5344CB8AC3E}">
        <p14:creationId xmlns:p14="http://schemas.microsoft.com/office/powerpoint/2010/main" val="19943121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856060" y="609600"/>
            <a:ext cx="7429499" cy="1905000"/>
          </a:xfrm>
        </p:spPr>
        <p:txBody>
          <a:bodyPr/>
          <a:lstStyle/>
          <a:p>
            <a:r>
              <a:rPr lang="es-MX"/>
              <a:t>Haz clic para modificar el estilo de título del patrón</a:t>
            </a:r>
            <a:endParaRPr lang="en-US" dirty="0"/>
          </a:p>
        </p:txBody>
      </p:sp>
      <p:sp>
        <p:nvSpPr>
          <p:cNvPr id="7" name="Text Placeholder 2"/>
          <p:cNvSpPr>
            <a:spLocks noGrp="1"/>
          </p:cNvSpPr>
          <p:nvPr>
            <p:ph type="body" idx="1"/>
          </p:nvPr>
        </p:nvSpPr>
        <p:spPr>
          <a:xfrm>
            <a:off x="856058" y="2674463"/>
            <a:ext cx="2397674"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8" name="Text Placeholder 3"/>
          <p:cNvSpPr>
            <a:spLocks noGrp="1"/>
          </p:cNvSpPr>
          <p:nvPr>
            <p:ph type="body" sz="half" idx="15"/>
          </p:nvPr>
        </p:nvSpPr>
        <p:spPr>
          <a:xfrm>
            <a:off x="856059" y="3360263"/>
            <a:ext cx="2396432" cy="2430936"/>
          </a:xfrm>
        </p:spPr>
        <p:txBody>
          <a:bodyPr anchor="t"/>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9" name="Text Placeholder 4"/>
          <p:cNvSpPr>
            <a:spLocks noGrp="1"/>
          </p:cNvSpPr>
          <p:nvPr>
            <p:ph type="body" sz="quarter" idx="3"/>
          </p:nvPr>
        </p:nvSpPr>
        <p:spPr>
          <a:xfrm>
            <a:off x="3386075" y="2677635"/>
            <a:ext cx="2388289"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10" name="Text Placeholder 3"/>
          <p:cNvSpPr>
            <a:spLocks noGrp="1"/>
          </p:cNvSpPr>
          <p:nvPr>
            <p:ph type="body" sz="half" idx="16"/>
          </p:nvPr>
        </p:nvSpPr>
        <p:spPr>
          <a:xfrm>
            <a:off x="3386075" y="3363435"/>
            <a:ext cx="2388958" cy="2430936"/>
          </a:xfrm>
        </p:spPr>
        <p:txBody>
          <a:bodyPr anchor="t"/>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11" name="Text Placeholder 4"/>
          <p:cNvSpPr>
            <a:spLocks noGrp="1"/>
          </p:cNvSpPr>
          <p:nvPr>
            <p:ph type="body" sz="quarter" idx="13"/>
          </p:nvPr>
        </p:nvSpPr>
        <p:spPr>
          <a:xfrm>
            <a:off x="5889332" y="2674463"/>
            <a:ext cx="2396226" cy="685800"/>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12" name="Text Placeholder 3"/>
          <p:cNvSpPr>
            <a:spLocks noGrp="1"/>
          </p:cNvSpPr>
          <p:nvPr>
            <p:ph type="body" sz="half" idx="17"/>
          </p:nvPr>
        </p:nvSpPr>
        <p:spPr>
          <a:xfrm>
            <a:off x="5889332" y="3360263"/>
            <a:ext cx="2396226" cy="2430936"/>
          </a:xfrm>
        </p:spPr>
        <p:txBody>
          <a:bodyPr anchor="t"/>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2" name="Date Placeholder 3">
            <a:extLst>
              <a:ext uri="{FF2B5EF4-FFF2-40B4-BE49-F238E27FC236}">
                <a16:creationId xmlns:a16="http://schemas.microsoft.com/office/drawing/2014/main" id="{CECEAD9F-C2A0-C4AA-BEC7-B613050AFD36}"/>
              </a:ext>
            </a:extLst>
          </p:cNvPr>
          <p:cNvSpPr>
            <a:spLocks noGrp="1"/>
          </p:cNvSpPr>
          <p:nvPr>
            <p:ph type="dt" sz="half" idx="18"/>
          </p:nvPr>
        </p:nvSpPr>
        <p:spPr/>
        <p:txBody>
          <a:bodyPr/>
          <a:lstStyle>
            <a:lvl1pPr>
              <a:defRPr/>
            </a:lvl1pPr>
          </a:lstStyle>
          <a:p>
            <a:pPr>
              <a:defRPr/>
            </a:pPr>
            <a:fld id="{2DD38EE3-A942-A44C-A5A6-7C9B0E63B46D}" type="datetimeFigureOut">
              <a:rPr lang="es-CO"/>
              <a:pPr>
                <a:defRPr/>
              </a:pPr>
              <a:t>21/06/23</a:t>
            </a:fld>
            <a:endParaRPr lang="es-CO"/>
          </a:p>
        </p:txBody>
      </p:sp>
      <p:sp>
        <p:nvSpPr>
          <p:cNvPr id="3" name="Footer Placeholder 4">
            <a:extLst>
              <a:ext uri="{FF2B5EF4-FFF2-40B4-BE49-F238E27FC236}">
                <a16:creationId xmlns:a16="http://schemas.microsoft.com/office/drawing/2014/main" id="{96E46B58-5472-A64A-4F09-3435F860C47E}"/>
              </a:ext>
            </a:extLst>
          </p:cNvPr>
          <p:cNvSpPr>
            <a:spLocks noGrp="1"/>
          </p:cNvSpPr>
          <p:nvPr>
            <p:ph type="ftr" sz="quarter" idx="19"/>
          </p:nvPr>
        </p:nvSpPr>
        <p:spPr/>
        <p:txBody>
          <a:bodyPr/>
          <a:lstStyle>
            <a:lvl1pPr>
              <a:defRPr/>
            </a:lvl1pPr>
          </a:lstStyle>
          <a:p>
            <a:pPr>
              <a:defRPr/>
            </a:pPr>
            <a:endParaRPr lang="es-CO"/>
          </a:p>
        </p:txBody>
      </p:sp>
      <p:sp>
        <p:nvSpPr>
          <p:cNvPr id="4" name="Slide Number Placeholder 5">
            <a:extLst>
              <a:ext uri="{FF2B5EF4-FFF2-40B4-BE49-F238E27FC236}">
                <a16:creationId xmlns:a16="http://schemas.microsoft.com/office/drawing/2014/main" id="{5AD34FD2-ED93-AEDD-47AF-ED3EA4300B83}"/>
              </a:ext>
            </a:extLst>
          </p:cNvPr>
          <p:cNvSpPr>
            <a:spLocks noGrp="1"/>
          </p:cNvSpPr>
          <p:nvPr>
            <p:ph type="sldNum" sz="quarter" idx="20"/>
          </p:nvPr>
        </p:nvSpPr>
        <p:spPr/>
        <p:txBody>
          <a:bodyPr/>
          <a:lstStyle>
            <a:lvl1pPr>
              <a:defRPr/>
            </a:lvl1pPr>
          </a:lstStyle>
          <a:p>
            <a:pPr>
              <a:defRPr/>
            </a:pPr>
            <a:fld id="{7693B53D-4827-B746-83A7-44738D68FFFD}" type="slidenum">
              <a:rPr lang="es-CO" altLang="es-CO"/>
              <a:pPr>
                <a:defRPr/>
              </a:pPr>
              <a:t>‹Nº›</a:t>
            </a:fld>
            <a:endParaRPr lang="es-CO" altLang="es-CO"/>
          </a:p>
        </p:txBody>
      </p:sp>
    </p:spTree>
    <p:extLst>
      <p:ext uri="{BB962C8B-B14F-4D97-AF65-F5344CB8AC3E}">
        <p14:creationId xmlns:p14="http://schemas.microsoft.com/office/powerpoint/2010/main" val="41075896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856059" y="609600"/>
            <a:ext cx="7429499" cy="1905000"/>
          </a:xfrm>
        </p:spPr>
        <p:txBody>
          <a:bodyPr/>
          <a:lstStyle/>
          <a:p>
            <a:r>
              <a:rPr lang="es-MX"/>
              <a:t>Haz clic para modificar el estilo de título del patrón</a:t>
            </a:r>
            <a:endParaRPr lang="en-US" dirty="0"/>
          </a:p>
        </p:txBody>
      </p:sp>
      <p:sp>
        <p:nvSpPr>
          <p:cNvPr id="19" name="Text Placeholder 2"/>
          <p:cNvSpPr>
            <a:spLocks noGrp="1"/>
          </p:cNvSpPr>
          <p:nvPr>
            <p:ph type="body" idx="1"/>
          </p:nvPr>
        </p:nvSpPr>
        <p:spPr>
          <a:xfrm>
            <a:off x="856060" y="4404596"/>
            <a:ext cx="239643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20" name="Picture Placeholder 2"/>
          <p:cNvSpPr>
            <a:spLocks noGrp="1" noChangeAspect="1"/>
          </p:cNvSpPr>
          <p:nvPr>
            <p:ph type="pic" idx="15"/>
          </p:nvPr>
        </p:nvSpPr>
        <p:spPr>
          <a:xfrm>
            <a:off x="856060" y="2666998"/>
            <a:ext cx="239643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a:buNone/>
              <a:defRPr lang="en-US" sz="1800" dirty="0"/>
            </a:lvl1pPr>
          </a:lstStyle>
          <a:p>
            <a:pPr lvl="0"/>
            <a:r>
              <a:rPr lang="es-MX" noProof="0"/>
              <a:t>Haz clic en el icono para agregar una imagen</a:t>
            </a:r>
            <a:endParaRPr lang="en-US" noProof="0" dirty="0"/>
          </a:p>
        </p:txBody>
      </p:sp>
      <p:sp>
        <p:nvSpPr>
          <p:cNvPr id="21" name="Text Placeholder 3"/>
          <p:cNvSpPr>
            <a:spLocks noGrp="1"/>
          </p:cNvSpPr>
          <p:nvPr>
            <p:ph type="body" sz="half" idx="18"/>
          </p:nvPr>
        </p:nvSpPr>
        <p:spPr>
          <a:xfrm>
            <a:off x="856060" y="4980859"/>
            <a:ext cx="2396430" cy="817843"/>
          </a:xfrm>
        </p:spPr>
        <p:txBody>
          <a:bodyPr anchor="t"/>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22" name="Text Placeholder 4"/>
          <p:cNvSpPr>
            <a:spLocks noGrp="1"/>
          </p:cNvSpPr>
          <p:nvPr>
            <p:ph type="body" sz="quarter" idx="3"/>
          </p:nvPr>
        </p:nvSpPr>
        <p:spPr>
          <a:xfrm>
            <a:off x="3366790" y="4404596"/>
            <a:ext cx="24003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23" name="Picture Placeholder 2"/>
          <p:cNvSpPr>
            <a:spLocks noGrp="1" noChangeAspect="1"/>
          </p:cNvSpPr>
          <p:nvPr>
            <p:ph type="pic" idx="21"/>
          </p:nvPr>
        </p:nvSpPr>
        <p:spPr>
          <a:xfrm>
            <a:off x="3366790" y="2666998"/>
            <a:ext cx="2399205"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a:buNone/>
              <a:defRPr lang="en-US" sz="1800" dirty="0"/>
            </a:lvl1pPr>
          </a:lstStyle>
          <a:p>
            <a:pPr lvl="0"/>
            <a:r>
              <a:rPr lang="es-MX" noProof="0"/>
              <a:t>Haz clic en el icono para agregar una imagen</a:t>
            </a:r>
            <a:endParaRPr lang="en-US" noProof="0" dirty="0"/>
          </a:p>
        </p:txBody>
      </p:sp>
      <p:sp>
        <p:nvSpPr>
          <p:cNvPr id="24" name="Text Placeholder 3"/>
          <p:cNvSpPr>
            <a:spLocks noGrp="1"/>
          </p:cNvSpPr>
          <p:nvPr>
            <p:ph type="body" sz="half" idx="19"/>
          </p:nvPr>
        </p:nvSpPr>
        <p:spPr>
          <a:xfrm>
            <a:off x="3365695" y="4980857"/>
            <a:ext cx="2400300" cy="810342"/>
          </a:xfrm>
        </p:spPr>
        <p:txBody>
          <a:bodyPr anchor="t"/>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25" name="Text Placeholder 4"/>
          <p:cNvSpPr>
            <a:spLocks noGrp="1"/>
          </p:cNvSpPr>
          <p:nvPr>
            <p:ph type="body" sz="quarter" idx="13"/>
          </p:nvPr>
        </p:nvSpPr>
        <p:spPr>
          <a:xfrm>
            <a:off x="5889426" y="4404595"/>
            <a:ext cx="2393056"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26" name="Picture Placeholder 2"/>
          <p:cNvSpPr>
            <a:spLocks noGrp="1" noChangeAspect="1"/>
          </p:cNvSpPr>
          <p:nvPr>
            <p:ph type="pic" idx="22"/>
          </p:nvPr>
        </p:nvSpPr>
        <p:spPr>
          <a:xfrm>
            <a:off x="5889332" y="2666998"/>
            <a:ext cx="2396227"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a:buNone/>
              <a:defRPr lang="en-US" sz="1800" dirty="0"/>
            </a:lvl1pPr>
          </a:lstStyle>
          <a:p>
            <a:pPr lvl="0"/>
            <a:r>
              <a:rPr lang="es-MX" noProof="0"/>
              <a:t>Haz clic en el icono para agregar una imagen</a:t>
            </a:r>
            <a:endParaRPr lang="en-US" noProof="0" dirty="0"/>
          </a:p>
        </p:txBody>
      </p:sp>
      <p:sp>
        <p:nvSpPr>
          <p:cNvPr id="27" name="Text Placeholder 3"/>
          <p:cNvSpPr>
            <a:spLocks noGrp="1"/>
          </p:cNvSpPr>
          <p:nvPr>
            <p:ph type="body" sz="half" idx="20"/>
          </p:nvPr>
        </p:nvSpPr>
        <p:spPr>
          <a:xfrm>
            <a:off x="5889332" y="4980855"/>
            <a:ext cx="2396226" cy="810345"/>
          </a:xfrm>
        </p:spPr>
        <p:txBody>
          <a:bodyPr anchor="t"/>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MX"/>
              <a:t>Haga clic para modificar los estilos de texto del patrón</a:t>
            </a:r>
          </a:p>
        </p:txBody>
      </p:sp>
      <p:sp>
        <p:nvSpPr>
          <p:cNvPr id="2" name="Date Placeholder 2">
            <a:extLst>
              <a:ext uri="{FF2B5EF4-FFF2-40B4-BE49-F238E27FC236}">
                <a16:creationId xmlns:a16="http://schemas.microsoft.com/office/drawing/2014/main" id="{E62C4DF3-D74B-5D47-2CD3-DE3D42445C8D}"/>
              </a:ext>
            </a:extLst>
          </p:cNvPr>
          <p:cNvSpPr>
            <a:spLocks noGrp="1"/>
          </p:cNvSpPr>
          <p:nvPr>
            <p:ph type="dt" sz="half" idx="23"/>
          </p:nvPr>
        </p:nvSpPr>
        <p:spPr/>
        <p:txBody>
          <a:bodyPr/>
          <a:lstStyle>
            <a:lvl1pPr>
              <a:defRPr/>
            </a:lvl1pPr>
          </a:lstStyle>
          <a:p>
            <a:pPr>
              <a:defRPr/>
            </a:pPr>
            <a:fld id="{EC815111-D9C2-C946-B5BC-B3DF6FE99924}" type="datetimeFigureOut">
              <a:rPr lang="es-CO"/>
              <a:pPr>
                <a:defRPr/>
              </a:pPr>
              <a:t>21/06/23</a:t>
            </a:fld>
            <a:endParaRPr lang="es-CO"/>
          </a:p>
        </p:txBody>
      </p:sp>
      <p:sp>
        <p:nvSpPr>
          <p:cNvPr id="3" name="Footer Placeholder 3">
            <a:extLst>
              <a:ext uri="{FF2B5EF4-FFF2-40B4-BE49-F238E27FC236}">
                <a16:creationId xmlns:a16="http://schemas.microsoft.com/office/drawing/2014/main" id="{860803F8-873C-4C6D-1F3F-8C3DAF8EF7F1}"/>
              </a:ext>
            </a:extLst>
          </p:cNvPr>
          <p:cNvSpPr>
            <a:spLocks noGrp="1"/>
          </p:cNvSpPr>
          <p:nvPr>
            <p:ph type="ftr" sz="quarter" idx="24"/>
          </p:nvPr>
        </p:nvSpPr>
        <p:spPr/>
        <p:txBody>
          <a:bodyPr/>
          <a:lstStyle>
            <a:lvl1pPr>
              <a:defRPr cap="all" baseline="0"/>
            </a:lvl1pPr>
          </a:lstStyle>
          <a:p>
            <a:pPr>
              <a:defRPr/>
            </a:pPr>
            <a:endParaRPr lang="es-CO"/>
          </a:p>
        </p:txBody>
      </p:sp>
      <p:sp>
        <p:nvSpPr>
          <p:cNvPr id="4" name="Slide Number Placeholder 4">
            <a:extLst>
              <a:ext uri="{FF2B5EF4-FFF2-40B4-BE49-F238E27FC236}">
                <a16:creationId xmlns:a16="http://schemas.microsoft.com/office/drawing/2014/main" id="{F4570929-8870-E42E-8A03-1DBE379D80DF}"/>
              </a:ext>
            </a:extLst>
          </p:cNvPr>
          <p:cNvSpPr>
            <a:spLocks noGrp="1"/>
          </p:cNvSpPr>
          <p:nvPr>
            <p:ph type="sldNum" sz="quarter" idx="25"/>
          </p:nvPr>
        </p:nvSpPr>
        <p:spPr/>
        <p:txBody>
          <a:bodyPr/>
          <a:lstStyle>
            <a:lvl1pPr>
              <a:defRPr/>
            </a:lvl1pPr>
          </a:lstStyle>
          <a:p>
            <a:pPr>
              <a:defRPr/>
            </a:pPr>
            <a:fld id="{C0BACCC6-0E02-D243-8A53-824C54E9A0B6}" type="slidenum">
              <a:rPr lang="es-CO" altLang="es-CO"/>
              <a:pPr>
                <a:defRPr/>
              </a:pPr>
              <a:t>‹Nº›</a:t>
            </a:fld>
            <a:endParaRPr lang="es-CO" altLang="es-CO"/>
          </a:p>
        </p:txBody>
      </p:sp>
    </p:spTree>
    <p:extLst>
      <p:ext uri="{BB962C8B-B14F-4D97-AF65-F5344CB8AC3E}">
        <p14:creationId xmlns:p14="http://schemas.microsoft.com/office/powerpoint/2010/main" val="26054698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a:extLst>
              <a:ext uri="{FF2B5EF4-FFF2-40B4-BE49-F238E27FC236}">
                <a16:creationId xmlns:a16="http://schemas.microsoft.com/office/drawing/2014/main" id="{0D996BF5-BCA1-389A-E9F0-14008756B781}"/>
              </a:ext>
            </a:extLst>
          </p:cNvPr>
          <p:cNvSpPr>
            <a:spLocks noGrp="1"/>
          </p:cNvSpPr>
          <p:nvPr>
            <p:ph type="dt" sz="half" idx="10"/>
          </p:nvPr>
        </p:nvSpPr>
        <p:spPr/>
        <p:txBody>
          <a:bodyPr/>
          <a:lstStyle>
            <a:lvl1pPr>
              <a:defRPr/>
            </a:lvl1pPr>
          </a:lstStyle>
          <a:p>
            <a:pPr>
              <a:defRPr/>
            </a:pPr>
            <a:fld id="{4567F4BB-D588-0540-94BF-3C5CA9AEB84A}" type="datetimeFigureOut">
              <a:rPr lang="es-CO"/>
              <a:pPr>
                <a:defRPr/>
              </a:pPr>
              <a:t>21/06/23</a:t>
            </a:fld>
            <a:endParaRPr lang="es-CO"/>
          </a:p>
        </p:txBody>
      </p:sp>
      <p:sp>
        <p:nvSpPr>
          <p:cNvPr id="5" name="Footer Placeholder 4">
            <a:extLst>
              <a:ext uri="{FF2B5EF4-FFF2-40B4-BE49-F238E27FC236}">
                <a16:creationId xmlns:a16="http://schemas.microsoft.com/office/drawing/2014/main" id="{81423808-3C8F-2BC9-4D2F-66D96DB07968}"/>
              </a:ext>
            </a:extLst>
          </p:cNvPr>
          <p:cNvSpPr>
            <a:spLocks noGrp="1"/>
          </p:cNvSpPr>
          <p:nvPr>
            <p:ph type="ftr" sz="quarter" idx="11"/>
          </p:nvPr>
        </p:nvSpPr>
        <p:spPr/>
        <p:txBody>
          <a:bodyPr/>
          <a:lstStyle>
            <a:lvl1pPr>
              <a:defRPr/>
            </a:lvl1pPr>
          </a:lstStyle>
          <a:p>
            <a:pPr>
              <a:defRPr/>
            </a:pPr>
            <a:endParaRPr lang="es-CO"/>
          </a:p>
        </p:txBody>
      </p:sp>
      <p:sp>
        <p:nvSpPr>
          <p:cNvPr id="6" name="Slide Number Placeholder 5">
            <a:extLst>
              <a:ext uri="{FF2B5EF4-FFF2-40B4-BE49-F238E27FC236}">
                <a16:creationId xmlns:a16="http://schemas.microsoft.com/office/drawing/2014/main" id="{BAFA2C7B-85D6-C2C5-E708-4420A32BE61A}"/>
              </a:ext>
            </a:extLst>
          </p:cNvPr>
          <p:cNvSpPr>
            <a:spLocks noGrp="1"/>
          </p:cNvSpPr>
          <p:nvPr>
            <p:ph type="sldNum" sz="quarter" idx="12"/>
          </p:nvPr>
        </p:nvSpPr>
        <p:spPr/>
        <p:txBody>
          <a:bodyPr/>
          <a:lstStyle>
            <a:lvl1pPr>
              <a:defRPr/>
            </a:lvl1pPr>
          </a:lstStyle>
          <a:p>
            <a:pPr>
              <a:defRPr/>
            </a:pPr>
            <a:fld id="{858F79D2-9F8F-524E-9CBD-C1D7AE385360}" type="slidenum">
              <a:rPr lang="es-CO" altLang="es-CO"/>
              <a:pPr>
                <a:defRPr/>
              </a:pPr>
              <a:t>‹Nº›</a:t>
            </a:fld>
            <a:endParaRPr lang="es-CO" altLang="es-CO"/>
          </a:p>
        </p:txBody>
      </p:sp>
    </p:spTree>
    <p:extLst>
      <p:ext uri="{BB962C8B-B14F-4D97-AF65-F5344CB8AC3E}">
        <p14:creationId xmlns:p14="http://schemas.microsoft.com/office/powerpoint/2010/main" val="9828438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1" y="609600"/>
            <a:ext cx="1503758" cy="5181601"/>
          </a:xfrm>
        </p:spPr>
        <p:txBody>
          <a:bodyPr vert="eaVert"/>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a:xfrm>
            <a:off x="856057" y="609600"/>
            <a:ext cx="5811443" cy="5181601"/>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a:extLst>
              <a:ext uri="{FF2B5EF4-FFF2-40B4-BE49-F238E27FC236}">
                <a16:creationId xmlns:a16="http://schemas.microsoft.com/office/drawing/2014/main" id="{018C6C33-164B-65D0-DD68-AF97CF94DB4A}"/>
              </a:ext>
            </a:extLst>
          </p:cNvPr>
          <p:cNvSpPr>
            <a:spLocks noGrp="1"/>
          </p:cNvSpPr>
          <p:nvPr>
            <p:ph type="dt" sz="half" idx="10"/>
          </p:nvPr>
        </p:nvSpPr>
        <p:spPr/>
        <p:txBody>
          <a:bodyPr/>
          <a:lstStyle>
            <a:lvl1pPr>
              <a:defRPr/>
            </a:lvl1pPr>
          </a:lstStyle>
          <a:p>
            <a:pPr>
              <a:defRPr/>
            </a:pPr>
            <a:fld id="{569663FD-682A-9941-AB1B-002E6DFEAB73}" type="datetimeFigureOut">
              <a:rPr lang="es-CO"/>
              <a:pPr>
                <a:defRPr/>
              </a:pPr>
              <a:t>21/06/23</a:t>
            </a:fld>
            <a:endParaRPr lang="es-CO"/>
          </a:p>
        </p:txBody>
      </p:sp>
      <p:sp>
        <p:nvSpPr>
          <p:cNvPr id="5" name="Footer Placeholder 4">
            <a:extLst>
              <a:ext uri="{FF2B5EF4-FFF2-40B4-BE49-F238E27FC236}">
                <a16:creationId xmlns:a16="http://schemas.microsoft.com/office/drawing/2014/main" id="{EB7346E5-1AF6-F233-9AB2-FEFA2D4C8332}"/>
              </a:ext>
            </a:extLst>
          </p:cNvPr>
          <p:cNvSpPr>
            <a:spLocks noGrp="1"/>
          </p:cNvSpPr>
          <p:nvPr>
            <p:ph type="ftr" sz="quarter" idx="11"/>
          </p:nvPr>
        </p:nvSpPr>
        <p:spPr/>
        <p:txBody>
          <a:bodyPr/>
          <a:lstStyle>
            <a:lvl1pPr>
              <a:defRPr/>
            </a:lvl1pPr>
          </a:lstStyle>
          <a:p>
            <a:pPr>
              <a:defRPr/>
            </a:pPr>
            <a:endParaRPr lang="es-CO"/>
          </a:p>
        </p:txBody>
      </p:sp>
      <p:sp>
        <p:nvSpPr>
          <p:cNvPr id="6" name="Slide Number Placeholder 5">
            <a:extLst>
              <a:ext uri="{FF2B5EF4-FFF2-40B4-BE49-F238E27FC236}">
                <a16:creationId xmlns:a16="http://schemas.microsoft.com/office/drawing/2014/main" id="{618EABF2-7AF8-3380-DAE2-017A97AD2600}"/>
              </a:ext>
            </a:extLst>
          </p:cNvPr>
          <p:cNvSpPr>
            <a:spLocks noGrp="1"/>
          </p:cNvSpPr>
          <p:nvPr>
            <p:ph type="sldNum" sz="quarter" idx="12"/>
          </p:nvPr>
        </p:nvSpPr>
        <p:spPr/>
        <p:txBody>
          <a:bodyPr/>
          <a:lstStyle>
            <a:lvl1pPr>
              <a:defRPr/>
            </a:lvl1pPr>
          </a:lstStyle>
          <a:p>
            <a:pPr>
              <a:defRPr/>
            </a:pPr>
            <a:fld id="{B14D1C81-5FBF-5448-9B6B-691CFF9D2C16}" type="slidenum">
              <a:rPr lang="es-CO" altLang="es-CO"/>
              <a:pPr>
                <a:defRPr/>
              </a:pPr>
              <a:t>‹Nº›</a:t>
            </a:fld>
            <a:endParaRPr lang="es-CO" altLang="es-CO"/>
          </a:p>
        </p:txBody>
      </p:sp>
    </p:spTree>
    <p:extLst>
      <p:ext uri="{BB962C8B-B14F-4D97-AF65-F5344CB8AC3E}">
        <p14:creationId xmlns:p14="http://schemas.microsoft.com/office/powerpoint/2010/main" val="7834597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274638"/>
            <a:ext cx="8229600" cy="58515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3" name="Rectangle 4">
            <a:extLst>
              <a:ext uri="{FF2B5EF4-FFF2-40B4-BE49-F238E27FC236}">
                <a16:creationId xmlns:a16="http://schemas.microsoft.com/office/drawing/2014/main" id="{DACF9C6E-2FD7-B4AF-EDDA-147A4A77B122}"/>
              </a:ext>
            </a:extLst>
          </p:cNvPr>
          <p:cNvSpPr>
            <a:spLocks noGrp="1" noChangeArrowheads="1"/>
          </p:cNvSpPr>
          <p:nvPr>
            <p:ph type="dt" sz="half" idx="10"/>
          </p:nvPr>
        </p:nvSpPr>
        <p:spPr/>
        <p:txBody>
          <a:bodyPr/>
          <a:lstStyle>
            <a:lvl1pPr>
              <a:defRPr>
                <a:solidFill>
                  <a:schemeClr val="tx1">
                    <a:tint val="75000"/>
                  </a:schemeClr>
                </a:solidFill>
              </a:defRPr>
            </a:lvl1pPr>
          </a:lstStyle>
          <a:p>
            <a:pPr>
              <a:defRPr/>
            </a:pPr>
            <a:endParaRPr lang="es-ES"/>
          </a:p>
        </p:txBody>
      </p:sp>
      <p:sp>
        <p:nvSpPr>
          <p:cNvPr id="4" name="Rectangle 5">
            <a:extLst>
              <a:ext uri="{FF2B5EF4-FFF2-40B4-BE49-F238E27FC236}">
                <a16:creationId xmlns:a16="http://schemas.microsoft.com/office/drawing/2014/main" id="{63E1EED8-5DFE-96FB-BB12-4E923BC33D28}"/>
              </a:ext>
            </a:extLst>
          </p:cNvPr>
          <p:cNvSpPr>
            <a:spLocks noGrp="1" noChangeArrowheads="1"/>
          </p:cNvSpPr>
          <p:nvPr>
            <p:ph type="ftr" sz="quarter" idx="11"/>
          </p:nvPr>
        </p:nvSpPr>
        <p:spPr/>
        <p:txBody>
          <a:bodyPr/>
          <a:lstStyle>
            <a:lvl1pPr>
              <a:defRPr>
                <a:solidFill>
                  <a:schemeClr val="tx1">
                    <a:tint val="75000"/>
                  </a:schemeClr>
                </a:solidFill>
              </a:defRPr>
            </a:lvl1pPr>
          </a:lstStyle>
          <a:p>
            <a:pPr>
              <a:defRPr/>
            </a:pPr>
            <a:endParaRPr lang="es-ES"/>
          </a:p>
        </p:txBody>
      </p:sp>
      <p:sp>
        <p:nvSpPr>
          <p:cNvPr id="5" name="Rectangle 6">
            <a:extLst>
              <a:ext uri="{FF2B5EF4-FFF2-40B4-BE49-F238E27FC236}">
                <a16:creationId xmlns:a16="http://schemas.microsoft.com/office/drawing/2014/main" id="{ED5092F5-000E-5041-4DEF-2848C4EA0D18}"/>
              </a:ext>
            </a:extLst>
          </p:cNvPr>
          <p:cNvSpPr>
            <a:spLocks noGrp="1" noChangeArrowheads="1"/>
          </p:cNvSpPr>
          <p:nvPr>
            <p:ph type="sldNum" sz="quarter" idx="12"/>
          </p:nvPr>
        </p:nvSpPr>
        <p:spPr/>
        <p:txBody>
          <a:bodyPr/>
          <a:lstStyle>
            <a:lvl1pPr>
              <a:defRPr/>
            </a:lvl1pPr>
          </a:lstStyle>
          <a:p>
            <a:pPr>
              <a:defRPr/>
            </a:pPr>
            <a:fld id="{592CDD24-F666-AA45-B299-EB034814049A}" type="slidenum">
              <a:rPr lang="es-ES" altLang="es-CO"/>
              <a:pPr>
                <a:defRPr/>
              </a:pPr>
              <a:t>‹Nº›</a:t>
            </a:fld>
            <a:endParaRPr lang="es-ES" altLang="es-CO"/>
          </a:p>
        </p:txBody>
      </p:sp>
    </p:spTree>
    <p:extLst>
      <p:ext uri="{BB962C8B-B14F-4D97-AF65-F5344CB8AC3E}">
        <p14:creationId xmlns:p14="http://schemas.microsoft.com/office/powerpoint/2010/main" val="3613064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47" name="Title 1"/>
          <p:cNvSpPr>
            <a:spLocks noGrp="1"/>
          </p:cNvSpPr>
          <p:nvPr>
            <p:ph type="title"/>
          </p:nvPr>
        </p:nvSpPr>
        <p:spPr>
          <a:xfrm>
            <a:off x="856060" y="618518"/>
            <a:ext cx="7429499" cy="1478570"/>
          </a:xfrm>
        </p:spPr>
        <p:txBody>
          <a:bodyPr/>
          <a:lstStyle/>
          <a:p>
            <a:r>
              <a:rPr lang="es-MX"/>
              <a:t>Haz clic para modificar el estilo de título del patrón</a:t>
            </a:r>
            <a:endParaRPr lang="en-US" dirty="0"/>
          </a:p>
        </p:txBody>
      </p:sp>
      <p:sp>
        <p:nvSpPr>
          <p:cNvPr id="48" name="Content Placeholder 2"/>
          <p:cNvSpPr>
            <a:spLocks noGrp="1"/>
          </p:cNvSpPr>
          <p:nvPr>
            <p:ph idx="1"/>
          </p:nvPr>
        </p:nvSpPr>
        <p:spPr>
          <a:xfrm>
            <a:off x="856060" y="2249487"/>
            <a:ext cx="7429499" cy="3541714"/>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2" name="Date Placeholder 3">
            <a:extLst>
              <a:ext uri="{FF2B5EF4-FFF2-40B4-BE49-F238E27FC236}">
                <a16:creationId xmlns:a16="http://schemas.microsoft.com/office/drawing/2014/main" id="{0AC0DE5B-1F8D-9351-B352-3DDA9C888F20}"/>
              </a:ext>
            </a:extLst>
          </p:cNvPr>
          <p:cNvSpPr>
            <a:spLocks noGrp="1"/>
          </p:cNvSpPr>
          <p:nvPr>
            <p:ph type="dt" sz="half" idx="10"/>
          </p:nvPr>
        </p:nvSpPr>
        <p:spPr/>
        <p:txBody>
          <a:bodyPr/>
          <a:lstStyle>
            <a:lvl1pPr>
              <a:defRPr/>
            </a:lvl1pPr>
          </a:lstStyle>
          <a:p>
            <a:pPr>
              <a:defRPr/>
            </a:pPr>
            <a:fld id="{AEDFC26F-942B-2E43-94C5-D99BB359EA6A}" type="datetimeFigureOut">
              <a:rPr lang="es-CO"/>
              <a:pPr>
                <a:defRPr/>
              </a:pPr>
              <a:t>21/06/23</a:t>
            </a:fld>
            <a:endParaRPr lang="es-CO"/>
          </a:p>
        </p:txBody>
      </p:sp>
      <p:sp>
        <p:nvSpPr>
          <p:cNvPr id="3" name="Footer Placeholder 4">
            <a:extLst>
              <a:ext uri="{FF2B5EF4-FFF2-40B4-BE49-F238E27FC236}">
                <a16:creationId xmlns:a16="http://schemas.microsoft.com/office/drawing/2014/main" id="{5C17EE62-F7B9-3639-84F7-CB092DDFBE4F}"/>
              </a:ext>
            </a:extLst>
          </p:cNvPr>
          <p:cNvSpPr>
            <a:spLocks noGrp="1"/>
          </p:cNvSpPr>
          <p:nvPr>
            <p:ph type="ftr" sz="quarter" idx="11"/>
          </p:nvPr>
        </p:nvSpPr>
        <p:spPr/>
        <p:txBody>
          <a:bodyPr/>
          <a:lstStyle>
            <a:lvl1pPr>
              <a:defRPr/>
            </a:lvl1pPr>
          </a:lstStyle>
          <a:p>
            <a:pPr>
              <a:defRPr/>
            </a:pPr>
            <a:endParaRPr lang="es-CO"/>
          </a:p>
        </p:txBody>
      </p:sp>
      <p:sp>
        <p:nvSpPr>
          <p:cNvPr id="4" name="Slide Number Placeholder 5">
            <a:extLst>
              <a:ext uri="{FF2B5EF4-FFF2-40B4-BE49-F238E27FC236}">
                <a16:creationId xmlns:a16="http://schemas.microsoft.com/office/drawing/2014/main" id="{7B6517D5-F824-1B94-3172-D01BB0789CE5}"/>
              </a:ext>
            </a:extLst>
          </p:cNvPr>
          <p:cNvSpPr>
            <a:spLocks noGrp="1"/>
          </p:cNvSpPr>
          <p:nvPr>
            <p:ph type="sldNum" sz="quarter" idx="12"/>
          </p:nvPr>
        </p:nvSpPr>
        <p:spPr/>
        <p:txBody>
          <a:bodyPr/>
          <a:lstStyle>
            <a:lvl1pPr>
              <a:defRPr/>
            </a:lvl1pPr>
          </a:lstStyle>
          <a:p>
            <a:pPr>
              <a:defRPr/>
            </a:pPr>
            <a:fld id="{36A78495-6FFD-9849-885A-9EFE68D74776}" type="slidenum">
              <a:rPr lang="es-CO" altLang="es-CO"/>
              <a:pPr>
                <a:defRPr/>
              </a:pPr>
              <a:t>‹Nº›</a:t>
            </a:fld>
            <a:endParaRPr lang="es-CO" altLang="es-CO"/>
          </a:p>
        </p:txBody>
      </p:sp>
    </p:spTree>
    <p:extLst>
      <p:ext uri="{BB962C8B-B14F-4D97-AF65-F5344CB8AC3E}">
        <p14:creationId xmlns:p14="http://schemas.microsoft.com/office/powerpoint/2010/main" val="4177065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56058" y="1419227"/>
            <a:ext cx="7429500" cy="2852737"/>
          </a:xfrm>
        </p:spPr>
        <p:txBody>
          <a:bodyPr anchor="b"/>
          <a:lstStyle>
            <a:lvl1pPr>
              <a:defRPr sz="3600"/>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856058" y="4424362"/>
            <a:ext cx="7429500" cy="1374776"/>
          </a:xfrm>
        </p:spPr>
        <p:txBody>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Date Placeholder 3">
            <a:extLst>
              <a:ext uri="{FF2B5EF4-FFF2-40B4-BE49-F238E27FC236}">
                <a16:creationId xmlns:a16="http://schemas.microsoft.com/office/drawing/2014/main" id="{96005F23-9C29-4C56-E75F-577E511EEE8B}"/>
              </a:ext>
            </a:extLst>
          </p:cNvPr>
          <p:cNvSpPr>
            <a:spLocks noGrp="1"/>
          </p:cNvSpPr>
          <p:nvPr>
            <p:ph type="dt" sz="half" idx="10"/>
          </p:nvPr>
        </p:nvSpPr>
        <p:spPr/>
        <p:txBody>
          <a:bodyPr/>
          <a:lstStyle>
            <a:lvl1pPr>
              <a:defRPr/>
            </a:lvl1pPr>
          </a:lstStyle>
          <a:p>
            <a:pPr>
              <a:defRPr/>
            </a:pPr>
            <a:fld id="{73707227-E668-244C-8739-B1E7A447F47D}" type="datetimeFigureOut">
              <a:rPr lang="es-CO"/>
              <a:pPr>
                <a:defRPr/>
              </a:pPr>
              <a:t>21/06/23</a:t>
            </a:fld>
            <a:endParaRPr lang="es-CO"/>
          </a:p>
        </p:txBody>
      </p:sp>
      <p:sp>
        <p:nvSpPr>
          <p:cNvPr id="5" name="Footer Placeholder 4">
            <a:extLst>
              <a:ext uri="{FF2B5EF4-FFF2-40B4-BE49-F238E27FC236}">
                <a16:creationId xmlns:a16="http://schemas.microsoft.com/office/drawing/2014/main" id="{6E07AEC3-84A2-D9D1-C268-B3E95C6C8543}"/>
              </a:ext>
            </a:extLst>
          </p:cNvPr>
          <p:cNvSpPr>
            <a:spLocks noGrp="1"/>
          </p:cNvSpPr>
          <p:nvPr>
            <p:ph type="ftr" sz="quarter" idx="11"/>
          </p:nvPr>
        </p:nvSpPr>
        <p:spPr/>
        <p:txBody>
          <a:bodyPr/>
          <a:lstStyle>
            <a:lvl1pPr>
              <a:defRPr/>
            </a:lvl1pPr>
          </a:lstStyle>
          <a:p>
            <a:pPr>
              <a:defRPr/>
            </a:pPr>
            <a:endParaRPr lang="es-CO"/>
          </a:p>
        </p:txBody>
      </p:sp>
      <p:sp>
        <p:nvSpPr>
          <p:cNvPr id="6" name="Slide Number Placeholder 5">
            <a:extLst>
              <a:ext uri="{FF2B5EF4-FFF2-40B4-BE49-F238E27FC236}">
                <a16:creationId xmlns:a16="http://schemas.microsoft.com/office/drawing/2014/main" id="{5594C3AE-FBDE-FB61-64A6-81ADEF155831}"/>
              </a:ext>
            </a:extLst>
          </p:cNvPr>
          <p:cNvSpPr>
            <a:spLocks noGrp="1"/>
          </p:cNvSpPr>
          <p:nvPr>
            <p:ph type="sldNum" sz="quarter" idx="12"/>
          </p:nvPr>
        </p:nvSpPr>
        <p:spPr/>
        <p:txBody>
          <a:bodyPr/>
          <a:lstStyle>
            <a:lvl1pPr>
              <a:defRPr/>
            </a:lvl1pPr>
          </a:lstStyle>
          <a:p>
            <a:pPr>
              <a:defRPr/>
            </a:pPr>
            <a:fld id="{0B8F1E8C-4352-7A49-BF3F-36F2A99A5195}" type="slidenum">
              <a:rPr lang="es-CO" altLang="es-CO"/>
              <a:pPr>
                <a:defRPr/>
              </a:pPr>
              <a:t>‹Nº›</a:t>
            </a:fld>
            <a:endParaRPr lang="es-CO" altLang="es-CO"/>
          </a:p>
        </p:txBody>
      </p:sp>
    </p:spTree>
    <p:extLst>
      <p:ext uri="{BB962C8B-B14F-4D97-AF65-F5344CB8AC3E}">
        <p14:creationId xmlns:p14="http://schemas.microsoft.com/office/powerpoint/2010/main" val="3789464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sz="half" idx="1"/>
          </p:nvPr>
        </p:nvSpPr>
        <p:spPr>
          <a:xfrm>
            <a:off x="856058" y="2249486"/>
            <a:ext cx="3658792" cy="3541714"/>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Content Placeholder 3"/>
          <p:cNvSpPr>
            <a:spLocks noGrp="1"/>
          </p:cNvSpPr>
          <p:nvPr>
            <p:ph sz="half" idx="2"/>
          </p:nvPr>
        </p:nvSpPr>
        <p:spPr>
          <a:xfrm>
            <a:off x="4629151" y="2249486"/>
            <a:ext cx="3656408" cy="3541714"/>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Date Placeholder 3">
            <a:extLst>
              <a:ext uri="{FF2B5EF4-FFF2-40B4-BE49-F238E27FC236}">
                <a16:creationId xmlns:a16="http://schemas.microsoft.com/office/drawing/2014/main" id="{85447101-DF72-DFC4-600F-63AF9CA8CE10}"/>
              </a:ext>
            </a:extLst>
          </p:cNvPr>
          <p:cNvSpPr>
            <a:spLocks noGrp="1"/>
          </p:cNvSpPr>
          <p:nvPr>
            <p:ph type="dt" sz="half" idx="10"/>
          </p:nvPr>
        </p:nvSpPr>
        <p:spPr/>
        <p:txBody>
          <a:bodyPr/>
          <a:lstStyle>
            <a:lvl1pPr>
              <a:defRPr/>
            </a:lvl1pPr>
          </a:lstStyle>
          <a:p>
            <a:pPr>
              <a:defRPr/>
            </a:pPr>
            <a:fld id="{261E8922-7F97-A847-A9AA-423EACEFC39D}" type="datetimeFigureOut">
              <a:rPr lang="es-CO"/>
              <a:pPr>
                <a:defRPr/>
              </a:pPr>
              <a:t>21/06/23</a:t>
            </a:fld>
            <a:endParaRPr lang="es-CO"/>
          </a:p>
        </p:txBody>
      </p:sp>
      <p:sp>
        <p:nvSpPr>
          <p:cNvPr id="6" name="Footer Placeholder 4">
            <a:extLst>
              <a:ext uri="{FF2B5EF4-FFF2-40B4-BE49-F238E27FC236}">
                <a16:creationId xmlns:a16="http://schemas.microsoft.com/office/drawing/2014/main" id="{0F7484C9-5AE7-D02E-61C9-1102135764DC}"/>
              </a:ext>
            </a:extLst>
          </p:cNvPr>
          <p:cNvSpPr>
            <a:spLocks noGrp="1"/>
          </p:cNvSpPr>
          <p:nvPr>
            <p:ph type="ftr" sz="quarter" idx="11"/>
          </p:nvPr>
        </p:nvSpPr>
        <p:spPr/>
        <p:txBody>
          <a:bodyPr/>
          <a:lstStyle>
            <a:lvl1pPr>
              <a:defRPr/>
            </a:lvl1pPr>
          </a:lstStyle>
          <a:p>
            <a:pPr>
              <a:defRPr/>
            </a:pPr>
            <a:endParaRPr lang="es-CO"/>
          </a:p>
        </p:txBody>
      </p:sp>
      <p:sp>
        <p:nvSpPr>
          <p:cNvPr id="7" name="Slide Number Placeholder 5">
            <a:extLst>
              <a:ext uri="{FF2B5EF4-FFF2-40B4-BE49-F238E27FC236}">
                <a16:creationId xmlns:a16="http://schemas.microsoft.com/office/drawing/2014/main" id="{6B7A7D95-B307-5F21-E370-498495BED223}"/>
              </a:ext>
            </a:extLst>
          </p:cNvPr>
          <p:cNvSpPr>
            <a:spLocks noGrp="1"/>
          </p:cNvSpPr>
          <p:nvPr>
            <p:ph type="sldNum" sz="quarter" idx="12"/>
          </p:nvPr>
        </p:nvSpPr>
        <p:spPr/>
        <p:txBody>
          <a:bodyPr/>
          <a:lstStyle>
            <a:lvl1pPr>
              <a:defRPr/>
            </a:lvl1pPr>
          </a:lstStyle>
          <a:p>
            <a:pPr>
              <a:defRPr/>
            </a:pPr>
            <a:fld id="{019719C1-C397-8D4B-968F-8C2624DC7400}" type="slidenum">
              <a:rPr lang="es-CO" altLang="es-CO"/>
              <a:pPr>
                <a:defRPr/>
              </a:pPr>
              <a:t>‹Nº›</a:t>
            </a:fld>
            <a:endParaRPr lang="es-CO" altLang="es-CO"/>
          </a:p>
        </p:txBody>
      </p:sp>
    </p:spTree>
    <p:extLst>
      <p:ext uri="{BB962C8B-B14F-4D97-AF65-F5344CB8AC3E}">
        <p14:creationId xmlns:p14="http://schemas.microsoft.com/office/powerpoint/2010/main" val="149800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56058" y="619127"/>
            <a:ext cx="7429500" cy="1477961"/>
          </a:xfrm>
        </p:spPr>
        <p:txBody>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1078902" y="2249486"/>
            <a:ext cx="3435949"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Content Placeholder 3"/>
          <p:cNvSpPr>
            <a:spLocks noGrp="1"/>
          </p:cNvSpPr>
          <p:nvPr>
            <p:ph sz="half" idx="2"/>
          </p:nvPr>
        </p:nvSpPr>
        <p:spPr>
          <a:xfrm>
            <a:off x="856058" y="3073398"/>
            <a:ext cx="3658793" cy="2717801"/>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Text Placeholder 4"/>
          <p:cNvSpPr>
            <a:spLocks noGrp="1"/>
          </p:cNvSpPr>
          <p:nvPr>
            <p:ph type="body" sz="quarter" idx="3"/>
          </p:nvPr>
        </p:nvSpPr>
        <p:spPr>
          <a:xfrm>
            <a:off x="4851992" y="2249485"/>
            <a:ext cx="3433565"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Content Placeholder 5"/>
          <p:cNvSpPr>
            <a:spLocks noGrp="1"/>
          </p:cNvSpPr>
          <p:nvPr>
            <p:ph sz="quarter" idx="4"/>
          </p:nvPr>
        </p:nvSpPr>
        <p:spPr>
          <a:xfrm>
            <a:off x="4629150" y="3073398"/>
            <a:ext cx="3656408" cy="2717801"/>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7" name="Date Placeholder 3">
            <a:extLst>
              <a:ext uri="{FF2B5EF4-FFF2-40B4-BE49-F238E27FC236}">
                <a16:creationId xmlns:a16="http://schemas.microsoft.com/office/drawing/2014/main" id="{13722747-3031-D57D-4BE6-BB65159625F3}"/>
              </a:ext>
            </a:extLst>
          </p:cNvPr>
          <p:cNvSpPr>
            <a:spLocks noGrp="1"/>
          </p:cNvSpPr>
          <p:nvPr>
            <p:ph type="dt" sz="half" idx="10"/>
          </p:nvPr>
        </p:nvSpPr>
        <p:spPr/>
        <p:txBody>
          <a:bodyPr/>
          <a:lstStyle>
            <a:lvl1pPr>
              <a:defRPr/>
            </a:lvl1pPr>
          </a:lstStyle>
          <a:p>
            <a:pPr>
              <a:defRPr/>
            </a:pPr>
            <a:fld id="{92835862-86D9-9D47-8510-A5D118726F72}" type="datetimeFigureOut">
              <a:rPr lang="es-CO"/>
              <a:pPr>
                <a:defRPr/>
              </a:pPr>
              <a:t>21/06/23</a:t>
            </a:fld>
            <a:endParaRPr lang="es-CO"/>
          </a:p>
        </p:txBody>
      </p:sp>
      <p:sp>
        <p:nvSpPr>
          <p:cNvPr id="8" name="Footer Placeholder 4">
            <a:extLst>
              <a:ext uri="{FF2B5EF4-FFF2-40B4-BE49-F238E27FC236}">
                <a16:creationId xmlns:a16="http://schemas.microsoft.com/office/drawing/2014/main" id="{7A95763A-8772-C831-13AE-3E02245E5FE0}"/>
              </a:ext>
            </a:extLst>
          </p:cNvPr>
          <p:cNvSpPr>
            <a:spLocks noGrp="1"/>
          </p:cNvSpPr>
          <p:nvPr>
            <p:ph type="ftr" sz="quarter" idx="11"/>
          </p:nvPr>
        </p:nvSpPr>
        <p:spPr/>
        <p:txBody>
          <a:bodyPr/>
          <a:lstStyle>
            <a:lvl1pPr>
              <a:defRPr/>
            </a:lvl1pPr>
          </a:lstStyle>
          <a:p>
            <a:pPr>
              <a:defRPr/>
            </a:pPr>
            <a:endParaRPr lang="es-CO"/>
          </a:p>
        </p:txBody>
      </p:sp>
      <p:sp>
        <p:nvSpPr>
          <p:cNvPr id="9" name="Slide Number Placeholder 5">
            <a:extLst>
              <a:ext uri="{FF2B5EF4-FFF2-40B4-BE49-F238E27FC236}">
                <a16:creationId xmlns:a16="http://schemas.microsoft.com/office/drawing/2014/main" id="{9AA8D7D6-6E8F-08D4-F2F4-33BCE5BF45C8}"/>
              </a:ext>
            </a:extLst>
          </p:cNvPr>
          <p:cNvSpPr>
            <a:spLocks noGrp="1"/>
          </p:cNvSpPr>
          <p:nvPr>
            <p:ph type="sldNum" sz="quarter" idx="12"/>
          </p:nvPr>
        </p:nvSpPr>
        <p:spPr/>
        <p:txBody>
          <a:bodyPr/>
          <a:lstStyle>
            <a:lvl1pPr>
              <a:defRPr/>
            </a:lvl1pPr>
          </a:lstStyle>
          <a:p>
            <a:pPr>
              <a:defRPr/>
            </a:pPr>
            <a:fld id="{43AE0251-0F95-B74D-874F-392AA76AA9B9}" type="slidenum">
              <a:rPr lang="es-CO" altLang="es-CO"/>
              <a:pPr>
                <a:defRPr/>
              </a:pPr>
              <a:t>‹Nº›</a:t>
            </a:fld>
            <a:endParaRPr lang="es-CO" altLang="es-CO"/>
          </a:p>
        </p:txBody>
      </p:sp>
    </p:spTree>
    <p:extLst>
      <p:ext uri="{BB962C8B-B14F-4D97-AF65-F5344CB8AC3E}">
        <p14:creationId xmlns:p14="http://schemas.microsoft.com/office/powerpoint/2010/main" val="1255433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Date Placeholder 3">
            <a:extLst>
              <a:ext uri="{FF2B5EF4-FFF2-40B4-BE49-F238E27FC236}">
                <a16:creationId xmlns:a16="http://schemas.microsoft.com/office/drawing/2014/main" id="{F8BC9347-5303-4811-DDE3-9F86735BF454}"/>
              </a:ext>
            </a:extLst>
          </p:cNvPr>
          <p:cNvSpPr>
            <a:spLocks noGrp="1"/>
          </p:cNvSpPr>
          <p:nvPr>
            <p:ph type="dt" sz="half" idx="10"/>
          </p:nvPr>
        </p:nvSpPr>
        <p:spPr/>
        <p:txBody>
          <a:bodyPr/>
          <a:lstStyle>
            <a:lvl1pPr>
              <a:defRPr/>
            </a:lvl1pPr>
          </a:lstStyle>
          <a:p>
            <a:pPr>
              <a:defRPr/>
            </a:pPr>
            <a:fld id="{BF3BA66E-031F-EC4E-9955-43C317E28B99}" type="datetimeFigureOut">
              <a:rPr lang="es-CO"/>
              <a:pPr>
                <a:defRPr/>
              </a:pPr>
              <a:t>21/06/23</a:t>
            </a:fld>
            <a:endParaRPr lang="es-CO"/>
          </a:p>
        </p:txBody>
      </p:sp>
      <p:sp>
        <p:nvSpPr>
          <p:cNvPr id="4" name="Footer Placeholder 4">
            <a:extLst>
              <a:ext uri="{FF2B5EF4-FFF2-40B4-BE49-F238E27FC236}">
                <a16:creationId xmlns:a16="http://schemas.microsoft.com/office/drawing/2014/main" id="{9D0BF83D-0190-EC1D-ECE9-E018F545ED73}"/>
              </a:ext>
            </a:extLst>
          </p:cNvPr>
          <p:cNvSpPr>
            <a:spLocks noGrp="1"/>
          </p:cNvSpPr>
          <p:nvPr>
            <p:ph type="ftr" sz="quarter" idx="11"/>
          </p:nvPr>
        </p:nvSpPr>
        <p:spPr/>
        <p:txBody>
          <a:bodyPr/>
          <a:lstStyle>
            <a:lvl1pPr>
              <a:defRPr/>
            </a:lvl1pPr>
          </a:lstStyle>
          <a:p>
            <a:pPr>
              <a:defRPr/>
            </a:pPr>
            <a:endParaRPr lang="es-CO"/>
          </a:p>
        </p:txBody>
      </p:sp>
      <p:sp>
        <p:nvSpPr>
          <p:cNvPr id="5" name="Slide Number Placeholder 5">
            <a:extLst>
              <a:ext uri="{FF2B5EF4-FFF2-40B4-BE49-F238E27FC236}">
                <a16:creationId xmlns:a16="http://schemas.microsoft.com/office/drawing/2014/main" id="{2E16D873-3851-8829-C7FB-30C0589603EE}"/>
              </a:ext>
            </a:extLst>
          </p:cNvPr>
          <p:cNvSpPr>
            <a:spLocks noGrp="1"/>
          </p:cNvSpPr>
          <p:nvPr>
            <p:ph type="sldNum" sz="quarter" idx="12"/>
          </p:nvPr>
        </p:nvSpPr>
        <p:spPr/>
        <p:txBody>
          <a:bodyPr/>
          <a:lstStyle>
            <a:lvl1pPr>
              <a:defRPr/>
            </a:lvl1pPr>
          </a:lstStyle>
          <a:p>
            <a:pPr>
              <a:defRPr/>
            </a:pPr>
            <a:fld id="{ECD1AA56-083B-A14D-8891-58EF6699AA43}" type="slidenum">
              <a:rPr lang="es-CO" altLang="es-CO"/>
              <a:pPr>
                <a:defRPr/>
              </a:pPr>
              <a:t>‹Nº›</a:t>
            </a:fld>
            <a:endParaRPr lang="es-CO" altLang="es-CO"/>
          </a:p>
        </p:txBody>
      </p:sp>
    </p:spTree>
    <p:extLst>
      <p:ext uri="{BB962C8B-B14F-4D97-AF65-F5344CB8AC3E}">
        <p14:creationId xmlns:p14="http://schemas.microsoft.com/office/powerpoint/2010/main" val="640734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0A9D659-1B67-1E39-741D-5E15A5725FC2}"/>
              </a:ext>
            </a:extLst>
          </p:cNvPr>
          <p:cNvSpPr>
            <a:spLocks noGrp="1"/>
          </p:cNvSpPr>
          <p:nvPr>
            <p:ph type="dt" sz="half" idx="10"/>
          </p:nvPr>
        </p:nvSpPr>
        <p:spPr/>
        <p:txBody>
          <a:bodyPr/>
          <a:lstStyle>
            <a:lvl1pPr>
              <a:defRPr/>
            </a:lvl1pPr>
          </a:lstStyle>
          <a:p>
            <a:pPr>
              <a:defRPr/>
            </a:pPr>
            <a:fld id="{663AA32E-4FA2-E54C-8C2B-2E419B040286}" type="datetimeFigureOut">
              <a:rPr lang="es-CO"/>
              <a:pPr>
                <a:defRPr/>
              </a:pPr>
              <a:t>21/06/23</a:t>
            </a:fld>
            <a:endParaRPr lang="es-CO"/>
          </a:p>
        </p:txBody>
      </p:sp>
      <p:sp>
        <p:nvSpPr>
          <p:cNvPr id="3" name="Footer Placeholder 4">
            <a:extLst>
              <a:ext uri="{FF2B5EF4-FFF2-40B4-BE49-F238E27FC236}">
                <a16:creationId xmlns:a16="http://schemas.microsoft.com/office/drawing/2014/main" id="{B18AE41E-7F3D-66CA-D5FB-0E7D1C420135}"/>
              </a:ext>
            </a:extLst>
          </p:cNvPr>
          <p:cNvSpPr>
            <a:spLocks noGrp="1"/>
          </p:cNvSpPr>
          <p:nvPr>
            <p:ph type="ftr" sz="quarter" idx="11"/>
          </p:nvPr>
        </p:nvSpPr>
        <p:spPr/>
        <p:txBody>
          <a:bodyPr/>
          <a:lstStyle>
            <a:lvl1pPr>
              <a:defRPr/>
            </a:lvl1pPr>
          </a:lstStyle>
          <a:p>
            <a:pPr>
              <a:defRPr/>
            </a:pPr>
            <a:endParaRPr lang="es-CO"/>
          </a:p>
        </p:txBody>
      </p:sp>
      <p:sp>
        <p:nvSpPr>
          <p:cNvPr id="4" name="Slide Number Placeholder 5">
            <a:extLst>
              <a:ext uri="{FF2B5EF4-FFF2-40B4-BE49-F238E27FC236}">
                <a16:creationId xmlns:a16="http://schemas.microsoft.com/office/drawing/2014/main" id="{F4FC28BB-83C6-806E-43F9-6C7CFB587A9C}"/>
              </a:ext>
            </a:extLst>
          </p:cNvPr>
          <p:cNvSpPr>
            <a:spLocks noGrp="1"/>
          </p:cNvSpPr>
          <p:nvPr>
            <p:ph type="sldNum" sz="quarter" idx="12"/>
          </p:nvPr>
        </p:nvSpPr>
        <p:spPr/>
        <p:txBody>
          <a:bodyPr/>
          <a:lstStyle>
            <a:lvl1pPr>
              <a:defRPr/>
            </a:lvl1pPr>
          </a:lstStyle>
          <a:p>
            <a:pPr>
              <a:defRPr/>
            </a:pPr>
            <a:fld id="{CDA66793-E2AA-5347-8079-D820E5E89D9D}" type="slidenum">
              <a:rPr lang="es-CO" altLang="es-CO"/>
              <a:pPr>
                <a:defRPr/>
              </a:pPr>
              <a:t>‹Nº›</a:t>
            </a:fld>
            <a:endParaRPr lang="es-CO" altLang="es-CO"/>
          </a:p>
        </p:txBody>
      </p:sp>
    </p:spTree>
    <p:extLst>
      <p:ext uri="{BB962C8B-B14F-4D97-AF65-F5344CB8AC3E}">
        <p14:creationId xmlns:p14="http://schemas.microsoft.com/office/powerpoint/2010/main" val="3979393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60029" y="609601"/>
            <a:ext cx="2892028" cy="1639884"/>
          </a:xfrm>
        </p:spPr>
        <p:txBody>
          <a:bodyPr anchor="b"/>
          <a:lstStyle>
            <a:lvl1pPr>
              <a:defRPr sz="3200"/>
            </a:lvl1pPr>
          </a:lstStyle>
          <a:p>
            <a:r>
              <a:rPr lang="es-MX"/>
              <a:t>Haz clic para modificar el estilo de título del patrón</a:t>
            </a:r>
            <a:endParaRPr lang="en-US" dirty="0"/>
          </a:p>
        </p:txBody>
      </p:sp>
      <p:sp>
        <p:nvSpPr>
          <p:cNvPr id="3" name="Content Placeholder 2"/>
          <p:cNvSpPr>
            <a:spLocks noGrp="1"/>
          </p:cNvSpPr>
          <p:nvPr>
            <p:ph idx="1"/>
          </p:nvPr>
        </p:nvSpPr>
        <p:spPr>
          <a:xfrm>
            <a:off x="3867150" y="592666"/>
            <a:ext cx="4418407" cy="5198534"/>
          </a:xfrm>
        </p:spPr>
        <p:txBody>
          <a:bodyPr anchor="ct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Text Placeholder 3"/>
          <p:cNvSpPr>
            <a:spLocks noGrp="1"/>
          </p:cNvSpPr>
          <p:nvPr>
            <p:ph type="body" sz="half" idx="2"/>
          </p:nvPr>
        </p:nvSpPr>
        <p:spPr>
          <a:xfrm>
            <a:off x="860029" y="2249486"/>
            <a:ext cx="2892028"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3">
            <a:extLst>
              <a:ext uri="{FF2B5EF4-FFF2-40B4-BE49-F238E27FC236}">
                <a16:creationId xmlns:a16="http://schemas.microsoft.com/office/drawing/2014/main" id="{D009D3C1-84C8-ED04-2705-A1927E7D7312}"/>
              </a:ext>
            </a:extLst>
          </p:cNvPr>
          <p:cNvSpPr>
            <a:spLocks noGrp="1"/>
          </p:cNvSpPr>
          <p:nvPr>
            <p:ph type="dt" sz="half" idx="10"/>
          </p:nvPr>
        </p:nvSpPr>
        <p:spPr/>
        <p:txBody>
          <a:bodyPr/>
          <a:lstStyle>
            <a:lvl1pPr>
              <a:defRPr/>
            </a:lvl1pPr>
          </a:lstStyle>
          <a:p>
            <a:pPr>
              <a:defRPr/>
            </a:pPr>
            <a:fld id="{66D81BCA-3034-4D4E-9AAB-64F9030105C2}" type="datetimeFigureOut">
              <a:rPr lang="es-CO"/>
              <a:pPr>
                <a:defRPr/>
              </a:pPr>
              <a:t>21/06/23</a:t>
            </a:fld>
            <a:endParaRPr lang="es-CO"/>
          </a:p>
        </p:txBody>
      </p:sp>
      <p:sp>
        <p:nvSpPr>
          <p:cNvPr id="6" name="Footer Placeholder 4">
            <a:extLst>
              <a:ext uri="{FF2B5EF4-FFF2-40B4-BE49-F238E27FC236}">
                <a16:creationId xmlns:a16="http://schemas.microsoft.com/office/drawing/2014/main" id="{0C030BE6-D213-46C1-F778-266147EB6FBD}"/>
              </a:ext>
            </a:extLst>
          </p:cNvPr>
          <p:cNvSpPr>
            <a:spLocks noGrp="1"/>
          </p:cNvSpPr>
          <p:nvPr>
            <p:ph type="ftr" sz="quarter" idx="11"/>
          </p:nvPr>
        </p:nvSpPr>
        <p:spPr/>
        <p:txBody>
          <a:bodyPr/>
          <a:lstStyle>
            <a:lvl1pPr>
              <a:defRPr/>
            </a:lvl1pPr>
          </a:lstStyle>
          <a:p>
            <a:pPr>
              <a:defRPr/>
            </a:pPr>
            <a:endParaRPr lang="es-CO"/>
          </a:p>
        </p:txBody>
      </p:sp>
      <p:sp>
        <p:nvSpPr>
          <p:cNvPr id="7" name="Slide Number Placeholder 5">
            <a:extLst>
              <a:ext uri="{FF2B5EF4-FFF2-40B4-BE49-F238E27FC236}">
                <a16:creationId xmlns:a16="http://schemas.microsoft.com/office/drawing/2014/main" id="{9A764AD2-DA9A-AF57-2AE3-3C50FBCCF550}"/>
              </a:ext>
            </a:extLst>
          </p:cNvPr>
          <p:cNvSpPr>
            <a:spLocks noGrp="1"/>
          </p:cNvSpPr>
          <p:nvPr>
            <p:ph type="sldNum" sz="quarter" idx="12"/>
          </p:nvPr>
        </p:nvSpPr>
        <p:spPr/>
        <p:txBody>
          <a:bodyPr/>
          <a:lstStyle>
            <a:lvl1pPr>
              <a:defRPr/>
            </a:lvl1pPr>
          </a:lstStyle>
          <a:p>
            <a:pPr>
              <a:defRPr/>
            </a:pPr>
            <a:fld id="{FA97F0B0-452F-D841-983C-F1B0E7F12E44}" type="slidenum">
              <a:rPr lang="es-CO" altLang="es-CO"/>
              <a:pPr>
                <a:defRPr/>
              </a:pPr>
              <a:t>‹Nº›</a:t>
            </a:fld>
            <a:endParaRPr lang="es-CO" altLang="es-CO"/>
          </a:p>
        </p:txBody>
      </p:sp>
    </p:spTree>
    <p:extLst>
      <p:ext uri="{BB962C8B-B14F-4D97-AF65-F5344CB8AC3E}">
        <p14:creationId xmlns:p14="http://schemas.microsoft.com/office/powerpoint/2010/main" val="29960576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56061" y="609600"/>
            <a:ext cx="3753962" cy="1639886"/>
          </a:xfrm>
        </p:spPr>
        <p:txBody>
          <a:bodyPr anchor="b"/>
          <a:lstStyle>
            <a:lvl1pPr>
              <a:defRPr sz="3200"/>
            </a:lvl1pPr>
          </a:lstStyle>
          <a:p>
            <a:r>
              <a:rPr lang="es-MX"/>
              <a:t>Haz clic para modificar el estilo de título del patrón</a:t>
            </a:r>
            <a:endParaRPr lang="en-US" dirty="0"/>
          </a:p>
        </p:txBody>
      </p:sp>
      <p:sp>
        <p:nvSpPr>
          <p:cNvPr id="3" name="Picture Placeholder 2"/>
          <p:cNvSpPr>
            <a:spLocks noGrp="1" noChangeAspect="1"/>
          </p:cNvSpPr>
          <p:nvPr>
            <p:ph type="pic" idx="1"/>
          </p:nvPr>
        </p:nvSpPr>
        <p:spPr>
          <a:xfrm>
            <a:off x="4832866" y="609600"/>
            <a:ext cx="3452693" cy="5181602"/>
          </a:xfrm>
          <a:prstGeom prst="round2DiagRect">
            <a:avLst>
              <a:gd name="adj1" fmla="val 6074"/>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a:defRPr lang="en-US" sz="3200"/>
            </a:lvl1pPr>
          </a:lstStyle>
          <a:p>
            <a:pPr lvl="0"/>
            <a:r>
              <a:rPr lang="es-MX" noProof="0"/>
              <a:t>Haz clic en el icono para agregar una imagen</a:t>
            </a:r>
            <a:endParaRPr lang="en-US" noProof="0" dirty="0"/>
          </a:p>
        </p:txBody>
      </p:sp>
      <p:sp>
        <p:nvSpPr>
          <p:cNvPr id="4" name="Text Placeholder 3"/>
          <p:cNvSpPr>
            <a:spLocks noGrp="1"/>
          </p:cNvSpPr>
          <p:nvPr>
            <p:ph type="body" sz="half" idx="2"/>
          </p:nvPr>
        </p:nvSpPr>
        <p:spPr>
          <a:xfrm>
            <a:off x="856059" y="2249486"/>
            <a:ext cx="3753964"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3">
            <a:extLst>
              <a:ext uri="{FF2B5EF4-FFF2-40B4-BE49-F238E27FC236}">
                <a16:creationId xmlns:a16="http://schemas.microsoft.com/office/drawing/2014/main" id="{74FDF82B-607D-5678-987F-1DE6ECA53C5B}"/>
              </a:ext>
            </a:extLst>
          </p:cNvPr>
          <p:cNvSpPr>
            <a:spLocks noGrp="1"/>
          </p:cNvSpPr>
          <p:nvPr>
            <p:ph type="dt" sz="half" idx="10"/>
          </p:nvPr>
        </p:nvSpPr>
        <p:spPr/>
        <p:txBody>
          <a:bodyPr/>
          <a:lstStyle>
            <a:lvl1pPr>
              <a:defRPr/>
            </a:lvl1pPr>
          </a:lstStyle>
          <a:p>
            <a:pPr>
              <a:defRPr/>
            </a:pPr>
            <a:fld id="{AEC6E0EC-B106-A442-A2F2-C7E393898D47}" type="datetimeFigureOut">
              <a:rPr lang="es-CO"/>
              <a:pPr>
                <a:defRPr/>
              </a:pPr>
              <a:t>21/06/23</a:t>
            </a:fld>
            <a:endParaRPr lang="es-CO"/>
          </a:p>
        </p:txBody>
      </p:sp>
      <p:sp>
        <p:nvSpPr>
          <p:cNvPr id="6" name="Footer Placeholder 4">
            <a:extLst>
              <a:ext uri="{FF2B5EF4-FFF2-40B4-BE49-F238E27FC236}">
                <a16:creationId xmlns:a16="http://schemas.microsoft.com/office/drawing/2014/main" id="{76E0192C-5CB4-344F-A49F-65363AB62BE8}"/>
              </a:ext>
            </a:extLst>
          </p:cNvPr>
          <p:cNvSpPr>
            <a:spLocks noGrp="1"/>
          </p:cNvSpPr>
          <p:nvPr>
            <p:ph type="ftr" sz="quarter" idx="11"/>
          </p:nvPr>
        </p:nvSpPr>
        <p:spPr/>
        <p:txBody>
          <a:bodyPr/>
          <a:lstStyle>
            <a:lvl1pPr>
              <a:defRPr/>
            </a:lvl1pPr>
          </a:lstStyle>
          <a:p>
            <a:pPr>
              <a:defRPr/>
            </a:pPr>
            <a:endParaRPr lang="es-CO"/>
          </a:p>
        </p:txBody>
      </p:sp>
      <p:sp>
        <p:nvSpPr>
          <p:cNvPr id="7" name="Slide Number Placeholder 5">
            <a:extLst>
              <a:ext uri="{FF2B5EF4-FFF2-40B4-BE49-F238E27FC236}">
                <a16:creationId xmlns:a16="http://schemas.microsoft.com/office/drawing/2014/main" id="{3CAE231E-6E98-84CD-4980-435275212945}"/>
              </a:ext>
            </a:extLst>
          </p:cNvPr>
          <p:cNvSpPr>
            <a:spLocks noGrp="1"/>
          </p:cNvSpPr>
          <p:nvPr>
            <p:ph type="sldNum" sz="quarter" idx="12"/>
          </p:nvPr>
        </p:nvSpPr>
        <p:spPr/>
        <p:txBody>
          <a:bodyPr/>
          <a:lstStyle>
            <a:lvl1pPr>
              <a:defRPr/>
            </a:lvl1pPr>
          </a:lstStyle>
          <a:p>
            <a:pPr>
              <a:defRPr/>
            </a:pPr>
            <a:fld id="{CCEEE05C-4694-784A-B02D-FE46A3E7E033}" type="slidenum">
              <a:rPr lang="es-CO" altLang="es-CO"/>
              <a:pPr>
                <a:defRPr/>
              </a:pPr>
              <a:t>‹Nº›</a:t>
            </a:fld>
            <a:endParaRPr lang="es-CO" altLang="es-CO"/>
          </a:p>
        </p:txBody>
      </p:sp>
    </p:spTree>
    <p:extLst>
      <p:ext uri="{BB962C8B-B14F-4D97-AF65-F5344CB8AC3E}">
        <p14:creationId xmlns:p14="http://schemas.microsoft.com/office/powerpoint/2010/main" val="2378425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20"/>
          <a:srcRect/>
          <a:stretch>
            <a:fillRect/>
          </a:stretch>
        </a:blipFill>
        <a:effectLst/>
      </p:bgPr>
    </p:bg>
    <p:spTree>
      <p:nvGrpSpPr>
        <p:cNvPr id="1" name=""/>
        <p:cNvGrpSpPr/>
        <p:nvPr/>
      </p:nvGrpSpPr>
      <p:grpSpPr>
        <a:xfrm>
          <a:off x="0" y="0"/>
          <a:ext cx="0" cy="0"/>
          <a:chOff x="0" y="0"/>
          <a:chExt cx="0" cy="0"/>
        </a:xfrm>
      </p:grpSpPr>
      <p:grpSp>
        <p:nvGrpSpPr>
          <p:cNvPr id="1026" name="Group 7">
            <a:extLst>
              <a:ext uri="{FF2B5EF4-FFF2-40B4-BE49-F238E27FC236}">
                <a16:creationId xmlns:a16="http://schemas.microsoft.com/office/drawing/2014/main" id="{44C6DE99-906A-0341-2FE8-10833CD559E1}"/>
              </a:ext>
            </a:extLst>
          </p:cNvPr>
          <p:cNvGrpSpPr>
            <a:grpSpLocks/>
          </p:cNvGrpSpPr>
          <p:nvPr/>
        </p:nvGrpSpPr>
        <p:grpSpPr bwMode="auto">
          <a:xfrm>
            <a:off x="-14288" y="0"/>
            <a:ext cx="9042401" cy="6858000"/>
            <a:chOff x="-14288" y="0"/>
            <a:chExt cx="9041774" cy="6858001"/>
          </a:xfrm>
        </p:grpSpPr>
        <p:grpSp>
          <p:nvGrpSpPr>
            <p:cNvPr id="9" name="Group 8">
              <a:extLst>
                <a:ext uri="{FF2B5EF4-FFF2-40B4-BE49-F238E27FC236}">
                  <a16:creationId xmlns:a16="http://schemas.microsoft.com/office/drawing/2014/main" id="{D74F79FC-F933-3539-9CE7-16F8596588FA}"/>
                </a:ext>
              </a:extLst>
            </p:cNvPr>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a:extLst>
                  <a:ext uri="{FF2B5EF4-FFF2-40B4-BE49-F238E27FC236}">
                    <a16:creationId xmlns:a16="http://schemas.microsoft.com/office/drawing/2014/main" id="{379813F0-B759-6A25-D00D-B8844358CAEB}"/>
                  </a:ext>
                </a:extLst>
              </p:cNvPr>
              <p:cNvSpPr>
                <a:spLocks noChangeArrowheads="1"/>
              </p:cNvSpPr>
              <p:nvPr/>
            </p:nvSpPr>
            <p:spPr bwMode="auto">
              <a:xfrm>
                <a:off x="114300" y="4763"/>
                <a:ext cx="23813" cy="2181225"/>
              </a:xfrm>
              <a:prstGeom prst="rect">
                <a:avLst/>
              </a:prstGeom>
              <a:grpFill/>
              <a:ln>
                <a:noFill/>
              </a:ln>
            </p:spPr>
          </p:sp>
          <p:sp>
            <p:nvSpPr>
              <p:cNvPr id="22" name="Freeform 6">
                <a:extLst>
                  <a:ext uri="{FF2B5EF4-FFF2-40B4-BE49-F238E27FC236}">
                    <a16:creationId xmlns:a16="http://schemas.microsoft.com/office/drawing/2014/main" id="{B63FC0F6-A929-A79B-35AE-221BB8F26597}"/>
                  </a:ext>
                </a:extLst>
              </p:cNvPr>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23" name="Freeform 7">
                <a:extLst>
                  <a:ext uri="{FF2B5EF4-FFF2-40B4-BE49-F238E27FC236}">
                    <a16:creationId xmlns:a16="http://schemas.microsoft.com/office/drawing/2014/main" id="{A6EE63A1-25FE-84A3-B14B-D2D0A8524B21}"/>
                  </a:ext>
                </a:extLst>
              </p:cNvPr>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24" name="Freeform 8">
                <a:extLst>
                  <a:ext uri="{FF2B5EF4-FFF2-40B4-BE49-F238E27FC236}">
                    <a16:creationId xmlns:a16="http://schemas.microsoft.com/office/drawing/2014/main" id="{D414E4AF-534C-36AD-527E-9F74A292CF0A}"/>
                  </a:ext>
                </a:extLst>
              </p:cNvPr>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p:spPr>
          </p:sp>
          <p:sp>
            <p:nvSpPr>
              <p:cNvPr id="25" name="Freeform 9">
                <a:extLst>
                  <a:ext uri="{FF2B5EF4-FFF2-40B4-BE49-F238E27FC236}">
                    <a16:creationId xmlns:a16="http://schemas.microsoft.com/office/drawing/2014/main" id="{7AA22F7D-2C09-CB46-6DA8-BC581A0C746E}"/>
                  </a:ext>
                </a:extLst>
              </p:cNvPr>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p:spPr>
          </p:sp>
          <p:sp>
            <p:nvSpPr>
              <p:cNvPr id="26" name="Freeform 10">
                <a:extLst>
                  <a:ext uri="{FF2B5EF4-FFF2-40B4-BE49-F238E27FC236}">
                    <a16:creationId xmlns:a16="http://schemas.microsoft.com/office/drawing/2014/main" id="{1F993389-7664-138A-3BD9-F5EC1B0C6EF0}"/>
                  </a:ext>
                </a:extLst>
              </p:cNvPr>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p:spPr>
          </p:sp>
          <p:sp>
            <p:nvSpPr>
              <p:cNvPr id="27" name="Freeform 11">
                <a:extLst>
                  <a:ext uri="{FF2B5EF4-FFF2-40B4-BE49-F238E27FC236}">
                    <a16:creationId xmlns:a16="http://schemas.microsoft.com/office/drawing/2014/main" id="{FB75F697-4E18-926A-5D7B-C8E009CCBE32}"/>
                  </a:ext>
                </a:extLst>
              </p:cNvPr>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p:spPr>
          </p:sp>
          <p:sp>
            <p:nvSpPr>
              <p:cNvPr id="28" name="Freeform 12">
                <a:extLst>
                  <a:ext uri="{FF2B5EF4-FFF2-40B4-BE49-F238E27FC236}">
                    <a16:creationId xmlns:a16="http://schemas.microsoft.com/office/drawing/2014/main" id="{3FFC3988-52A7-51E4-D502-5D8F857411FD}"/>
                  </a:ext>
                </a:extLst>
              </p:cNvPr>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p:spPr>
          </p:sp>
          <p:sp>
            <p:nvSpPr>
              <p:cNvPr id="29" name="Freeform 13">
                <a:extLst>
                  <a:ext uri="{FF2B5EF4-FFF2-40B4-BE49-F238E27FC236}">
                    <a16:creationId xmlns:a16="http://schemas.microsoft.com/office/drawing/2014/main" id="{014E1A9F-A42E-1262-674C-80DD43493BBD}"/>
                  </a:ext>
                </a:extLst>
              </p:cNvPr>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30" name="Freeform 14">
                <a:extLst>
                  <a:ext uri="{FF2B5EF4-FFF2-40B4-BE49-F238E27FC236}">
                    <a16:creationId xmlns:a16="http://schemas.microsoft.com/office/drawing/2014/main" id="{663A0A98-9141-B148-4A79-391B27CE5C09}"/>
                  </a:ext>
                </a:extLst>
              </p:cNvPr>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p:spPr>
          </p:sp>
          <p:sp>
            <p:nvSpPr>
              <p:cNvPr id="31" name="Freeform 15">
                <a:extLst>
                  <a:ext uri="{FF2B5EF4-FFF2-40B4-BE49-F238E27FC236}">
                    <a16:creationId xmlns:a16="http://schemas.microsoft.com/office/drawing/2014/main" id="{C9D6C6F7-E33D-FBF7-F80D-10F23E2CFB6E}"/>
                  </a:ext>
                </a:extLst>
              </p:cNvPr>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p:spPr>
          </p:sp>
          <p:sp>
            <p:nvSpPr>
              <p:cNvPr id="32" name="Line 16">
                <a:extLst>
                  <a:ext uri="{FF2B5EF4-FFF2-40B4-BE49-F238E27FC236}">
                    <a16:creationId xmlns:a16="http://schemas.microsoft.com/office/drawing/2014/main" id="{C77711FB-F954-59D6-E71F-1A743CA4C0CA}"/>
                  </a:ext>
                </a:extLst>
              </p:cNvPr>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a:extLst>
                  <a:ext uri="{FF2B5EF4-FFF2-40B4-BE49-F238E27FC236}">
                    <a16:creationId xmlns:a16="http://schemas.microsoft.com/office/drawing/2014/main" id="{A98C14C2-6257-F4DD-7320-2391FBAFA9E6}"/>
                  </a:ext>
                </a:extLst>
              </p:cNvPr>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p:spPr>
          </p:sp>
          <p:sp>
            <p:nvSpPr>
              <p:cNvPr id="34" name="Freeform 18">
                <a:extLst>
                  <a:ext uri="{FF2B5EF4-FFF2-40B4-BE49-F238E27FC236}">
                    <a16:creationId xmlns:a16="http://schemas.microsoft.com/office/drawing/2014/main" id="{1B64FAE0-A225-E403-C7E5-47484D3B235B}"/>
                  </a:ext>
                </a:extLst>
              </p:cNvPr>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p:spPr>
          </p:sp>
          <p:sp>
            <p:nvSpPr>
              <p:cNvPr id="35" name="Freeform 19">
                <a:extLst>
                  <a:ext uri="{FF2B5EF4-FFF2-40B4-BE49-F238E27FC236}">
                    <a16:creationId xmlns:a16="http://schemas.microsoft.com/office/drawing/2014/main" id="{985CFF06-0D67-27BA-8DFF-4E037AF08FDC}"/>
                  </a:ext>
                </a:extLst>
              </p:cNvPr>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p:spPr>
          </p:sp>
          <p:sp>
            <p:nvSpPr>
              <p:cNvPr id="36" name="Freeform 20">
                <a:extLst>
                  <a:ext uri="{FF2B5EF4-FFF2-40B4-BE49-F238E27FC236}">
                    <a16:creationId xmlns:a16="http://schemas.microsoft.com/office/drawing/2014/main" id="{E54205FC-C881-B123-DC80-0B5E7956E5AE}"/>
                  </a:ext>
                </a:extLst>
              </p:cNvPr>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p:spPr>
          </p:sp>
          <p:sp>
            <p:nvSpPr>
              <p:cNvPr id="37" name="Rectangle 21">
                <a:extLst>
                  <a:ext uri="{FF2B5EF4-FFF2-40B4-BE49-F238E27FC236}">
                    <a16:creationId xmlns:a16="http://schemas.microsoft.com/office/drawing/2014/main" id="{97F7C159-BAD1-FC4C-3774-479EBDB25E40}"/>
                  </a:ext>
                </a:extLst>
              </p:cNvPr>
              <p:cNvSpPr>
                <a:spLocks noChangeArrowheads="1"/>
              </p:cNvSpPr>
              <p:nvPr/>
            </p:nvSpPr>
            <p:spPr bwMode="auto">
              <a:xfrm>
                <a:off x="133350" y="4662488"/>
                <a:ext cx="23813" cy="2181225"/>
              </a:xfrm>
              <a:prstGeom prst="rect">
                <a:avLst/>
              </a:prstGeom>
              <a:grpFill/>
              <a:ln>
                <a:noFill/>
              </a:ln>
            </p:spPr>
          </p:sp>
          <p:sp>
            <p:nvSpPr>
              <p:cNvPr id="38" name="Freeform 22">
                <a:extLst>
                  <a:ext uri="{FF2B5EF4-FFF2-40B4-BE49-F238E27FC236}">
                    <a16:creationId xmlns:a16="http://schemas.microsoft.com/office/drawing/2014/main" id="{D3B11BD5-3EAF-F8D8-0E66-EACFB6D0FC22}"/>
                  </a:ext>
                </a:extLst>
              </p:cNvPr>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p:spPr>
          </p:sp>
          <p:sp>
            <p:nvSpPr>
              <p:cNvPr id="39" name="Freeform 23">
                <a:extLst>
                  <a:ext uri="{FF2B5EF4-FFF2-40B4-BE49-F238E27FC236}">
                    <a16:creationId xmlns:a16="http://schemas.microsoft.com/office/drawing/2014/main" id="{D0C2D454-B669-24FE-F3D1-40644A0679E7}"/>
                  </a:ext>
                </a:extLst>
              </p:cNvPr>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p:spPr>
          </p:sp>
          <p:sp>
            <p:nvSpPr>
              <p:cNvPr id="40" name="Freeform 24">
                <a:extLst>
                  <a:ext uri="{FF2B5EF4-FFF2-40B4-BE49-F238E27FC236}">
                    <a16:creationId xmlns:a16="http://schemas.microsoft.com/office/drawing/2014/main" id="{FEC8287C-7C04-778D-04E8-1C87A2AC5FA9}"/>
                  </a:ext>
                </a:extLst>
              </p:cNvPr>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p:spPr>
          </p:sp>
          <p:sp>
            <p:nvSpPr>
              <p:cNvPr id="41" name="Freeform 25">
                <a:extLst>
                  <a:ext uri="{FF2B5EF4-FFF2-40B4-BE49-F238E27FC236}">
                    <a16:creationId xmlns:a16="http://schemas.microsoft.com/office/drawing/2014/main" id="{104C2BFA-C6B3-8A2C-880A-DB86BF8DA928}"/>
                  </a:ext>
                </a:extLst>
              </p:cNvPr>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42" name="Freeform 26">
                <a:extLst>
                  <a:ext uri="{FF2B5EF4-FFF2-40B4-BE49-F238E27FC236}">
                    <a16:creationId xmlns:a16="http://schemas.microsoft.com/office/drawing/2014/main" id="{4BF100F1-CC03-D6D2-1651-64E57AD7B088}"/>
                  </a:ext>
                </a:extLst>
              </p:cNvPr>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p:spPr>
          </p:sp>
          <p:sp>
            <p:nvSpPr>
              <p:cNvPr id="43" name="Freeform 27">
                <a:extLst>
                  <a:ext uri="{FF2B5EF4-FFF2-40B4-BE49-F238E27FC236}">
                    <a16:creationId xmlns:a16="http://schemas.microsoft.com/office/drawing/2014/main" id="{ACDFB7DD-4791-D713-8CB3-5A306565F58E}"/>
                  </a:ext>
                </a:extLst>
              </p:cNvPr>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p:spPr>
          </p:sp>
          <p:sp>
            <p:nvSpPr>
              <p:cNvPr id="44" name="Freeform 28">
                <a:extLst>
                  <a:ext uri="{FF2B5EF4-FFF2-40B4-BE49-F238E27FC236}">
                    <a16:creationId xmlns:a16="http://schemas.microsoft.com/office/drawing/2014/main" id="{D28F46EC-E85B-EC11-F641-6B58BE5B6282}"/>
                  </a:ext>
                </a:extLst>
              </p:cNvPr>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45" name="Freeform 29">
                <a:extLst>
                  <a:ext uri="{FF2B5EF4-FFF2-40B4-BE49-F238E27FC236}">
                    <a16:creationId xmlns:a16="http://schemas.microsoft.com/office/drawing/2014/main" id="{381BF72F-5F89-3F57-2638-273C853FD1AC}"/>
                  </a:ext>
                </a:extLst>
              </p:cNvPr>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46" name="Freeform 30">
                <a:extLst>
                  <a:ext uri="{FF2B5EF4-FFF2-40B4-BE49-F238E27FC236}">
                    <a16:creationId xmlns:a16="http://schemas.microsoft.com/office/drawing/2014/main" id="{83B787E7-7989-4024-D082-3DD7AE48ECD8}"/>
                  </a:ext>
                </a:extLst>
              </p:cNvPr>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p:spPr>
          </p:sp>
          <p:sp>
            <p:nvSpPr>
              <p:cNvPr id="47" name="Freeform 31">
                <a:extLst>
                  <a:ext uri="{FF2B5EF4-FFF2-40B4-BE49-F238E27FC236}">
                    <a16:creationId xmlns:a16="http://schemas.microsoft.com/office/drawing/2014/main" id="{5475B8F4-D4E0-6E71-3170-68FFC9DCBCFB}"/>
                  </a:ext>
                </a:extLst>
              </p:cNvPr>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p:spPr>
          </p:sp>
        </p:grpSp>
        <p:grpSp>
          <p:nvGrpSpPr>
            <p:cNvPr id="10" name="Group 9">
              <a:extLst>
                <a:ext uri="{FF2B5EF4-FFF2-40B4-BE49-F238E27FC236}">
                  <a16:creationId xmlns:a16="http://schemas.microsoft.com/office/drawing/2014/main" id="{FE09C402-3A6E-3B9D-CF2A-756E579BA976}"/>
                </a:ext>
              </a:extLst>
            </p:cNvPr>
            <p:cNvGrpSpPr/>
            <p:nvPr/>
          </p:nvGrpSpPr>
          <p:grpSpPr>
            <a:xfrm>
              <a:off x="8352798"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a:extLst>
                  <a:ext uri="{FF2B5EF4-FFF2-40B4-BE49-F238E27FC236}">
                    <a16:creationId xmlns:a16="http://schemas.microsoft.com/office/drawing/2014/main" id="{424483EE-133A-A9A2-8D3C-228E9C366296}"/>
                  </a:ext>
                </a:extLst>
              </p:cNvPr>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p:spPr>
          </p:sp>
          <p:sp>
            <p:nvSpPr>
              <p:cNvPr id="12" name="Freeform 33">
                <a:extLst>
                  <a:ext uri="{FF2B5EF4-FFF2-40B4-BE49-F238E27FC236}">
                    <a16:creationId xmlns:a16="http://schemas.microsoft.com/office/drawing/2014/main" id="{987F2822-C5B5-3DD6-A8E7-561451E50E80}"/>
                  </a:ext>
                </a:extLst>
              </p:cNvPr>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p:spPr>
          </p:sp>
          <p:sp>
            <p:nvSpPr>
              <p:cNvPr id="13" name="Freeform 34">
                <a:extLst>
                  <a:ext uri="{FF2B5EF4-FFF2-40B4-BE49-F238E27FC236}">
                    <a16:creationId xmlns:a16="http://schemas.microsoft.com/office/drawing/2014/main" id="{DE21B34A-F6DC-CC6F-C900-5A67430999BE}"/>
                  </a:ext>
                </a:extLst>
              </p:cNvPr>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4" name="Freeform 35">
                <a:extLst>
                  <a:ext uri="{FF2B5EF4-FFF2-40B4-BE49-F238E27FC236}">
                    <a16:creationId xmlns:a16="http://schemas.microsoft.com/office/drawing/2014/main" id="{968BDF01-1D9C-1FC7-BC02-BE7F2EC24D2B}"/>
                  </a:ext>
                </a:extLst>
              </p:cNvPr>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p:spPr>
          </p:sp>
          <p:sp>
            <p:nvSpPr>
              <p:cNvPr id="15" name="Freeform 36">
                <a:extLst>
                  <a:ext uri="{FF2B5EF4-FFF2-40B4-BE49-F238E27FC236}">
                    <a16:creationId xmlns:a16="http://schemas.microsoft.com/office/drawing/2014/main" id="{62154D45-BE6F-B378-276B-D6F4F45A4832}"/>
                  </a:ext>
                </a:extLst>
              </p:cNvPr>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p:spPr>
          </p:sp>
          <p:sp>
            <p:nvSpPr>
              <p:cNvPr id="16" name="Freeform 37">
                <a:extLst>
                  <a:ext uri="{FF2B5EF4-FFF2-40B4-BE49-F238E27FC236}">
                    <a16:creationId xmlns:a16="http://schemas.microsoft.com/office/drawing/2014/main" id="{4FBD17F2-0372-994A-EC62-35EFA92232A0}"/>
                  </a:ext>
                </a:extLst>
              </p:cNvPr>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p:spPr>
          </p:sp>
          <p:sp>
            <p:nvSpPr>
              <p:cNvPr id="17" name="Freeform 38">
                <a:extLst>
                  <a:ext uri="{FF2B5EF4-FFF2-40B4-BE49-F238E27FC236}">
                    <a16:creationId xmlns:a16="http://schemas.microsoft.com/office/drawing/2014/main" id="{F7D40BEC-56CF-5314-7CFC-9B5558C5EC15}"/>
                  </a:ext>
                </a:extLst>
              </p:cNvPr>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p:spPr>
          </p:sp>
          <p:sp>
            <p:nvSpPr>
              <p:cNvPr id="18" name="Freeform 39">
                <a:extLst>
                  <a:ext uri="{FF2B5EF4-FFF2-40B4-BE49-F238E27FC236}">
                    <a16:creationId xmlns:a16="http://schemas.microsoft.com/office/drawing/2014/main" id="{DF4C1AA8-BCAD-23C7-C212-DC5FCF52BF68}"/>
                  </a:ext>
                </a:extLst>
              </p:cNvPr>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p:spPr>
          </p:sp>
          <p:sp>
            <p:nvSpPr>
              <p:cNvPr id="19" name="Freeform 40">
                <a:extLst>
                  <a:ext uri="{FF2B5EF4-FFF2-40B4-BE49-F238E27FC236}">
                    <a16:creationId xmlns:a16="http://schemas.microsoft.com/office/drawing/2014/main" id="{AB5A9FB8-4346-4A71-ABF0-C1796EE3948A}"/>
                  </a:ext>
                </a:extLst>
              </p:cNvPr>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p:spPr>
          </p:sp>
          <p:sp>
            <p:nvSpPr>
              <p:cNvPr id="20" name="Rectangle 41">
                <a:extLst>
                  <a:ext uri="{FF2B5EF4-FFF2-40B4-BE49-F238E27FC236}">
                    <a16:creationId xmlns:a16="http://schemas.microsoft.com/office/drawing/2014/main" id="{1525BAEF-6639-6FD3-A2FA-9CE1647F4729}"/>
                  </a:ext>
                </a:extLst>
              </p:cNvPr>
              <p:cNvSpPr>
                <a:spLocks noChangeArrowheads="1"/>
              </p:cNvSpPr>
              <p:nvPr/>
            </p:nvSpPr>
            <p:spPr bwMode="auto">
              <a:xfrm>
                <a:off x="11939587" y="6596063"/>
                <a:ext cx="23813" cy="252413"/>
              </a:xfrm>
              <a:prstGeom prst="rect">
                <a:avLst/>
              </a:prstGeom>
              <a:grpFill/>
              <a:ln>
                <a:noFill/>
              </a:ln>
            </p:spPr>
          </p:sp>
        </p:grpSp>
      </p:grpSp>
      <p:pic>
        <p:nvPicPr>
          <p:cNvPr id="7" name="Picture 2" descr="\\DROBO-FS\QuickDrops\JB\PPTX NG\Droplets\LightingOverlay.png">
            <a:extLst>
              <a:ext uri="{FF2B5EF4-FFF2-40B4-BE49-F238E27FC236}">
                <a16:creationId xmlns:a16="http://schemas.microsoft.com/office/drawing/2014/main" id="{81DCC63D-328C-61F5-6C40-04188E3A1882}"/>
              </a:ext>
            </a:extLst>
          </p:cNvPr>
          <p:cNvPicPr>
            <a:picLocks noChangeAspect="1" noChangeArrowheads="1"/>
          </p:cNvPicPr>
          <p:nvPr/>
        </p:nvPicPr>
        <p:blipFill>
          <a:blip r:embed="rId21">
            <a:alphaModFix amt="30000"/>
            <a:duotone>
              <a:prstClr val="black"/>
              <a:schemeClr val="tx2">
                <a:tint val="45000"/>
                <a:satMod val="400000"/>
              </a:schemeClr>
            </a:duotone>
          </a:blip>
          <a:srcRect/>
          <a:stretch>
            <a:fillRect/>
          </a:stretch>
        </p:blipFill>
        <p:spPr bwMode="auto">
          <a:xfrm>
            <a:off x="1" y="-1"/>
            <a:ext cx="9144002" cy="6858001"/>
          </a:xfrm>
          <a:prstGeom prst="rect">
            <a:avLst/>
          </a:prstGeom>
          <a:noFill/>
        </p:spPr>
      </p:pic>
      <p:sp>
        <p:nvSpPr>
          <p:cNvPr id="2" name="Title Placeholder 1">
            <a:extLst>
              <a:ext uri="{FF2B5EF4-FFF2-40B4-BE49-F238E27FC236}">
                <a16:creationId xmlns:a16="http://schemas.microsoft.com/office/drawing/2014/main" id="{95CCEE44-19FB-23E3-CA35-E73D1316D7E3}"/>
              </a:ext>
            </a:extLst>
          </p:cNvPr>
          <p:cNvSpPr>
            <a:spLocks noGrp="1"/>
          </p:cNvSpPr>
          <p:nvPr>
            <p:ph type="title"/>
          </p:nvPr>
        </p:nvSpPr>
        <p:spPr>
          <a:xfrm>
            <a:off x="855663" y="619125"/>
            <a:ext cx="7429500" cy="1477963"/>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CD68BFAB-C48E-EBBC-C801-A31905E1AB91}"/>
              </a:ext>
            </a:extLst>
          </p:cNvPr>
          <p:cNvSpPr>
            <a:spLocks noGrp="1"/>
          </p:cNvSpPr>
          <p:nvPr>
            <p:ph type="body" idx="1"/>
          </p:nvPr>
        </p:nvSpPr>
        <p:spPr>
          <a:xfrm>
            <a:off x="855663" y="2249488"/>
            <a:ext cx="7429500" cy="3541712"/>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a:extLst>
              <a:ext uri="{FF2B5EF4-FFF2-40B4-BE49-F238E27FC236}">
                <a16:creationId xmlns:a16="http://schemas.microsoft.com/office/drawing/2014/main" id="{188CFE5E-89F6-90FF-F696-B81A7B6DC71B}"/>
              </a:ext>
            </a:extLst>
          </p:cNvPr>
          <p:cNvSpPr>
            <a:spLocks noGrp="1"/>
          </p:cNvSpPr>
          <p:nvPr>
            <p:ph type="dt" sz="half" idx="2"/>
          </p:nvPr>
        </p:nvSpPr>
        <p:spPr>
          <a:xfrm>
            <a:off x="5592763" y="5883275"/>
            <a:ext cx="2057400" cy="365125"/>
          </a:xfrm>
          <a:prstGeom prst="rect">
            <a:avLst/>
          </a:prstGeom>
        </p:spPr>
        <p:txBody>
          <a:bodyPr vert="horz" lIns="91440" tIns="45720" rIns="91440" bIns="45720" rtlCol="0" anchor="ctr"/>
          <a:lstStyle>
            <a:lvl1pPr algn="r" eaLnBrk="1" fontAlgn="auto" hangingPunct="1">
              <a:spcBef>
                <a:spcPts val="0"/>
              </a:spcBef>
              <a:spcAft>
                <a:spcPts val="0"/>
              </a:spcAft>
              <a:defRPr sz="1050">
                <a:solidFill>
                  <a:schemeClr val="tx1">
                    <a:tint val="75000"/>
                  </a:schemeClr>
                </a:solidFill>
                <a:latin typeface="+mn-lt"/>
              </a:defRPr>
            </a:lvl1pPr>
          </a:lstStyle>
          <a:p>
            <a:pPr>
              <a:defRPr/>
            </a:pPr>
            <a:fld id="{19C0F863-6CAD-EC4B-883A-3EBC34C70A4F}" type="datetimeFigureOut">
              <a:rPr lang="es-CO"/>
              <a:pPr>
                <a:defRPr/>
              </a:pPr>
              <a:t>21/06/23</a:t>
            </a:fld>
            <a:endParaRPr lang="es-CO"/>
          </a:p>
        </p:txBody>
      </p:sp>
      <p:sp>
        <p:nvSpPr>
          <p:cNvPr id="5" name="Footer Placeholder 4">
            <a:extLst>
              <a:ext uri="{FF2B5EF4-FFF2-40B4-BE49-F238E27FC236}">
                <a16:creationId xmlns:a16="http://schemas.microsoft.com/office/drawing/2014/main" id="{BEBFEAEC-7088-F027-C681-FF2FC78DC3F4}"/>
              </a:ext>
            </a:extLst>
          </p:cNvPr>
          <p:cNvSpPr>
            <a:spLocks noGrp="1"/>
          </p:cNvSpPr>
          <p:nvPr>
            <p:ph type="ftr" sz="quarter" idx="3"/>
          </p:nvPr>
        </p:nvSpPr>
        <p:spPr>
          <a:xfrm>
            <a:off x="855663" y="5883275"/>
            <a:ext cx="4679950" cy="365125"/>
          </a:xfrm>
          <a:prstGeom prst="rect">
            <a:avLst/>
          </a:prstGeom>
        </p:spPr>
        <p:txBody>
          <a:bodyPr vert="horz" lIns="91440" tIns="45720" rIns="91440" bIns="45720" rtlCol="0" anchor="ctr"/>
          <a:lstStyle>
            <a:lvl1pPr algn="l" eaLnBrk="1" fontAlgn="auto" hangingPunct="1">
              <a:spcBef>
                <a:spcPts val="0"/>
              </a:spcBef>
              <a:spcAft>
                <a:spcPts val="0"/>
              </a:spcAft>
              <a:defRPr sz="1050">
                <a:solidFill>
                  <a:schemeClr val="tx1">
                    <a:tint val="75000"/>
                  </a:schemeClr>
                </a:solidFill>
                <a:latin typeface="+mn-lt"/>
              </a:defRPr>
            </a:lvl1pPr>
          </a:lstStyle>
          <a:p>
            <a:pPr>
              <a:defRPr/>
            </a:pPr>
            <a:endParaRPr lang="es-CO"/>
          </a:p>
        </p:txBody>
      </p:sp>
      <p:sp>
        <p:nvSpPr>
          <p:cNvPr id="6" name="Slide Number Placeholder 5">
            <a:extLst>
              <a:ext uri="{FF2B5EF4-FFF2-40B4-BE49-F238E27FC236}">
                <a16:creationId xmlns:a16="http://schemas.microsoft.com/office/drawing/2014/main" id="{F31C2D70-AB6B-7798-8608-862FB1A07DF7}"/>
              </a:ext>
            </a:extLst>
          </p:cNvPr>
          <p:cNvSpPr>
            <a:spLocks noGrp="1"/>
          </p:cNvSpPr>
          <p:nvPr>
            <p:ph type="sldNum" sz="quarter" idx="4"/>
          </p:nvPr>
        </p:nvSpPr>
        <p:spPr>
          <a:xfrm>
            <a:off x="7707313" y="5883275"/>
            <a:ext cx="577850" cy="365125"/>
          </a:xfrm>
          <a:prstGeom prst="rect">
            <a:avLst/>
          </a:prstGeom>
        </p:spPr>
        <p:txBody>
          <a:bodyPr vert="horz" lIns="91440" tIns="45720" rIns="91440" bIns="45720" rtlCol="0" anchor="ctr"/>
          <a:lstStyle>
            <a:lvl1pPr algn="r" eaLnBrk="1" fontAlgn="auto" hangingPunct="1">
              <a:spcBef>
                <a:spcPts val="0"/>
              </a:spcBef>
              <a:spcAft>
                <a:spcPts val="0"/>
              </a:spcAft>
              <a:defRPr sz="1050">
                <a:solidFill>
                  <a:schemeClr val="tx1">
                    <a:tint val="75000"/>
                  </a:schemeClr>
                </a:solidFill>
                <a:latin typeface="+mn-lt"/>
              </a:defRPr>
            </a:lvl1pPr>
          </a:lstStyle>
          <a:p>
            <a:pPr>
              <a:defRPr/>
            </a:pPr>
            <a:fld id="{D46A809C-D137-9F4D-9030-46E1D827C022}" type="slidenum">
              <a:rPr lang="es-CO" altLang="es-CO"/>
              <a:pPr>
                <a:defRPr/>
              </a:pPr>
              <a:t>‹Nº›</a:t>
            </a:fld>
            <a:endParaRPr lang="es-CO" altLang="es-CO"/>
          </a:p>
        </p:txBody>
      </p:sp>
    </p:spTree>
  </p:cSld>
  <p:clrMap bg1="dk1" tx1="lt1" bg2="dk2" tx2="lt2" accent1="accent1" accent2="accent2" accent3="accent3" accent4="accent4" accent5="accent5" accent6="accent6" hlink="hlink" folHlink="folHlink"/>
  <p:sldLayoutIdLst>
    <p:sldLayoutId id="2147484413" r:id="rId1"/>
    <p:sldLayoutId id="2147484399" r:id="rId2"/>
    <p:sldLayoutId id="2147484400" r:id="rId3"/>
    <p:sldLayoutId id="2147484401" r:id="rId4"/>
    <p:sldLayoutId id="2147484402" r:id="rId5"/>
    <p:sldLayoutId id="2147484403" r:id="rId6"/>
    <p:sldLayoutId id="2147484404" r:id="rId7"/>
    <p:sldLayoutId id="2147484405" r:id="rId8"/>
    <p:sldLayoutId id="2147484406" r:id="rId9"/>
    <p:sldLayoutId id="2147484407" r:id="rId10"/>
    <p:sldLayoutId id="2147484408" r:id="rId11"/>
    <p:sldLayoutId id="2147484414" r:id="rId12"/>
    <p:sldLayoutId id="2147484409" r:id="rId13"/>
    <p:sldLayoutId id="2147484410" r:id="rId14"/>
    <p:sldLayoutId id="2147484415" r:id="rId15"/>
    <p:sldLayoutId id="2147484411" r:id="rId16"/>
    <p:sldLayoutId id="2147484412" r:id="rId17"/>
    <p:sldLayoutId id="2147484416" r:id="rId18"/>
  </p:sldLayoutIdLst>
  <p:txStyles>
    <p:titleStyle>
      <a:lvl1pPr algn="l" rtl="0" eaLnBrk="0" fontAlgn="base" hangingPunct="0">
        <a:lnSpc>
          <a:spcPct val="90000"/>
        </a:lnSpc>
        <a:spcBef>
          <a:spcPct val="0"/>
        </a:spcBef>
        <a:spcAft>
          <a:spcPct val="0"/>
        </a:spcAft>
        <a:defRPr sz="3600" kern="1200" cap="all">
          <a:solidFill>
            <a:schemeClr val="tx1"/>
          </a:solidFill>
          <a:effectLst>
            <a:outerShdw blurRad="114300" dist="38100" dir="2700000" algn="tl">
              <a:srgbClr val="000000">
                <a:alpha val="26000"/>
              </a:srgbClr>
            </a:outerShdw>
          </a:effectLst>
          <a:latin typeface="+mj-lt"/>
          <a:ea typeface="+mj-ea"/>
          <a:cs typeface="+mj-cs"/>
        </a:defRPr>
      </a:lvl1pPr>
      <a:lvl2pPr algn="l" rtl="0" eaLnBrk="0" fontAlgn="base" hangingPunct="0">
        <a:lnSpc>
          <a:spcPct val="90000"/>
        </a:lnSpc>
        <a:spcBef>
          <a:spcPct val="0"/>
        </a:spcBef>
        <a:spcAft>
          <a:spcPct val="0"/>
        </a:spcAft>
        <a:defRPr sz="3600">
          <a:solidFill>
            <a:schemeClr val="tx1"/>
          </a:solidFill>
          <a:latin typeface="Tw Cen MT" panose="020B0602020104020603" pitchFamily="34" charset="77"/>
        </a:defRPr>
      </a:lvl2pPr>
      <a:lvl3pPr algn="l" rtl="0" eaLnBrk="0" fontAlgn="base" hangingPunct="0">
        <a:lnSpc>
          <a:spcPct val="90000"/>
        </a:lnSpc>
        <a:spcBef>
          <a:spcPct val="0"/>
        </a:spcBef>
        <a:spcAft>
          <a:spcPct val="0"/>
        </a:spcAft>
        <a:defRPr sz="3600">
          <a:solidFill>
            <a:schemeClr val="tx1"/>
          </a:solidFill>
          <a:latin typeface="Tw Cen MT" panose="020B0602020104020603" pitchFamily="34" charset="77"/>
        </a:defRPr>
      </a:lvl3pPr>
      <a:lvl4pPr algn="l" rtl="0" eaLnBrk="0" fontAlgn="base" hangingPunct="0">
        <a:lnSpc>
          <a:spcPct val="90000"/>
        </a:lnSpc>
        <a:spcBef>
          <a:spcPct val="0"/>
        </a:spcBef>
        <a:spcAft>
          <a:spcPct val="0"/>
        </a:spcAft>
        <a:defRPr sz="3600">
          <a:solidFill>
            <a:schemeClr val="tx1"/>
          </a:solidFill>
          <a:latin typeface="Tw Cen MT" panose="020B0602020104020603" pitchFamily="34" charset="77"/>
        </a:defRPr>
      </a:lvl4pPr>
      <a:lvl5pPr algn="l" rtl="0" eaLnBrk="0" fontAlgn="base" hangingPunct="0">
        <a:lnSpc>
          <a:spcPct val="90000"/>
        </a:lnSpc>
        <a:spcBef>
          <a:spcPct val="0"/>
        </a:spcBef>
        <a:spcAft>
          <a:spcPct val="0"/>
        </a:spcAft>
        <a:defRPr sz="3600">
          <a:solidFill>
            <a:schemeClr val="tx1"/>
          </a:solidFill>
          <a:latin typeface="Tw Cen MT" panose="020B0602020104020603" pitchFamily="34" charset="77"/>
        </a:defRPr>
      </a:lvl5pPr>
      <a:lvl6pPr marL="457200" algn="l" rtl="0" fontAlgn="base">
        <a:lnSpc>
          <a:spcPct val="90000"/>
        </a:lnSpc>
        <a:spcBef>
          <a:spcPct val="0"/>
        </a:spcBef>
        <a:spcAft>
          <a:spcPct val="0"/>
        </a:spcAft>
        <a:defRPr sz="3600">
          <a:solidFill>
            <a:schemeClr val="tx1"/>
          </a:solidFill>
          <a:latin typeface="Tw Cen MT" panose="020B0602020104020603" pitchFamily="34" charset="77"/>
        </a:defRPr>
      </a:lvl6pPr>
      <a:lvl7pPr marL="914400" algn="l" rtl="0" fontAlgn="base">
        <a:lnSpc>
          <a:spcPct val="90000"/>
        </a:lnSpc>
        <a:spcBef>
          <a:spcPct val="0"/>
        </a:spcBef>
        <a:spcAft>
          <a:spcPct val="0"/>
        </a:spcAft>
        <a:defRPr sz="3600">
          <a:solidFill>
            <a:schemeClr val="tx1"/>
          </a:solidFill>
          <a:latin typeface="Tw Cen MT" panose="020B0602020104020603" pitchFamily="34" charset="77"/>
        </a:defRPr>
      </a:lvl7pPr>
      <a:lvl8pPr marL="1371600" algn="l" rtl="0" fontAlgn="base">
        <a:lnSpc>
          <a:spcPct val="90000"/>
        </a:lnSpc>
        <a:spcBef>
          <a:spcPct val="0"/>
        </a:spcBef>
        <a:spcAft>
          <a:spcPct val="0"/>
        </a:spcAft>
        <a:defRPr sz="3600">
          <a:solidFill>
            <a:schemeClr val="tx1"/>
          </a:solidFill>
          <a:latin typeface="Tw Cen MT" panose="020B0602020104020603" pitchFamily="34" charset="77"/>
        </a:defRPr>
      </a:lvl8pPr>
      <a:lvl9pPr marL="1828800" algn="l" rtl="0" fontAlgn="base">
        <a:lnSpc>
          <a:spcPct val="90000"/>
        </a:lnSpc>
        <a:spcBef>
          <a:spcPct val="0"/>
        </a:spcBef>
        <a:spcAft>
          <a:spcPct val="0"/>
        </a:spcAft>
        <a:defRPr sz="3600">
          <a:solidFill>
            <a:schemeClr val="tx1"/>
          </a:solidFill>
          <a:latin typeface="Tw Cen MT" panose="020B0602020104020603" pitchFamily="34" charset="77"/>
        </a:defRPr>
      </a:lvl9pPr>
    </p:titleStyle>
    <p:bodyStyle>
      <a:lvl1pPr marL="228600" indent="-228600" algn="l" rtl="0" eaLnBrk="0" fontAlgn="base" hangingPunct="0">
        <a:lnSpc>
          <a:spcPct val="120000"/>
        </a:lnSpc>
        <a:spcBef>
          <a:spcPts val="1000"/>
        </a:spcBef>
        <a:spcAft>
          <a:spcPct val="0"/>
        </a:spcAft>
        <a:buSzPct val="125000"/>
        <a:buFont typeface="Arial" panose="020B0604020202020204" pitchFamily="34" charset="0"/>
        <a:buChar char="•"/>
        <a:defRPr sz="2400" kern="1200">
          <a:solidFill>
            <a:schemeClr val="tx1"/>
          </a:solidFill>
          <a:effectLst>
            <a:outerShdw blurRad="127000" dist="38100" dir="2700000" algn="tl">
              <a:srgbClr val="000000">
                <a:alpha val="33000"/>
              </a:srgbClr>
            </a:outerShdw>
          </a:effectLst>
          <a:latin typeface="+mn-lt"/>
          <a:ea typeface="+mn-ea"/>
          <a:cs typeface="+mn-cs"/>
        </a:defRPr>
      </a:lvl1pPr>
      <a:lvl2pPr marL="685800" indent="-228600" algn="l" rtl="0" eaLnBrk="0" fontAlgn="base" hangingPunct="0">
        <a:lnSpc>
          <a:spcPct val="120000"/>
        </a:lnSpc>
        <a:spcBef>
          <a:spcPts val="500"/>
        </a:spcBef>
        <a:spcAft>
          <a:spcPct val="0"/>
        </a:spcAft>
        <a:buSzPct val="125000"/>
        <a:buFont typeface="Arial" panose="020B0604020202020204" pitchFamily="34" charset="0"/>
        <a:buChar char="•"/>
        <a:defRPr sz="2000" kern="1200">
          <a:solidFill>
            <a:schemeClr val="tx1"/>
          </a:solidFill>
          <a:effectLst>
            <a:outerShdw blurRad="127000" dist="38100" dir="2700000" algn="tl">
              <a:srgbClr val="000000">
                <a:alpha val="33000"/>
              </a:srgbClr>
            </a:outerShdw>
          </a:effectLst>
          <a:latin typeface="+mn-lt"/>
          <a:ea typeface="+mn-ea"/>
          <a:cs typeface="+mn-cs"/>
        </a:defRPr>
      </a:lvl2pPr>
      <a:lvl3pPr marL="1143000" indent="-228600" algn="l" rtl="0" eaLnBrk="0" fontAlgn="base" hangingPunct="0">
        <a:lnSpc>
          <a:spcPct val="120000"/>
        </a:lnSpc>
        <a:spcBef>
          <a:spcPts val="500"/>
        </a:spcBef>
        <a:spcAft>
          <a:spcPct val="0"/>
        </a:spcAft>
        <a:buSzPct val="125000"/>
        <a:buFont typeface="Arial" panose="020B0604020202020204" pitchFamily="34" charset="0"/>
        <a:buChar char="•"/>
        <a:defRPr kern="1200">
          <a:solidFill>
            <a:schemeClr val="tx1"/>
          </a:solidFill>
          <a:effectLst>
            <a:outerShdw blurRad="127000" dist="38100" dir="2700000" algn="tl">
              <a:srgbClr val="000000">
                <a:alpha val="33000"/>
              </a:srgbClr>
            </a:outerShdw>
          </a:effectLst>
          <a:latin typeface="+mn-lt"/>
          <a:ea typeface="+mn-ea"/>
          <a:cs typeface="+mn-cs"/>
        </a:defRPr>
      </a:lvl3pPr>
      <a:lvl4pPr marL="1600200" indent="-228600" algn="l" rtl="0" eaLnBrk="0" fontAlgn="base" hangingPunct="0">
        <a:lnSpc>
          <a:spcPct val="120000"/>
        </a:lnSpc>
        <a:spcBef>
          <a:spcPts val="500"/>
        </a:spcBef>
        <a:spcAft>
          <a:spcPct val="0"/>
        </a:spcAft>
        <a:buSzPct val="125000"/>
        <a:buFont typeface="Arial" panose="020B0604020202020204" pitchFamily="34" charset="0"/>
        <a:buChar char="•"/>
        <a:defRPr sz="1600" kern="1200">
          <a:solidFill>
            <a:schemeClr val="tx1"/>
          </a:solidFill>
          <a:effectLst>
            <a:outerShdw blurRad="127000" dist="38100" dir="2700000" algn="tl">
              <a:srgbClr val="000000">
                <a:alpha val="33000"/>
              </a:srgbClr>
            </a:outerShdw>
          </a:effectLst>
          <a:latin typeface="+mn-lt"/>
          <a:ea typeface="+mn-ea"/>
          <a:cs typeface="+mn-cs"/>
        </a:defRPr>
      </a:lvl4pPr>
      <a:lvl5pPr marL="2057400" indent="-228600" algn="l" rtl="0" eaLnBrk="0" fontAlgn="base" hangingPunct="0">
        <a:lnSpc>
          <a:spcPct val="120000"/>
        </a:lnSpc>
        <a:spcBef>
          <a:spcPts val="500"/>
        </a:spcBef>
        <a:spcAft>
          <a:spcPct val="0"/>
        </a:spcAft>
        <a:buSzPct val="125000"/>
        <a:buFont typeface="Arial" panose="020B0604020202020204" pitchFamily="34" charset="0"/>
        <a:buChar char="•"/>
        <a:defRPr sz="1600" kern="1200">
          <a:solidFill>
            <a:schemeClr val="tx1"/>
          </a:solidFill>
          <a:effectLst>
            <a:outerShdw blurRad="127000" dist="38100" dir="2700000" algn="tl">
              <a:srgbClr val="000000">
                <a:alpha val="33000"/>
              </a:srgbClr>
            </a:outerShdw>
          </a:effectLst>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oleObject" Target="../embeddings/oleObject1.bin"/><Relationship Id="rId1" Type="http://schemas.openxmlformats.org/officeDocument/2006/relationships/slideLayout" Target="../slideLayouts/slideLayout18.xml"/><Relationship Id="rId5" Type="http://schemas.openxmlformats.org/officeDocument/2006/relationships/image" Target="../media/image57.jpeg"/><Relationship Id="rId4" Type="http://schemas.openxmlformats.org/officeDocument/2006/relationships/image" Target="../media/image56.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2" Type="http://schemas.openxmlformats.org/officeDocument/2006/relationships/image" Target="../media/image62.tiff"/><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4.emf"/></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image" Target="../media/image87.jpeg"/><Relationship Id="rId1" Type="http://schemas.openxmlformats.org/officeDocument/2006/relationships/slideLayout" Target="../slideLayouts/slideLayout1.xml"/><Relationship Id="rId4" Type="http://schemas.openxmlformats.org/officeDocument/2006/relationships/image" Target="../media/image89.gif"/></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8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mensaje-celestial.com/2016/11/dones-de-manifestacion.html?m=0" TargetMode="External"/><Relationship Id="rId7" Type="http://schemas.openxmlformats.org/officeDocument/2006/relationships/hyperlink" Target="https://creativecommons.org/licenses/by/3.0/" TargetMode="External"/><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hyperlink" Target="https://diosamoreterno.blogspot.com/2010/06/los-dones-del-espiritu-santo.html" TargetMode="External"/><Relationship Id="rId5" Type="http://schemas.openxmlformats.org/officeDocument/2006/relationships/image" Target="../media/image28.jpeg"/><Relationship Id="rId4" Type="http://schemas.openxmlformats.org/officeDocument/2006/relationships/hyperlink" Target="https://creativecommons.org/licenses/by-nc-sa/3.0/"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www.autorescatolicos.org/misc13/wilsonsossa0008.pdf"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hyperlink" Target="http://www.autorescatolicos.org/misc13/wilsonsossa0008.pdf"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abordodelottoneurath.blogspot.com/2009/09/el-hubble-mejor-que-nunca.html" TargetMode="External"/><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hyperlink" Target="https://www.waldylei.com/2015/07/frases-que-se-haga-tu-voluntad-senor-y.html" TargetMode="External"/><Relationship Id="rId5" Type="http://schemas.openxmlformats.org/officeDocument/2006/relationships/image" Target="../media/image30.jpeg"/><Relationship Id="rId4" Type="http://schemas.openxmlformats.org/officeDocument/2006/relationships/hyperlink" Target="https://creativecommons.org/licenses/by-nc-nd/3.0/"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secretummeummihi.blogspot.com/2014/06/" TargetMode="External"/><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laquepagina.blogspot.com/2009/04/como-conocer-la-voluntad-de-dios.html" TargetMode="External"/><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entrefeyrazon.blogspot.com/2012/04/despues-de-una-noche-oscura-nace-la-fe.html" TargetMode="External"/><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viajarconelarte.blogspot.com/2017/10/el-juicio-final-en-el-medievo.html" TargetMode="External"/><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depoetasypiratas.blogspot.com/2014/09/la-etimologia-de-las-palabras.html" TargetMode="External"/><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profesoradoreligion.blogspot.com/2018/09/como-ser-responsable-la-luz-de-la-fe.html" TargetMode="External"/><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www.elcientoporuno.com/2020/05/el-buen-pastor.html" TargetMode="External"/><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hyperlink" Target="https://fa.wikipedia.org/wiki/%D8%B1%D8%A7%D9%85%D8%A8%D8%B1%D8%A7%D9%86%D8%AA_(%D9%81%DB%8C%D9%84%D9%85_%DB%B1%DB%B9%DB%B3%DB%B6)" TargetMode="External"/><Relationship Id="rId7" Type="http://schemas.openxmlformats.org/officeDocument/2006/relationships/hyperlink" Target="https://creativecommons.org/licenses/by-nc-sa/3.0/" TargetMode="External"/><Relationship Id="rId2" Type="http://schemas.openxmlformats.org/officeDocument/2006/relationships/image" Target="../media/image46.jpeg"/><Relationship Id="rId1" Type="http://schemas.openxmlformats.org/officeDocument/2006/relationships/slideLayout" Target="../slideLayouts/slideLayout3.xml"/><Relationship Id="rId6" Type="http://schemas.openxmlformats.org/officeDocument/2006/relationships/hyperlink" Target="https://pastoralsj.org/recursos/leer/367-el-regreso-del-hijo-prodigo" TargetMode="External"/><Relationship Id="rId5" Type="http://schemas.openxmlformats.org/officeDocument/2006/relationships/image" Target="../media/image47.jpeg"/><Relationship Id="rId4" Type="http://schemas.openxmlformats.org/officeDocument/2006/relationships/hyperlink" Target="https://creativecommons.org/licenses/by-sa/3.0/" TargetMode="Externa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9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ítulo 1">
            <a:extLst>
              <a:ext uri="{FF2B5EF4-FFF2-40B4-BE49-F238E27FC236}">
                <a16:creationId xmlns:a16="http://schemas.microsoft.com/office/drawing/2014/main" id="{5F7628D7-8E82-2284-023D-6877C4632EF7}"/>
              </a:ext>
            </a:extLst>
          </p:cNvPr>
          <p:cNvSpPr>
            <a:spLocks noGrp="1"/>
          </p:cNvSpPr>
          <p:nvPr>
            <p:ph type="ctrTitle"/>
          </p:nvPr>
        </p:nvSpPr>
        <p:spPr>
          <a:xfrm>
            <a:off x="296863" y="4324350"/>
            <a:ext cx="6681787" cy="1646238"/>
          </a:xfrm>
        </p:spPr>
        <p:txBody>
          <a:bodyPr>
            <a:normAutofit fontScale="90000"/>
          </a:bodyPr>
          <a:lstStyle/>
          <a:p>
            <a:pPr eaLnBrk="1" fontAlgn="auto" hangingPunct="1">
              <a:spcAft>
                <a:spcPts val="0"/>
              </a:spcAft>
              <a:defRPr/>
            </a:pPr>
            <a:r>
              <a:rPr lang="es-CO" altLang="es-CO" dirty="0">
                <a:solidFill>
                  <a:srgbClr val="FF0000"/>
                </a:solidFill>
              </a:rPr>
              <a:t>EL DISCERNIMIENTO </a:t>
            </a:r>
            <a:r>
              <a:rPr lang="es-CO" altLang="es-CO" dirty="0">
                <a:solidFill>
                  <a:schemeClr val="bg1"/>
                </a:solidFill>
              </a:rPr>
              <a:t>EN EL ESPÍRITU SANTO Y LA VIDA EN LA COMUNIDAD </a:t>
            </a:r>
            <a:br>
              <a:rPr lang="es-CO" altLang="es-CO" dirty="0"/>
            </a:br>
            <a:br>
              <a:rPr lang="es-CO" altLang="es-CO" dirty="0"/>
            </a:br>
            <a:r>
              <a:rPr lang="es-CO" altLang="es-CO" sz="3000" dirty="0">
                <a:solidFill>
                  <a:srgbClr val="FF0000"/>
                </a:solidFill>
              </a:rPr>
              <a:t>P. WILSON SOSSA, CJM</a:t>
            </a:r>
            <a:br>
              <a:rPr lang="es-CO" altLang="es-CO" sz="3000" dirty="0">
                <a:solidFill>
                  <a:srgbClr val="FF0000"/>
                </a:solidFill>
              </a:rPr>
            </a:br>
            <a:r>
              <a:rPr lang="es-CO" altLang="es-CO" sz="3000" dirty="0">
                <a:solidFill>
                  <a:srgbClr val="FF0000"/>
                </a:solidFill>
              </a:rPr>
              <a:t>EUDISTA</a:t>
            </a:r>
          </a:p>
        </p:txBody>
      </p:sp>
      <p:sp>
        <p:nvSpPr>
          <p:cNvPr id="3" name="Subtítulo 2">
            <a:extLst>
              <a:ext uri="{FF2B5EF4-FFF2-40B4-BE49-F238E27FC236}">
                <a16:creationId xmlns:a16="http://schemas.microsoft.com/office/drawing/2014/main" id="{2B0EEB6A-4407-756F-9AAF-C18224603192}"/>
              </a:ext>
            </a:extLst>
          </p:cNvPr>
          <p:cNvSpPr>
            <a:spLocks noGrp="1"/>
          </p:cNvSpPr>
          <p:nvPr>
            <p:ph type="subTitle" idx="1"/>
          </p:nvPr>
        </p:nvSpPr>
        <p:spPr>
          <a:xfrm>
            <a:off x="2051050" y="1706563"/>
            <a:ext cx="6594475" cy="1654175"/>
          </a:xfrm>
        </p:spPr>
        <p:txBody>
          <a:bodyPr/>
          <a:lstStyle/>
          <a:p>
            <a:pPr eaLnBrk="1" fontAlgn="auto" hangingPunct="1">
              <a:spcAft>
                <a:spcPts val="0"/>
              </a:spcAft>
              <a:buFont typeface="Wingdings 3" panose="05040102010807070707" pitchFamily="18" charset="2"/>
              <a:buNone/>
              <a:defRPr/>
            </a:pPr>
            <a:endParaRPr lang="es-CO"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30F9C2-D001-E0EF-CA68-50DE2A402E12}"/>
              </a:ext>
            </a:extLst>
          </p:cNvPr>
          <p:cNvSpPr>
            <a:spLocks noGrp="1"/>
          </p:cNvSpPr>
          <p:nvPr>
            <p:ph type="title"/>
          </p:nvPr>
        </p:nvSpPr>
        <p:spPr>
          <a:xfrm>
            <a:off x="855663" y="619125"/>
            <a:ext cx="7429500" cy="1477963"/>
          </a:xfrm>
        </p:spPr>
        <p:txBody>
          <a:bodyPr/>
          <a:lstStyle/>
          <a:p>
            <a:pPr eaLnBrk="1" fontAlgn="auto" hangingPunct="1">
              <a:spcAft>
                <a:spcPts val="0"/>
              </a:spcAft>
              <a:defRPr/>
            </a:pPr>
            <a:r>
              <a:rPr lang="es-CO" dirty="0"/>
              <a:t>4. </a:t>
            </a:r>
            <a:r>
              <a:rPr lang="es-CO" dirty="0">
                <a:solidFill>
                  <a:srgbClr val="FF0000"/>
                </a:solidFill>
              </a:rPr>
              <a:t>Vivir juzgando </a:t>
            </a:r>
            <a:r>
              <a:rPr lang="es-CO" dirty="0"/>
              <a:t>todo, todo el tiempo:  ESTE ES…</a:t>
            </a:r>
          </a:p>
        </p:txBody>
      </p:sp>
      <p:sp>
        <p:nvSpPr>
          <p:cNvPr id="3" name="Marcador de contenido 2">
            <a:extLst>
              <a:ext uri="{FF2B5EF4-FFF2-40B4-BE49-F238E27FC236}">
                <a16:creationId xmlns:a16="http://schemas.microsoft.com/office/drawing/2014/main" id="{87FB1A10-21EB-9473-ECFD-9D18A6908B93}"/>
              </a:ext>
            </a:extLst>
          </p:cNvPr>
          <p:cNvSpPr>
            <a:spLocks noGrp="1"/>
          </p:cNvSpPr>
          <p:nvPr>
            <p:ph idx="1"/>
          </p:nvPr>
        </p:nvSpPr>
        <p:spPr>
          <a:xfrm>
            <a:off x="855663" y="2249488"/>
            <a:ext cx="7429500" cy="3541712"/>
          </a:xfrm>
        </p:spPr>
        <p:txBody>
          <a:bodyPr/>
          <a:lstStyle/>
          <a:p>
            <a:pPr eaLnBrk="1" fontAlgn="auto" hangingPunct="1">
              <a:spcAft>
                <a:spcPts val="0"/>
              </a:spcAft>
              <a:defRPr/>
            </a:pPr>
            <a:r>
              <a:rPr lang="es-CO" sz="2250" dirty="0"/>
              <a:t>El hábito de la crítica constante. Una predisposición constante a ver lo negativo. </a:t>
            </a:r>
          </a:p>
          <a:p>
            <a:pPr eaLnBrk="1" fontAlgn="auto" hangingPunct="1">
              <a:spcAft>
                <a:spcPts val="0"/>
              </a:spcAft>
              <a:defRPr/>
            </a:pPr>
            <a:endParaRPr lang="es-CO" sz="2250" dirty="0"/>
          </a:p>
        </p:txBody>
      </p:sp>
      <p:pic>
        <p:nvPicPr>
          <p:cNvPr id="30723" name="Picture 3" descr="page7image1993072">
            <a:extLst>
              <a:ext uri="{FF2B5EF4-FFF2-40B4-BE49-F238E27FC236}">
                <a16:creationId xmlns:a16="http://schemas.microsoft.com/office/drawing/2014/main" id="{C70F749D-D746-E93B-ADE9-69209100B0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3068638"/>
            <a:ext cx="8207375" cy="657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881" name="Object 8">
            <a:extLst>
              <a:ext uri="{FF2B5EF4-FFF2-40B4-BE49-F238E27FC236}">
                <a16:creationId xmlns:a16="http://schemas.microsoft.com/office/drawing/2014/main" id="{30AF522D-0F61-716F-FD41-BB087120832F}"/>
              </a:ext>
            </a:extLst>
          </p:cNvPr>
          <p:cNvGraphicFramePr>
            <a:graphicFrameLocks noGrp="1" noChangeAspect="1"/>
          </p:cNvGraphicFramePr>
          <p:nvPr>
            <p:ph/>
          </p:nvPr>
        </p:nvGraphicFramePr>
        <p:xfrm>
          <a:off x="4089400" y="2743200"/>
          <a:ext cx="965200" cy="914400"/>
        </p:xfrm>
        <a:graphic>
          <a:graphicData uri="http://schemas.openxmlformats.org/presentationml/2006/ole">
            <mc:AlternateContent xmlns:mc="http://schemas.openxmlformats.org/markup-compatibility/2006">
              <mc:Choice xmlns:v="urn:schemas-microsoft-com:vml" Requires="v">
                <p:oleObj name="Image" r:id="rId2" imgW="965200" imgH="914400" progId="Photoshop.Image.8">
                  <p:embed/>
                </p:oleObj>
              </mc:Choice>
              <mc:Fallback>
                <p:oleObj name="Image" r:id="rId2" imgW="965200" imgH="914400" progId="Photoshop.Image.8">
                  <p:embed/>
                  <p:pic>
                    <p:nvPicPr>
                      <p:cNvPr id="0" name="Object 8"/>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9400" y="2743200"/>
                        <a:ext cx="965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22882" name="Picture 4" descr="CARA DEL PADRE">
            <a:extLst>
              <a:ext uri="{FF2B5EF4-FFF2-40B4-BE49-F238E27FC236}">
                <a16:creationId xmlns:a16="http://schemas.microsoft.com/office/drawing/2014/main" id="{11531900-0029-D04B-72FF-89E39154452A}"/>
              </a:ext>
            </a:extLst>
          </p:cNvPr>
          <p:cNvPicPr>
            <a:picLocks noGrp="1" noChangeAspect="1" noChangeArrowheads="1"/>
          </p:cNvPicPr>
          <p:nvPr>
            <p:ph type="body" idx="4294967295"/>
          </p:nvPr>
        </p:nvPicPr>
        <p:blipFill>
          <a:blip r:embed="rId4">
            <a:extLst>
              <a:ext uri="{28A0092B-C50C-407E-A947-70E740481C1C}">
                <a14:useLocalDpi xmlns:a14="http://schemas.microsoft.com/office/drawing/2010/main" val="0"/>
              </a:ext>
            </a:extLst>
          </a:blip>
          <a:srcRect/>
          <a:stretch>
            <a:fillRect/>
          </a:stretch>
        </p:blipFill>
        <p:spPr bwMode="auto">
          <a:xfrm>
            <a:off x="0" y="1571625"/>
            <a:ext cx="3625850" cy="5286375"/>
          </a:xfrm>
        </p:spPr>
      </p:pic>
      <p:sp>
        <p:nvSpPr>
          <p:cNvPr id="122883" name="Rectangle 5">
            <a:extLst>
              <a:ext uri="{FF2B5EF4-FFF2-40B4-BE49-F238E27FC236}">
                <a16:creationId xmlns:a16="http://schemas.microsoft.com/office/drawing/2014/main" id="{B4C2BD8E-9A8C-004C-47C7-D775C5331CB5}"/>
              </a:ext>
            </a:extLst>
          </p:cNvPr>
          <p:cNvSpPr>
            <a:spLocks noChangeArrowheads="1"/>
          </p:cNvSpPr>
          <p:nvPr/>
        </p:nvSpPr>
        <p:spPr bwMode="auto">
          <a:xfrm>
            <a:off x="0" y="0"/>
            <a:ext cx="9144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algn="ctr" eaLnBrk="1" hangingPunct="1">
              <a:lnSpc>
                <a:spcPct val="100000"/>
              </a:lnSpc>
              <a:spcBef>
                <a:spcPct val="0"/>
              </a:spcBef>
              <a:buSzTx/>
              <a:buFontTx/>
              <a:buNone/>
            </a:pPr>
            <a:r>
              <a:rPr lang="es-ES" altLang="es-CO" b="1">
                <a:solidFill>
                  <a:srgbClr val="FF0000"/>
                </a:solidFill>
                <a:latin typeface="Constantia" panose="02030602050306030303" pitchFamily="18" charset="0"/>
              </a:rPr>
              <a:t>Contemplemos sus rostros…</a:t>
            </a:r>
          </a:p>
          <a:p>
            <a:pPr eaLnBrk="1" hangingPunct="1">
              <a:lnSpc>
                <a:spcPct val="100000"/>
              </a:lnSpc>
              <a:spcBef>
                <a:spcPct val="0"/>
              </a:spcBef>
              <a:buSzTx/>
              <a:buFontTx/>
              <a:buNone/>
            </a:pPr>
            <a:r>
              <a:rPr lang="es-ES" altLang="es-CO" b="1">
                <a:solidFill>
                  <a:srgbClr val="FF0000"/>
                </a:solidFill>
                <a:latin typeface="Constantia" panose="02030602050306030303" pitchFamily="18" charset="0"/>
              </a:rPr>
              <a:t>Merece contemplarse con detenimiento el rostro del Padre, que se muestra íntegro, y los rostros de los dos hermanos, que sólo aparecen en una de la fases. </a:t>
            </a:r>
          </a:p>
        </p:txBody>
      </p:sp>
      <p:pic>
        <p:nvPicPr>
          <p:cNvPr id="122884" name="Picture 6" descr="hmayor">
            <a:extLst>
              <a:ext uri="{FF2B5EF4-FFF2-40B4-BE49-F238E27FC236}">
                <a16:creationId xmlns:a16="http://schemas.microsoft.com/office/drawing/2014/main" id="{AD884106-BFAC-6E6C-936A-4757B7D9B0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2188" y="1571625"/>
            <a:ext cx="3071812"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9B867ED0-90E1-4282-8999-DDDF78824063}"/>
              </a:ext>
            </a:extLst>
          </p:cNvPr>
          <p:cNvSpPr>
            <a:spLocks noGrp="1"/>
          </p:cNvSpPr>
          <p:nvPr>
            <p:ph/>
          </p:nvPr>
        </p:nvSpPr>
        <p:spPr/>
        <p:txBody>
          <a:bodyPr>
            <a:normAutofit lnSpcReduction="10000"/>
          </a:bodyPr>
          <a:lstStyle/>
          <a:p>
            <a:pPr marL="0" indent="0" algn="ctr">
              <a:buFont typeface="Arial" panose="020B0604020202020204" pitchFamily="34" charset="0"/>
              <a:buNone/>
              <a:defRPr/>
            </a:pPr>
            <a:r>
              <a:rPr lang="es-CO" dirty="0">
                <a:solidFill>
                  <a:schemeClr val="bg1"/>
                </a:solidFill>
              </a:rPr>
              <a:t>Cuadro de Rembrandt</a:t>
            </a:r>
          </a:p>
          <a:p>
            <a:pPr marL="0" indent="0" algn="ctr">
              <a:buFont typeface="Arial" panose="020B0604020202020204" pitchFamily="34" charset="0"/>
              <a:buNone/>
              <a:defRPr/>
            </a:pPr>
            <a:r>
              <a:rPr lang="es-CO" dirty="0">
                <a:solidFill>
                  <a:schemeClr val="bg1"/>
                </a:solidFill>
              </a:rPr>
              <a:t>Cristo, la tormenta sobre le lago de Galilea</a:t>
            </a:r>
          </a:p>
          <a:p>
            <a:pPr algn="ctr">
              <a:defRPr/>
            </a:pPr>
            <a:r>
              <a:rPr lang="es-CO" b="1" dirty="0">
                <a:solidFill>
                  <a:schemeClr val="bg1"/>
                </a:solidFill>
                <a:effectLst/>
              </a:rPr>
              <a:t>En 1990, unos ladrones sustrajeron 13 valiosas obras </a:t>
            </a:r>
            <a:r>
              <a:rPr lang="es-CO" b="1" dirty="0">
                <a:solidFill>
                  <a:srgbClr val="201813"/>
                </a:solidFill>
                <a:effectLst/>
              </a:rPr>
              <a:t>del Isabella Stewart Gardner de Boston, entre ellas la única marina conocida de Rembrandt</a:t>
            </a:r>
          </a:p>
          <a:p>
            <a:pPr algn="ctr">
              <a:defRPr/>
            </a:pPr>
            <a:r>
              <a:rPr lang="es-CO" dirty="0">
                <a:solidFill>
                  <a:srgbClr val="000000"/>
                </a:solidFill>
                <a:effectLst/>
                <a:latin typeface="Inter"/>
              </a:rPr>
              <a:t>Desde una imborrable noche de </a:t>
            </a:r>
            <a:r>
              <a:rPr lang="es-CO" b="1" dirty="0">
                <a:solidFill>
                  <a:srgbClr val="000000"/>
                </a:solidFill>
                <a:effectLst/>
                <a:latin typeface="Inter"/>
              </a:rPr>
              <a:t>marzo de 1990,</a:t>
            </a:r>
            <a:r>
              <a:rPr lang="es-CO" dirty="0">
                <a:solidFill>
                  <a:srgbClr val="000000"/>
                </a:solidFill>
                <a:effectLst/>
                <a:latin typeface="Inter"/>
              </a:rPr>
              <a:t> continúa sin resolverse la autoría y la actual ubicación del mayor botín artístico birlado en los más de dos siglos de historia del país, que fue perpetrado en el </a:t>
            </a:r>
            <a:r>
              <a:rPr lang="es-CO" b="1" dirty="0">
                <a:solidFill>
                  <a:srgbClr val="000000"/>
                </a:solidFill>
                <a:effectLst/>
                <a:latin typeface="Inter"/>
              </a:rPr>
              <a:t>Museo Isabella Stewart Gardner, </a:t>
            </a:r>
            <a:r>
              <a:rPr lang="es-CO" dirty="0">
                <a:solidFill>
                  <a:srgbClr val="000000"/>
                </a:solidFill>
                <a:effectLst/>
                <a:latin typeface="Inter"/>
              </a:rPr>
              <a:t>de Boston.</a:t>
            </a:r>
          </a:p>
          <a:p>
            <a:pPr algn="ctr">
              <a:defRPr/>
            </a:pPr>
            <a:r>
              <a:rPr lang="es-CO" dirty="0">
                <a:solidFill>
                  <a:srgbClr val="000000"/>
                </a:solidFill>
                <a:effectLst/>
                <a:latin typeface="Inter"/>
              </a:rPr>
              <a:t>Entre ellas merecen una especial mención</a:t>
            </a:r>
            <a:r>
              <a:rPr lang="es-CO" b="1" dirty="0">
                <a:solidFill>
                  <a:srgbClr val="000000"/>
                </a:solidFill>
                <a:effectLst/>
                <a:latin typeface="Inter"/>
              </a:rPr>
              <a:t> 'La tormenta en el mar de Galilea' (1633), el único paisaje marino que se conoce de Rembrandt</a:t>
            </a:r>
            <a:endParaRPr lang="es-CO"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1">
            <a:extLst>
              <a:ext uri="{FF2B5EF4-FFF2-40B4-BE49-F238E27FC236}">
                <a16:creationId xmlns:a16="http://schemas.microsoft.com/office/drawing/2014/main" id="{4AEBB39D-A357-D051-102D-295AB2A37E5A}"/>
              </a:ext>
            </a:extLst>
          </p:cNvPr>
          <p:cNvSpPr>
            <a:spLocks noGrp="1"/>
          </p:cNvSpPr>
          <p:nvPr>
            <p:ph/>
          </p:nvPr>
        </p:nvSpPr>
        <p:spPr/>
        <p:txBody>
          <a:bodyPr/>
          <a:lstStyle/>
          <a:p>
            <a:pPr>
              <a:defRPr/>
            </a:pPr>
            <a:endParaRPr lang="es-CO"/>
          </a:p>
        </p:txBody>
      </p:sp>
      <p:pic>
        <p:nvPicPr>
          <p:cNvPr id="124930" name="Imagen 3">
            <a:extLst>
              <a:ext uri="{FF2B5EF4-FFF2-40B4-BE49-F238E27FC236}">
                <a16:creationId xmlns:a16="http://schemas.microsoft.com/office/drawing/2014/main" id="{8217CD2C-D937-10C9-0513-909296D906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Conector recto de flecha 4" descr="&quot;&quot;">
            <a:extLst>
              <a:ext uri="{FF2B5EF4-FFF2-40B4-BE49-F238E27FC236}">
                <a16:creationId xmlns:a16="http://schemas.microsoft.com/office/drawing/2014/main" id="{EED0B149-D97B-6265-403B-6F781EE3F5D6}"/>
              </a:ext>
            </a:extLst>
          </p:cNvPr>
          <p:cNvCxnSpPr>
            <a:cxnSpLocks/>
          </p:cNvCxnSpPr>
          <p:nvPr/>
        </p:nvCxnSpPr>
        <p:spPr>
          <a:xfrm>
            <a:off x="5795963" y="1773238"/>
            <a:ext cx="13684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4932" name="CuadroTexto 6">
            <a:extLst>
              <a:ext uri="{FF2B5EF4-FFF2-40B4-BE49-F238E27FC236}">
                <a16:creationId xmlns:a16="http://schemas.microsoft.com/office/drawing/2014/main" id="{ACD21260-EE32-B10C-06CC-DDDD93F19E93}"/>
              </a:ext>
            </a:extLst>
          </p:cNvPr>
          <p:cNvSpPr txBox="1">
            <a:spLocks noChangeArrowheads="1"/>
          </p:cNvSpPr>
          <p:nvPr/>
        </p:nvSpPr>
        <p:spPr bwMode="auto">
          <a:xfrm>
            <a:off x="7164388" y="1557338"/>
            <a:ext cx="15224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a:lnSpc>
                <a:spcPct val="100000"/>
              </a:lnSpc>
              <a:spcBef>
                <a:spcPct val="0"/>
              </a:spcBef>
              <a:buSzTx/>
              <a:buFontTx/>
              <a:buNone/>
            </a:pPr>
            <a:r>
              <a:rPr lang="es-CO" altLang="es-CO" sz="1800"/>
              <a:t>La Virgen?</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513B77-DE49-C4DC-585A-C1E743D67141}"/>
              </a:ext>
            </a:extLst>
          </p:cNvPr>
          <p:cNvSpPr>
            <a:spLocks noGrp="1"/>
          </p:cNvSpPr>
          <p:nvPr>
            <p:ph type="title"/>
          </p:nvPr>
        </p:nvSpPr>
        <p:spPr>
          <a:xfrm>
            <a:off x="823913" y="3789363"/>
            <a:ext cx="7429500" cy="2852737"/>
          </a:xfrm>
        </p:spPr>
        <p:txBody>
          <a:bodyPr>
            <a:noAutofit/>
          </a:bodyPr>
          <a:lstStyle/>
          <a:p>
            <a:pPr>
              <a:defRPr/>
            </a:pPr>
            <a:r>
              <a:rPr lang="es-CO" sz="8000" dirty="0">
                <a:solidFill>
                  <a:srgbClr val="FF0000"/>
                </a:solidFill>
              </a:rPr>
              <a:t>4.3.LAS MUJERES EN EL ARTE, EL CARISMA Y EL DISCERNIMIENTO EN LA ESPIRTUALIDAD</a:t>
            </a:r>
          </a:p>
        </p:txBody>
      </p:sp>
      <p:sp>
        <p:nvSpPr>
          <p:cNvPr id="3" name="Marcador de texto 2">
            <a:extLst>
              <a:ext uri="{FF2B5EF4-FFF2-40B4-BE49-F238E27FC236}">
                <a16:creationId xmlns:a16="http://schemas.microsoft.com/office/drawing/2014/main" id="{6CA6257A-ABA9-449F-98FF-070DD1AADE22}"/>
              </a:ext>
            </a:extLst>
          </p:cNvPr>
          <p:cNvSpPr>
            <a:spLocks noGrp="1"/>
          </p:cNvSpPr>
          <p:nvPr>
            <p:ph type="body" idx="1"/>
          </p:nvPr>
        </p:nvSpPr>
        <p:spPr>
          <a:xfrm>
            <a:off x="855663" y="4424363"/>
            <a:ext cx="7429500" cy="1374775"/>
          </a:xfrm>
        </p:spPr>
        <p:txBody>
          <a:bodyPr/>
          <a:lstStyle/>
          <a:p>
            <a:pPr>
              <a:defRPr/>
            </a:pPr>
            <a:endParaRPr lang="es-CO"/>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a:extLst>
              <a:ext uri="{FF2B5EF4-FFF2-40B4-BE49-F238E27FC236}">
                <a16:creationId xmlns:a16="http://schemas.microsoft.com/office/drawing/2014/main" id="{33E30A89-8A7C-5564-BD72-22F17B15A208}"/>
              </a:ext>
            </a:extLst>
          </p:cNvPr>
          <p:cNvSpPr>
            <a:spLocks noGrp="1"/>
          </p:cNvSpPr>
          <p:nvPr>
            <p:ph type="title"/>
          </p:nvPr>
        </p:nvSpPr>
        <p:spPr>
          <a:xfrm>
            <a:off x="855663" y="619125"/>
            <a:ext cx="7429500" cy="1477963"/>
          </a:xfrm>
        </p:spPr>
        <p:txBody>
          <a:bodyPr/>
          <a:lstStyle/>
          <a:p>
            <a:pPr>
              <a:defRPr/>
            </a:pPr>
            <a:endParaRPr lang="es-CO" dirty="0"/>
          </a:p>
        </p:txBody>
      </p:sp>
      <p:pic>
        <p:nvPicPr>
          <p:cNvPr id="126978" name="Picture 2" descr="D:\Escritorio\Retiro Naciendo 2018\8eff297151d5e17a5a257550c9414ae3.jpg">
            <a:extLst>
              <a:ext uri="{FF2B5EF4-FFF2-40B4-BE49-F238E27FC236}">
                <a16:creationId xmlns:a16="http://schemas.microsoft.com/office/drawing/2014/main" id="{5D3E97E5-8CB1-8D50-9B5F-5A078BC8EBD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0" y="881063"/>
            <a:ext cx="4527550" cy="4703762"/>
          </a:xfrm>
          <a:noFill/>
          <a:extLst>
            <a:ext uri="{909E8E84-426E-40DD-AFC4-6F175D3DCCD1}">
              <a14:hiddenFill xmlns:a14="http://schemas.microsoft.com/office/drawing/2010/main">
                <a:solidFill>
                  <a:srgbClr val="FFFFFF"/>
                </a:solidFill>
              </a14:hiddenFill>
            </a:ext>
          </a:extLst>
        </p:spPr>
      </p:pic>
      <p:pic>
        <p:nvPicPr>
          <p:cNvPr id="126979" name="Picture 3" descr="D:\Escritorio\Retiro Naciendo 2018\1056-Piet_.jpg">
            <a:extLst>
              <a:ext uri="{FF2B5EF4-FFF2-40B4-BE49-F238E27FC236}">
                <a16:creationId xmlns:a16="http://schemas.microsoft.com/office/drawing/2014/main" id="{3FFA8C64-697C-5742-B040-FA0C9E7A3E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68363"/>
            <a:ext cx="4527550" cy="472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3 CuadroTexto">
            <a:extLst>
              <a:ext uri="{FF2B5EF4-FFF2-40B4-BE49-F238E27FC236}">
                <a16:creationId xmlns:a16="http://schemas.microsoft.com/office/drawing/2014/main" id="{32E17A4E-46B1-E01A-5B43-27A54F64BEB5}"/>
              </a:ext>
            </a:extLst>
          </p:cNvPr>
          <p:cNvSpPr txBox="1">
            <a:spLocks noChangeArrowheads="1"/>
          </p:cNvSpPr>
          <p:nvPr/>
        </p:nvSpPr>
        <p:spPr bwMode="auto">
          <a:xfrm>
            <a:off x="4938713" y="5843588"/>
            <a:ext cx="3997325" cy="36988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a:lnSpc>
                <a:spcPct val="100000"/>
              </a:lnSpc>
              <a:spcBef>
                <a:spcPct val="0"/>
              </a:spcBef>
              <a:buSzTx/>
              <a:buFontTx/>
              <a:buNone/>
            </a:pPr>
            <a:r>
              <a:rPr lang="es-CO" altLang="es-CO" sz="1800"/>
              <a:t>LO HA ENTREGADO TODO POR MI</a:t>
            </a:r>
          </a:p>
        </p:txBody>
      </p:sp>
      <p:sp>
        <p:nvSpPr>
          <p:cNvPr id="126981" name="5 CuadroTexto">
            <a:extLst>
              <a:ext uri="{FF2B5EF4-FFF2-40B4-BE49-F238E27FC236}">
                <a16:creationId xmlns:a16="http://schemas.microsoft.com/office/drawing/2014/main" id="{83E547D3-A15A-18A9-72D2-F925F332A8EE}"/>
              </a:ext>
            </a:extLst>
          </p:cNvPr>
          <p:cNvSpPr txBox="1">
            <a:spLocks noChangeArrowheads="1"/>
          </p:cNvSpPr>
          <p:nvPr/>
        </p:nvSpPr>
        <p:spPr bwMode="auto">
          <a:xfrm>
            <a:off x="1258888" y="5822950"/>
            <a:ext cx="1570037"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a:lnSpc>
                <a:spcPct val="100000"/>
              </a:lnSpc>
              <a:spcBef>
                <a:spcPct val="0"/>
              </a:spcBef>
              <a:buSzTx/>
              <a:buFontTx/>
              <a:buNone/>
            </a:pPr>
            <a:r>
              <a:rPr lang="es-CO" altLang="es-CO" sz="1800"/>
              <a:t>Hebreos 9,14</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6F56D1C3-B2F4-6467-1542-F7C7C5BF7A3A}"/>
              </a:ext>
            </a:extLst>
          </p:cNvPr>
          <p:cNvSpPr txBox="1"/>
          <p:nvPr/>
        </p:nvSpPr>
        <p:spPr>
          <a:xfrm>
            <a:off x="301752" y="457200"/>
            <a:ext cx="8686800" cy="841248"/>
          </a:xfrm>
          <a:prstGeom prst="rect">
            <a:avLst/>
          </a:prstGeom>
        </p:spPr>
        <p:txBody>
          <a:bodyPr anchor="ctr">
            <a:normAutofit/>
          </a:bodyPr>
          <a:lstStyle/>
          <a:p>
            <a:pPr>
              <a:spcAft>
                <a:spcPts val="600"/>
              </a:spcAft>
              <a:defRPr/>
            </a:pPr>
            <a:r>
              <a:rPr lang="es-CO" sz="3600" cap="all">
                <a:solidFill>
                  <a:schemeClr val="tx2"/>
                </a:solidFill>
                <a:effectLst>
                  <a:reflection blurRad="12700" stA="48000" endA="300" endPos="55000" dir="5400000" sy="-90000" algn="bl" rotWithShape="0"/>
                </a:effectLst>
                <a:latin typeface="+mj-lt"/>
                <a:ea typeface="+mj-ea"/>
                <a:cs typeface="+mj-cs"/>
              </a:rPr>
              <a:t>Miguel Angel – la piedad </a:t>
            </a:r>
          </a:p>
        </p:txBody>
      </p:sp>
      <p:pic>
        <p:nvPicPr>
          <p:cNvPr id="128002" name="Imagen 5">
            <a:extLst>
              <a:ext uri="{FF2B5EF4-FFF2-40B4-BE49-F238E27FC236}">
                <a16:creationId xmlns:a16="http://schemas.microsoft.com/office/drawing/2014/main" id="{AF1C9054-3863-5600-12D6-0367686E4A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208" r="82"/>
          <a:stretch>
            <a:fillRect/>
          </a:stretch>
        </p:blipFill>
        <p:spPr bwMode="auto">
          <a:xfrm>
            <a:off x="304800" y="1600200"/>
            <a:ext cx="4191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3">
            <a:extLst>
              <a:ext uri="{FF2B5EF4-FFF2-40B4-BE49-F238E27FC236}">
                <a16:creationId xmlns:a16="http://schemas.microsoft.com/office/drawing/2014/main" id="{1656E867-7CC4-4A7B-49D1-3769279D4CA2}"/>
              </a:ext>
            </a:extLst>
          </p:cNvPr>
          <p:cNvSpPr>
            <a:spLocks noGrp="1"/>
          </p:cNvSpPr>
          <p:nvPr>
            <p:ph sz="half" idx="2"/>
          </p:nvPr>
        </p:nvSpPr>
        <p:spPr>
          <a:xfrm>
            <a:off x="4648200" y="1600200"/>
            <a:ext cx="4343400" cy="4724400"/>
          </a:xfrm>
        </p:spPr>
        <p:txBody>
          <a:bodyPr/>
          <a:lstStyle/>
          <a:p>
            <a:pPr algn="just">
              <a:defRPr/>
            </a:pPr>
            <a:r>
              <a:rPr lang="es-CO" sz="2300" dirty="0"/>
              <a:t>Su composición es claramente clásica, inscrita en un triángulo equilátero que le da estabilidad, con suaves movimientos (paños, cuerpo o mano de Cristo) hacia la derecha que es contrapesado por el suave </a:t>
            </a:r>
            <a:r>
              <a:rPr lang="es-CO" sz="2300" dirty="0" err="1"/>
              <a:t>contraposto</a:t>
            </a:r>
            <a:r>
              <a:rPr lang="es-CO" sz="2300" dirty="0"/>
              <a:t> de la cabeza de la Virgen y un gran paño que cierra la escultura por la izquierda. Todo ello permite un equilibrio y tranquilidad.</a:t>
            </a:r>
            <a:endParaRPr lang="en-US" sz="2300"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A61CDD4F-295F-67C8-EF00-955E055C0430}"/>
              </a:ext>
            </a:extLst>
          </p:cNvPr>
          <p:cNvSpPr>
            <a:spLocks noGrp="1"/>
          </p:cNvSpPr>
          <p:nvPr>
            <p:ph/>
          </p:nvPr>
        </p:nvSpPr>
        <p:spPr/>
        <p:txBody>
          <a:bodyPr>
            <a:normAutofit fontScale="92500" lnSpcReduction="10000"/>
          </a:bodyPr>
          <a:lstStyle/>
          <a:p>
            <a:pPr algn="just">
              <a:defRPr/>
            </a:pPr>
            <a:r>
              <a:rPr lang="es-CO" sz="3000" dirty="0"/>
              <a:t>El grupo escultórico forma </a:t>
            </a:r>
            <a:r>
              <a:rPr lang="es-CO" sz="3000" b="1" dirty="0"/>
              <a:t>un triángulo equilátero sobre una base elíptica,</a:t>
            </a:r>
            <a:r>
              <a:rPr lang="es-CO" sz="3000" dirty="0"/>
              <a:t> que otorga equilibrio y estabilidad a la imagen. Es notable la </a:t>
            </a:r>
            <a:r>
              <a:rPr lang="es-CO" sz="3000" b="1" dirty="0"/>
              <a:t>influencia neoplatónica</a:t>
            </a:r>
            <a:r>
              <a:rPr lang="es-CO" sz="3000" dirty="0"/>
              <a:t> sobre el escultor, que da como resultado el idealismo renacentista que hace que </a:t>
            </a:r>
            <a:r>
              <a:rPr lang="es-CO" sz="3000" b="1" dirty="0"/>
              <a:t>la belleza predomine sobre el sufrimiento.</a:t>
            </a:r>
          </a:p>
          <a:p>
            <a:pPr algn="just">
              <a:defRPr/>
            </a:pPr>
            <a:r>
              <a:rPr lang="es-CO" sz="3000" dirty="0"/>
              <a:t>sí tenemos </a:t>
            </a:r>
            <a:r>
              <a:rPr lang="es-CO" sz="3000" b="1" dirty="0"/>
              <a:t>la Piedad más armoniosa de todas,</a:t>
            </a:r>
            <a:r>
              <a:rPr lang="es-CO" sz="3000" dirty="0"/>
              <a:t> que como última curiosidad, es la única obra firmada por </a:t>
            </a:r>
            <a:r>
              <a:rPr lang="es-CO" sz="3000" b="1" dirty="0"/>
              <a:t>Miguel Ángel.</a:t>
            </a:r>
            <a:r>
              <a:rPr lang="es-CO" sz="3000" dirty="0"/>
              <a:t> La firma la plasmo sobre la Virgen, en la misma noche en la que se enteró de que circulaba el rumor de que esta escultura no era de su autoría.</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Marcador de contenido 2">
            <a:extLst>
              <a:ext uri="{FF2B5EF4-FFF2-40B4-BE49-F238E27FC236}">
                <a16:creationId xmlns:a16="http://schemas.microsoft.com/office/drawing/2014/main" id="{714E53B9-4ECD-76D6-D60B-D073C0E9DDD3}"/>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bwMode="auto">
          <a:xfrm>
            <a:off x="1636713" y="274638"/>
            <a:ext cx="5870575" cy="5851525"/>
          </a:xfr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1BCA6C-D200-4496-147F-2B0F25E13767}"/>
              </a:ext>
            </a:extLst>
          </p:cNvPr>
          <p:cNvSpPr>
            <a:spLocks noGrp="1"/>
          </p:cNvSpPr>
          <p:nvPr>
            <p:ph type="title"/>
          </p:nvPr>
        </p:nvSpPr>
        <p:spPr>
          <a:xfrm>
            <a:off x="855663" y="619125"/>
            <a:ext cx="7429500" cy="1477963"/>
          </a:xfrm>
        </p:spPr>
        <p:txBody>
          <a:bodyPr/>
          <a:lstStyle/>
          <a:p>
            <a:pPr>
              <a:defRPr/>
            </a:pPr>
            <a:endParaRPr lang="es-CO" dirty="0"/>
          </a:p>
        </p:txBody>
      </p:sp>
      <p:sp>
        <p:nvSpPr>
          <p:cNvPr id="3" name="Marcador de contenido 2">
            <a:extLst>
              <a:ext uri="{FF2B5EF4-FFF2-40B4-BE49-F238E27FC236}">
                <a16:creationId xmlns:a16="http://schemas.microsoft.com/office/drawing/2014/main" id="{2BE01DDD-5696-A404-F8BA-DB25A9C7FAB8}"/>
              </a:ext>
            </a:extLst>
          </p:cNvPr>
          <p:cNvSpPr>
            <a:spLocks noGrp="1"/>
          </p:cNvSpPr>
          <p:nvPr>
            <p:ph idx="1"/>
          </p:nvPr>
        </p:nvSpPr>
        <p:spPr>
          <a:xfrm>
            <a:off x="855663" y="476250"/>
            <a:ext cx="7429500" cy="5314950"/>
          </a:xfrm>
        </p:spPr>
        <p:txBody>
          <a:bodyPr/>
          <a:lstStyle/>
          <a:p>
            <a:pPr algn="just" fontAlgn="t">
              <a:defRPr/>
            </a:pPr>
            <a:r>
              <a:rPr lang="es-CO" dirty="0">
                <a:solidFill>
                  <a:schemeClr val="bg1"/>
                </a:solidFill>
              </a:rPr>
              <a:t>5. APORTE PASTORAL HOY</a:t>
            </a:r>
          </a:p>
          <a:p>
            <a:pPr algn="just" fontAlgn="t">
              <a:defRPr/>
            </a:pPr>
            <a:r>
              <a:rPr lang="es-CO" dirty="0">
                <a:solidFill>
                  <a:schemeClr val="bg1"/>
                </a:solidFill>
                <a:effectLst/>
                <a:latin typeface="Open Sans" panose="020B0606030504020204" pitchFamily="34" charset="0"/>
              </a:rPr>
              <a:t>El </a:t>
            </a:r>
            <a:r>
              <a:rPr lang="es-CO" dirty="0">
                <a:solidFill>
                  <a:srgbClr val="FF0000"/>
                </a:solidFill>
                <a:effectLst/>
                <a:latin typeface="Open Sans" panose="020B0606030504020204" pitchFamily="34" charset="0"/>
              </a:rPr>
              <a:t>carisma debe ser visto como una cualidad natural que posee una persona para atraer individuos con tan solo con su presencia, acciones o palabras</a:t>
            </a:r>
            <a:r>
              <a:rPr lang="es-CO" dirty="0">
                <a:solidFill>
                  <a:schemeClr val="bg1"/>
                </a:solidFill>
                <a:effectLst/>
                <a:latin typeface="Open Sans" panose="020B0606030504020204" pitchFamily="34" charset="0"/>
              </a:rPr>
              <a:t>. Como tal, el carisma es un don innato, es inherente a la personalidad del individuo y permite que se destaque entre el medio de la multitud, y causar una buena impresión en las personas.</a:t>
            </a:r>
          </a:p>
          <a:p>
            <a:pPr>
              <a:defRPr/>
            </a:pPr>
            <a:endParaRPr lang="es-CO" dirty="0">
              <a:solidFill>
                <a:schemeClr val="bg1"/>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F22090-1D18-AE25-1A94-7B88DA8F57EF}"/>
              </a:ext>
            </a:extLst>
          </p:cNvPr>
          <p:cNvSpPr>
            <a:spLocks noGrp="1"/>
          </p:cNvSpPr>
          <p:nvPr>
            <p:ph type="title"/>
          </p:nvPr>
        </p:nvSpPr>
        <p:spPr>
          <a:xfrm>
            <a:off x="855663" y="619125"/>
            <a:ext cx="7429500" cy="1477963"/>
          </a:xfrm>
        </p:spPr>
        <p:txBody>
          <a:bodyPr>
            <a:normAutofit fontScale="90000"/>
          </a:bodyPr>
          <a:lstStyle/>
          <a:p>
            <a:pPr>
              <a:defRPr/>
            </a:pPr>
            <a:br>
              <a:rPr lang="es-CO" dirty="0"/>
            </a:br>
            <a:br>
              <a:rPr lang="es-CO" dirty="0"/>
            </a:br>
            <a:br>
              <a:rPr lang="es-CO" dirty="0"/>
            </a:br>
            <a:endParaRPr lang="es-CO" dirty="0"/>
          </a:p>
        </p:txBody>
      </p:sp>
      <p:sp>
        <p:nvSpPr>
          <p:cNvPr id="3" name="Marcador de contenido 2">
            <a:extLst>
              <a:ext uri="{FF2B5EF4-FFF2-40B4-BE49-F238E27FC236}">
                <a16:creationId xmlns:a16="http://schemas.microsoft.com/office/drawing/2014/main" id="{A041FDF0-6C5C-3F8E-B997-56D8A447661A}"/>
              </a:ext>
            </a:extLst>
          </p:cNvPr>
          <p:cNvSpPr>
            <a:spLocks noGrp="1"/>
          </p:cNvSpPr>
          <p:nvPr>
            <p:ph idx="1"/>
          </p:nvPr>
        </p:nvSpPr>
        <p:spPr>
          <a:xfrm>
            <a:off x="855663" y="765175"/>
            <a:ext cx="7429500" cy="5832475"/>
          </a:xfrm>
        </p:spPr>
        <p:txBody>
          <a:bodyPr>
            <a:normAutofit fontScale="77500" lnSpcReduction="20000"/>
          </a:bodyPr>
          <a:lstStyle/>
          <a:p>
            <a:pPr>
              <a:defRPr/>
            </a:pPr>
            <a:r>
              <a:rPr lang="es-CO" dirty="0">
                <a:solidFill>
                  <a:schemeClr val="bg1"/>
                </a:solidFill>
              </a:rPr>
              <a:t>6. ORIGEN DEL MOVIMIENTO DE LA RCC</a:t>
            </a:r>
          </a:p>
          <a:p>
            <a:pPr>
              <a:defRPr/>
            </a:pPr>
            <a:r>
              <a:rPr lang="es-CO" dirty="0">
                <a:solidFill>
                  <a:schemeClr val="bg1"/>
                </a:solidFill>
                <a:effectLst/>
                <a:latin typeface="system-ui"/>
              </a:rPr>
              <a:t>El movimiento carismático es un movimiento interdenominacional de renovación cristiana y es una de las fuerzas más populares y de mayor crecimiento dentro del mundo cristiano actual. El origen del movimiento se remonta a 1966/67 (segunda ola), en la misión de </a:t>
            </a:r>
            <a:r>
              <a:rPr lang="es-CO" dirty="0" err="1">
                <a:solidFill>
                  <a:schemeClr val="bg1"/>
                </a:solidFill>
                <a:effectLst/>
                <a:latin typeface="system-ui"/>
              </a:rPr>
              <a:t>Azusa</a:t>
            </a:r>
            <a:r>
              <a:rPr lang="es-CO" dirty="0">
                <a:solidFill>
                  <a:schemeClr val="bg1"/>
                </a:solidFill>
                <a:effectLst/>
                <a:latin typeface="system-ui"/>
              </a:rPr>
              <a:t> Street en Los Ángeles, California, un avivamiento patrocinado por los metodistas. Fue allí donde la gente afirmó haber sido "bautizada por el Espíritu Santo" tal y como se registra en el capítulo 2 de los Hechos durante la celebración de Pentecostés. Las personas que hablaban en lenguas y los milagros de sanidad provocaron en la gente un frenesí espiritual. Los asistentes a aquellas reuniones extendieron su entusiasmo por todo Estados Unidos, y comenzó el movimiento pentecostal/carismático.</a:t>
            </a:r>
            <a:br>
              <a:rPr lang="es-CO" dirty="0">
                <a:solidFill>
                  <a:schemeClr val="bg1"/>
                </a:solidFill>
              </a:rPr>
            </a:br>
            <a:br>
              <a:rPr lang="es-CO" dirty="0">
                <a:solidFill>
                  <a:schemeClr val="bg1"/>
                </a:solidFill>
              </a:rPr>
            </a:br>
            <a:r>
              <a:rPr lang="es-CO" dirty="0">
                <a:solidFill>
                  <a:schemeClr val="bg1"/>
                </a:solidFill>
                <a:effectLst/>
                <a:latin typeface="system-ui"/>
              </a:rPr>
              <a:t>A principios de la década de los 70, el movimiento se había extendido a Europa, y durante los años 80 se expandió, dando lugar a una serie de nuevas denominaciones. No es raro ver su influencia en muchas otras denominaciones, como los bautistas, episcopales y luteranos, así como en iglesias no confesionales</a:t>
            </a:r>
            <a:endParaRPr lang="es-CO" dirty="0">
              <a:solidFill>
                <a:schemeClr val="bg1"/>
              </a:solidFill>
            </a:endParaRPr>
          </a:p>
          <a:p>
            <a:pPr marL="0" indent="0">
              <a:buFont typeface="Arial" panose="020B0604020202020204" pitchFamily="34" charset="0"/>
              <a:buNone/>
              <a:defRPr/>
            </a:pPr>
            <a:endParaRPr lang="es-CO" dirty="0">
              <a:solidFill>
                <a:schemeClr val="bg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29DA5A-2065-B6AF-0E3F-29B6C97E429D}"/>
              </a:ext>
            </a:extLst>
          </p:cNvPr>
          <p:cNvSpPr>
            <a:spLocks noGrp="1"/>
          </p:cNvSpPr>
          <p:nvPr>
            <p:ph type="title"/>
          </p:nvPr>
        </p:nvSpPr>
        <p:spPr>
          <a:xfrm>
            <a:off x="855663" y="619125"/>
            <a:ext cx="7429500" cy="1477963"/>
          </a:xfrm>
        </p:spPr>
        <p:txBody>
          <a:bodyPr>
            <a:normAutofit fontScale="90000"/>
          </a:bodyPr>
          <a:lstStyle/>
          <a:p>
            <a:pPr eaLnBrk="1" fontAlgn="auto" hangingPunct="1">
              <a:spcAft>
                <a:spcPts val="0"/>
              </a:spcAft>
              <a:defRPr/>
            </a:pPr>
            <a:r>
              <a:rPr lang="es-CO" dirty="0"/>
              <a:t>5. No considerar las emociones en el aprendizaje: </a:t>
            </a:r>
            <a:r>
              <a:rPr lang="es-CO" dirty="0">
                <a:solidFill>
                  <a:srgbClr val="FF0000"/>
                </a:solidFill>
              </a:rPr>
              <a:t>APRENDIZAJE SIN CORAZÓN</a:t>
            </a:r>
          </a:p>
        </p:txBody>
      </p:sp>
      <p:sp>
        <p:nvSpPr>
          <p:cNvPr id="3" name="Marcador de contenido 2">
            <a:extLst>
              <a:ext uri="{FF2B5EF4-FFF2-40B4-BE49-F238E27FC236}">
                <a16:creationId xmlns:a16="http://schemas.microsoft.com/office/drawing/2014/main" id="{9EB9F339-8A4D-A217-0DD6-0A3713E0D595}"/>
              </a:ext>
            </a:extLst>
          </p:cNvPr>
          <p:cNvSpPr>
            <a:spLocks noGrp="1"/>
          </p:cNvSpPr>
          <p:nvPr>
            <p:ph idx="1"/>
          </p:nvPr>
        </p:nvSpPr>
        <p:spPr>
          <a:xfrm>
            <a:off x="855663" y="2249488"/>
            <a:ext cx="7429500" cy="3541712"/>
          </a:xfrm>
        </p:spPr>
        <p:txBody>
          <a:bodyPr/>
          <a:lstStyle/>
          <a:p>
            <a:pPr eaLnBrk="1" fontAlgn="auto" hangingPunct="1">
              <a:spcAft>
                <a:spcPts val="0"/>
              </a:spcAft>
              <a:defRPr/>
            </a:pPr>
            <a:r>
              <a:rPr lang="es-CO" sz="2250" dirty="0"/>
              <a:t>Algunas emociones nos predisponen a aprender (asombro, alegría, aceptación) y otras nos cierran (arrogancia, desdén, vergüenza) El aprendizaje ocurre a partir de la apertura emocional. </a:t>
            </a:r>
          </a:p>
        </p:txBody>
      </p:sp>
      <p:pic>
        <p:nvPicPr>
          <p:cNvPr id="31747" name="Imagen 4">
            <a:extLst>
              <a:ext uri="{FF2B5EF4-FFF2-40B4-BE49-F238E27FC236}">
                <a16:creationId xmlns:a16="http://schemas.microsoft.com/office/drawing/2014/main" id="{C2BC09BE-5F27-AFE0-EEB9-3106B2D8FC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3573463"/>
            <a:ext cx="5113337" cy="328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ítulo 1">
            <a:extLst>
              <a:ext uri="{FF2B5EF4-FFF2-40B4-BE49-F238E27FC236}">
                <a16:creationId xmlns:a16="http://schemas.microsoft.com/office/drawing/2014/main" id="{1E4D3973-C6F0-116E-866A-60518E051A56}"/>
              </a:ext>
            </a:extLst>
          </p:cNvPr>
          <p:cNvSpPr>
            <a:spLocks noGrp="1"/>
          </p:cNvSpPr>
          <p:nvPr>
            <p:ph type="title"/>
          </p:nvPr>
        </p:nvSpPr>
        <p:spPr>
          <a:xfrm>
            <a:off x="855663" y="619125"/>
            <a:ext cx="7429500" cy="1477963"/>
          </a:xfrm>
        </p:spPr>
        <p:txBody>
          <a:bodyPr/>
          <a:lstStyle/>
          <a:p>
            <a:pPr eaLnBrk="1" fontAlgn="auto" hangingPunct="1">
              <a:spcAft>
                <a:spcPts val="0"/>
              </a:spcAft>
              <a:defRPr/>
            </a:pPr>
            <a:endParaRPr lang="es-MX" altLang="es-CO"/>
          </a:p>
        </p:txBody>
      </p:sp>
      <p:sp>
        <p:nvSpPr>
          <p:cNvPr id="8195" name="Marcador de contenido 2">
            <a:extLst>
              <a:ext uri="{FF2B5EF4-FFF2-40B4-BE49-F238E27FC236}">
                <a16:creationId xmlns:a16="http://schemas.microsoft.com/office/drawing/2014/main" id="{789594A4-1505-0233-FAF7-A9B1E4B76BA8}"/>
              </a:ext>
            </a:extLst>
          </p:cNvPr>
          <p:cNvSpPr>
            <a:spLocks noGrp="1"/>
          </p:cNvSpPr>
          <p:nvPr>
            <p:ph idx="1"/>
          </p:nvPr>
        </p:nvSpPr>
        <p:spPr>
          <a:xfrm>
            <a:off x="855663" y="2249488"/>
            <a:ext cx="7429500" cy="3541712"/>
          </a:xfrm>
        </p:spPr>
        <p:txBody>
          <a:bodyPr/>
          <a:lstStyle/>
          <a:p>
            <a:pPr eaLnBrk="1" fontAlgn="auto" hangingPunct="1">
              <a:spcAft>
                <a:spcPts val="0"/>
              </a:spcAft>
              <a:defRPr/>
            </a:pPr>
            <a:endParaRPr lang="es-MX" altLang="es-CO"/>
          </a:p>
        </p:txBody>
      </p:sp>
      <p:pic>
        <p:nvPicPr>
          <p:cNvPr id="133123" name="Imagen 3">
            <a:extLst>
              <a:ext uri="{FF2B5EF4-FFF2-40B4-BE49-F238E27FC236}">
                <a16:creationId xmlns:a16="http://schemas.microsoft.com/office/drawing/2014/main" id="{3EA65E9F-3C8E-6DB8-0071-2C05A91B23A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3124" name="Objeto 4">
            <a:extLst>
              <a:ext uri="{FF2B5EF4-FFF2-40B4-BE49-F238E27FC236}">
                <a16:creationId xmlns:a16="http://schemas.microsoft.com/office/drawing/2014/main" id="{BB5AC408-82F2-BB54-D6CA-EBDC14795D53}"/>
              </a:ext>
            </a:extLst>
          </p:cNvPr>
          <p:cNvGraphicFramePr>
            <a:graphicFrameLocks noChangeAspect="1"/>
          </p:cNvGraphicFramePr>
          <p:nvPr/>
        </p:nvGraphicFramePr>
        <p:xfrm>
          <a:off x="92075" y="92075"/>
          <a:ext cx="1333500" cy="488950"/>
        </p:xfrm>
        <a:graphic>
          <a:graphicData uri="http://schemas.openxmlformats.org/presentationml/2006/ole">
            <mc:AlternateContent xmlns:mc="http://schemas.openxmlformats.org/markup-compatibility/2006">
              <mc:Choice xmlns:v="urn:schemas-microsoft-com:vml" Requires="v">
                <p:oleObj name="Objeto empaquetador del shell" showAsIcon="1" r:id="rId3" imgW="1333500" imgH="482600" progId="Package">
                  <p:embed/>
                </p:oleObj>
              </mc:Choice>
              <mc:Fallback>
                <p:oleObj name="Objeto empaquetador del shell" showAsIcon="1" r:id="rId3" imgW="1333500" imgH="482600" progId="Package">
                  <p:embed/>
                  <p:pic>
                    <p:nvPicPr>
                      <p:cNvPr id="0" name="Objeto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75" y="92075"/>
                        <a:ext cx="13335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8C4B66-D794-8D62-0E41-07C5513820B6}"/>
              </a:ext>
            </a:extLst>
          </p:cNvPr>
          <p:cNvSpPr>
            <a:spLocks noGrp="1"/>
          </p:cNvSpPr>
          <p:nvPr>
            <p:ph type="title"/>
          </p:nvPr>
        </p:nvSpPr>
        <p:spPr>
          <a:xfrm>
            <a:off x="855663" y="619125"/>
            <a:ext cx="7429500" cy="1477963"/>
          </a:xfrm>
        </p:spPr>
        <p:txBody>
          <a:bodyPr/>
          <a:lstStyle/>
          <a:p>
            <a:pPr>
              <a:defRPr/>
            </a:pPr>
            <a:r>
              <a:rPr lang="es-CO" dirty="0"/>
              <a:t>6.1. una iglesia ministerial </a:t>
            </a:r>
          </a:p>
        </p:txBody>
      </p:sp>
      <p:sp>
        <p:nvSpPr>
          <p:cNvPr id="3" name="Marcador de contenido 2">
            <a:extLst>
              <a:ext uri="{FF2B5EF4-FFF2-40B4-BE49-F238E27FC236}">
                <a16:creationId xmlns:a16="http://schemas.microsoft.com/office/drawing/2014/main" id="{20229477-4B8C-8E7A-A042-788DAC3D09DD}"/>
              </a:ext>
            </a:extLst>
          </p:cNvPr>
          <p:cNvSpPr>
            <a:spLocks noGrp="1"/>
          </p:cNvSpPr>
          <p:nvPr>
            <p:ph idx="1"/>
          </p:nvPr>
        </p:nvSpPr>
        <p:spPr>
          <a:xfrm>
            <a:off x="855663" y="2249488"/>
            <a:ext cx="7429500" cy="3541712"/>
          </a:xfrm>
        </p:spPr>
        <p:txBody>
          <a:bodyPr/>
          <a:lstStyle/>
          <a:p>
            <a:pPr marL="0" indent="0" algn="just">
              <a:buFont typeface="Arial" panose="020B0604020202020204" pitchFamily="34" charset="0"/>
              <a:buNone/>
              <a:defRPr/>
            </a:pPr>
            <a:r>
              <a:rPr lang="es-MX" sz="1800" kern="100" dirty="0">
                <a:effectLst/>
                <a:latin typeface="Arial" panose="020B0604020202020204" pitchFamily="34" charset="0"/>
                <a:ea typeface="Calibri" panose="020F0502020204030204" pitchFamily="34" charset="0"/>
                <a:cs typeface="Times New Roman" panose="02020603050405020304" pitchFamily="18" charset="0"/>
              </a:rPr>
              <a:t>La  </a:t>
            </a:r>
            <a:r>
              <a:rPr lang="es-MX" sz="1800" kern="1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institución de los apóstoles</a:t>
            </a:r>
            <a:r>
              <a:rPr lang="es-MX" sz="1800" kern="100" dirty="0">
                <a:effectLst/>
                <a:latin typeface="Arial" panose="020B0604020202020204" pitchFamily="34" charset="0"/>
                <a:ea typeface="Calibri" panose="020F0502020204030204" pitchFamily="34" charset="0"/>
                <a:cs typeface="Times New Roman" panose="02020603050405020304" pitchFamily="18" charset="0"/>
              </a:rPr>
              <a:t> que vieron la necesidad de llamar al segundo grupo (Hech 6,1-7) definido como el de los </a:t>
            </a:r>
            <a:r>
              <a:rPr lang="es-MX" sz="1800" kern="1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siete diáconos (7),</a:t>
            </a:r>
            <a:r>
              <a:rPr lang="es-MX" sz="1800" kern="100" dirty="0">
                <a:effectLst/>
                <a:latin typeface="Arial" panose="020B0604020202020204" pitchFamily="34" charset="0"/>
                <a:ea typeface="Calibri" panose="020F0502020204030204" pitchFamily="34" charset="0"/>
                <a:cs typeface="Times New Roman" panose="02020603050405020304" pitchFamily="18" charset="0"/>
              </a:rPr>
              <a:t> es importante en la Iglesia naciente para hablar de ministerios definidos. La palabra es “diaconía” que se define como servicio, asistencia y ministerio. Se hace referencia a los hombres de buena fama, llenos del Espíritu Santo y llamados al servicio de las viudas y los pobres, ya que los apóstoles no tenían el tiempo para anteder estos grupos.  Esto hace que la Iglesia en sus inicios sea fecunda en vocaciones sacerdotales y aumento de fieles, </a:t>
            </a:r>
            <a:r>
              <a:rPr lang="es-MX" sz="1800" kern="1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serían los primeros frutos del discernimiento la gracia del Espíritu Santo. </a:t>
            </a:r>
            <a:endParaRPr lang="es-CO" sz="18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defRPr/>
            </a:pPr>
            <a:endParaRPr lang="es-CO"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ítulo 1">
            <a:extLst>
              <a:ext uri="{FF2B5EF4-FFF2-40B4-BE49-F238E27FC236}">
                <a16:creationId xmlns:a16="http://schemas.microsoft.com/office/drawing/2014/main" id="{2BF272F0-2D38-5CE5-BBF7-55400A44957D}"/>
              </a:ext>
            </a:extLst>
          </p:cNvPr>
          <p:cNvSpPr>
            <a:spLocks noGrp="1"/>
          </p:cNvSpPr>
          <p:nvPr>
            <p:ph type="title"/>
          </p:nvPr>
        </p:nvSpPr>
        <p:spPr>
          <a:xfrm>
            <a:off x="107950" y="2420938"/>
            <a:ext cx="8631238" cy="2209800"/>
          </a:xfrm>
        </p:spPr>
        <p:txBody>
          <a:bodyPr>
            <a:normAutofit fontScale="90000"/>
          </a:bodyPr>
          <a:lstStyle/>
          <a:p>
            <a:pPr algn="ctr" eaLnBrk="1" fontAlgn="auto" hangingPunct="1">
              <a:spcAft>
                <a:spcPts val="0"/>
              </a:spcAft>
              <a:defRPr/>
            </a:pPr>
            <a:r>
              <a:rPr lang="es-MX" altLang="es-CO" dirty="0">
                <a:solidFill>
                  <a:srgbClr val="FF0000"/>
                </a:solidFill>
              </a:rPr>
              <a:t>¿QUÉ ES EL HOMBRE SEÑOR? </a:t>
            </a:r>
            <a:br>
              <a:rPr lang="es-MX" altLang="es-CO" dirty="0">
                <a:solidFill>
                  <a:srgbClr val="FF0000"/>
                </a:solidFill>
              </a:rPr>
            </a:br>
            <a:r>
              <a:rPr lang="es-MX" altLang="es-CO" dirty="0">
                <a:solidFill>
                  <a:srgbClr val="FF0000"/>
                </a:solidFill>
              </a:rPr>
              <a:t>UNA LUZ ANTROPOLOGICA A LA VISIÓN DEL HOMBRE EN LA CREACIÓN Y EN EL DISCERNIMIENTO</a:t>
            </a:r>
            <a:br>
              <a:rPr lang="es-MX" altLang="es-CO" dirty="0">
                <a:solidFill>
                  <a:srgbClr val="FF0000"/>
                </a:solidFill>
              </a:rPr>
            </a:br>
            <a:r>
              <a:rPr lang="es-MX" altLang="es-CO" dirty="0">
                <a:solidFill>
                  <a:srgbClr val="FF0000"/>
                </a:solidFill>
              </a:rPr>
              <a:t>(SALMO 8)</a:t>
            </a:r>
            <a:br>
              <a:rPr lang="es-MX" altLang="es-CO" dirty="0">
                <a:solidFill>
                  <a:srgbClr val="FF0000"/>
                </a:solidFill>
              </a:rPr>
            </a:br>
            <a:endParaRPr lang="es-MX" altLang="es-CO" dirty="0">
              <a:solidFill>
                <a:srgbClr val="FF0000"/>
              </a:solidFill>
            </a:endParaRPr>
          </a:p>
        </p:txBody>
      </p:sp>
      <p:sp>
        <p:nvSpPr>
          <p:cNvPr id="9219" name="Marcador de contenido 2">
            <a:extLst>
              <a:ext uri="{FF2B5EF4-FFF2-40B4-BE49-F238E27FC236}">
                <a16:creationId xmlns:a16="http://schemas.microsoft.com/office/drawing/2014/main" id="{41243543-631F-8638-DE18-E579196CFFA9}"/>
              </a:ext>
            </a:extLst>
          </p:cNvPr>
          <p:cNvSpPr>
            <a:spLocks noGrp="1"/>
          </p:cNvSpPr>
          <p:nvPr>
            <p:ph idx="1"/>
          </p:nvPr>
        </p:nvSpPr>
        <p:spPr>
          <a:xfrm>
            <a:off x="355600" y="476250"/>
            <a:ext cx="8135938" cy="6697663"/>
          </a:xfrm>
        </p:spPr>
        <p:txBody>
          <a:bodyPr/>
          <a:lstStyle/>
          <a:p>
            <a:pPr algn="ctr" eaLnBrk="1" fontAlgn="auto" hangingPunct="1">
              <a:spcAft>
                <a:spcPts val="0"/>
              </a:spcAft>
              <a:defRPr/>
            </a:pPr>
            <a:r>
              <a:rPr lang="es-MX" altLang="es-CO" sz="4000" b="1" i="1" dirty="0">
                <a:solidFill>
                  <a:schemeClr val="accent1"/>
                </a:solidFill>
              </a:rPr>
              <a:t>¿QUÉ ES EL HOMBRE? </a:t>
            </a:r>
          </a:p>
          <a:p>
            <a:pPr marL="0" indent="0" algn="ctr" eaLnBrk="1" fontAlgn="auto" hangingPunct="1">
              <a:spcAft>
                <a:spcPts val="0"/>
              </a:spcAft>
              <a:buFont typeface="Arial" panose="020B0604020202020204" pitchFamily="34" charset="0"/>
              <a:buNone/>
              <a:defRPr/>
            </a:pPr>
            <a:r>
              <a:rPr lang="es-MX" altLang="es-CO" sz="4000" b="1" i="1" dirty="0">
                <a:solidFill>
                  <a:schemeClr val="accent1"/>
                </a:solidFill>
              </a:rPr>
              <a:t>SINTESIS DEL A.T. AL N.T.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ítulo 1">
            <a:extLst>
              <a:ext uri="{FF2B5EF4-FFF2-40B4-BE49-F238E27FC236}">
                <a16:creationId xmlns:a16="http://schemas.microsoft.com/office/drawing/2014/main" id="{1384A9AC-0184-4842-25E7-B1EC0F78E673}"/>
              </a:ext>
            </a:extLst>
          </p:cNvPr>
          <p:cNvSpPr>
            <a:spLocks noGrp="1"/>
          </p:cNvSpPr>
          <p:nvPr>
            <p:ph type="title"/>
          </p:nvPr>
        </p:nvSpPr>
        <p:spPr>
          <a:xfrm>
            <a:off x="855663" y="619125"/>
            <a:ext cx="7429500" cy="1477963"/>
          </a:xfrm>
        </p:spPr>
        <p:txBody>
          <a:bodyPr/>
          <a:lstStyle/>
          <a:p>
            <a:pPr eaLnBrk="1" fontAlgn="auto" hangingPunct="1">
              <a:spcAft>
                <a:spcPts val="0"/>
              </a:spcAft>
              <a:defRPr/>
            </a:pPr>
            <a:endParaRPr lang="es-MX" altLang="es-CO"/>
          </a:p>
        </p:txBody>
      </p:sp>
      <p:sp>
        <p:nvSpPr>
          <p:cNvPr id="10243" name="Marcador de contenido 2">
            <a:extLst>
              <a:ext uri="{FF2B5EF4-FFF2-40B4-BE49-F238E27FC236}">
                <a16:creationId xmlns:a16="http://schemas.microsoft.com/office/drawing/2014/main" id="{C49F6C25-19D8-635D-B1B6-45178767A903}"/>
              </a:ext>
            </a:extLst>
          </p:cNvPr>
          <p:cNvSpPr>
            <a:spLocks noGrp="1"/>
          </p:cNvSpPr>
          <p:nvPr>
            <p:ph idx="1"/>
          </p:nvPr>
        </p:nvSpPr>
        <p:spPr>
          <a:xfrm>
            <a:off x="855663" y="2249488"/>
            <a:ext cx="7429500" cy="3541712"/>
          </a:xfrm>
        </p:spPr>
        <p:txBody>
          <a:bodyPr/>
          <a:lstStyle/>
          <a:p>
            <a:pPr eaLnBrk="1" fontAlgn="auto" hangingPunct="1">
              <a:spcAft>
                <a:spcPts val="0"/>
              </a:spcAft>
              <a:defRPr/>
            </a:pPr>
            <a:endParaRPr lang="es-MX" altLang="es-CO"/>
          </a:p>
        </p:txBody>
      </p:sp>
      <p:pic>
        <p:nvPicPr>
          <p:cNvPr id="136195" name="Imagen 3">
            <a:extLst>
              <a:ext uri="{FF2B5EF4-FFF2-40B4-BE49-F238E27FC236}">
                <a16:creationId xmlns:a16="http://schemas.microsoft.com/office/drawing/2014/main" id="{78001431-A821-8270-E827-1A794F700A0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ítulo 1">
            <a:extLst>
              <a:ext uri="{FF2B5EF4-FFF2-40B4-BE49-F238E27FC236}">
                <a16:creationId xmlns:a16="http://schemas.microsoft.com/office/drawing/2014/main" id="{BB0EF28A-3E07-D536-0AE5-DA2BD626EDC2}"/>
              </a:ext>
            </a:extLst>
          </p:cNvPr>
          <p:cNvSpPr>
            <a:spLocks noGrp="1"/>
          </p:cNvSpPr>
          <p:nvPr>
            <p:ph type="title"/>
          </p:nvPr>
        </p:nvSpPr>
        <p:spPr>
          <a:xfrm>
            <a:off x="855663" y="619125"/>
            <a:ext cx="7429500" cy="1477963"/>
          </a:xfrm>
        </p:spPr>
        <p:txBody>
          <a:bodyPr/>
          <a:lstStyle/>
          <a:p>
            <a:pPr eaLnBrk="1" fontAlgn="auto" hangingPunct="1">
              <a:spcAft>
                <a:spcPts val="0"/>
              </a:spcAft>
              <a:defRPr/>
            </a:pPr>
            <a:endParaRPr lang="es-MX" altLang="es-CO"/>
          </a:p>
        </p:txBody>
      </p:sp>
      <p:sp>
        <p:nvSpPr>
          <p:cNvPr id="11267" name="Marcador de contenido 2">
            <a:extLst>
              <a:ext uri="{FF2B5EF4-FFF2-40B4-BE49-F238E27FC236}">
                <a16:creationId xmlns:a16="http://schemas.microsoft.com/office/drawing/2014/main" id="{B28B001A-8BDC-A8D6-F933-4DD2C16C8871}"/>
              </a:ext>
            </a:extLst>
          </p:cNvPr>
          <p:cNvSpPr>
            <a:spLocks noGrp="1"/>
          </p:cNvSpPr>
          <p:nvPr>
            <p:ph idx="1"/>
          </p:nvPr>
        </p:nvSpPr>
        <p:spPr>
          <a:xfrm>
            <a:off x="855663" y="2249488"/>
            <a:ext cx="7429500" cy="3541712"/>
          </a:xfrm>
        </p:spPr>
        <p:txBody>
          <a:bodyPr/>
          <a:lstStyle/>
          <a:p>
            <a:pPr eaLnBrk="1" fontAlgn="auto" hangingPunct="1">
              <a:spcAft>
                <a:spcPts val="0"/>
              </a:spcAft>
              <a:defRPr/>
            </a:pPr>
            <a:endParaRPr lang="es-MX" altLang="es-CO"/>
          </a:p>
        </p:txBody>
      </p:sp>
      <p:pic>
        <p:nvPicPr>
          <p:cNvPr id="137219" name="Imagen 3">
            <a:extLst>
              <a:ext uri="{FF2B5EF4-FFF2-40B4-BE49-F238E27FC236}">
                <a16:creationId xmlns:a16="http://schemas.microsoft.com/office/drawing/2014/main" id="{ADEAB62F-B259-FDE4-6048-6348370444E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ítulo 1">
            <a:extLst>
              <a:ext uri="{FF2B5EF4-FFF2-40B4-BE49-F238E27FC236}">
                <a16:creationId xmlns:a16="http://schemas.microsoft.com/office/drawing/2014/main" id="{A201C6AF-3BD4-2531-1CBC-E9D2BE17591F}"/>
              </a:ext>
            </a:extLst>
          </p:cNvPr>
          <p:cNvSpPr>
            <a:spLocks noGrp="1"/>
          </p:cNvSpPr>
          <p:nvPr>
            <p:ph type="title"/>
          </p:nvPr>
        </p:nvSpPr>
        <p:spPr>
          <a:xfrm>
            <a:off x="855663" y="619125"/>
            <a:ext cx="7429500" cy="1477963"/>
          </a:xfrm>
        </p:spPr>
        <p:txBody>
          <a:bodyPr/>
          <a:lstStyle/>
          <a:p>
            <a:pPr eaLnBrk="1" fontAlgn="auto" hangingPunct="1">
              <a:spcAft>
                <a:spcPts val="0"/>
              </a:spcAft>
              <a:defRPr/>
            </a:pPr>
            <a:endParaRPr lang="es-MX" altLang="es-CO"/>
          </a:p>
        </p:txBody>
      </p:sp>
      <p:sp>
        <p:nvSpPr>
          <p:cNvPr id="12291" name="Marcador de contenido 2">
            <a:extLst>
              <a:ext uri="{FF2B5EF4-FFF2-40B4-BE49-F238E27FC236}">
                <a16:creationId xmlns:a16="http://schemas.microsoft.com/office/drawing/2014/main" id="{B65BC19C-92AD-C18D-49A0-B17D19C46BA2}"/>
              </a:ext>
            </a:extLst>
          </p:cNvPr>
          <p:cNvSpPr>
            <a:spLocks noGrp="1"/>
          </p:cNvSpPr>
          <p:nvPr>
            <p:ph idx="1"/>
          </p:nvPr>
        </p:nvSpPr>
        <p:spPr>
          <a:xfrm>
            <a:off x="855663" y="2249488"/>
            <a:ext cx="7429500" cy="3541712"/>
          </a:xfrm>
        </p:spPr>
        <p:txBody>
          <a:bodyPr/>
          <a:lstStyle/>
          <a:p>
            <a:pPr eaLnBrk="1" fontAlgn="auto" hangingPunct="1">
              <a:spcAft>
                <a:spcPts val="0"/>
              </a:spcAft>
              <a:defRPr/>
            </a:pPr>
            <a:endParaRPr lang="es-MX" altLang="es-CO"/>
          </a:p>
        </p:txBody>
      </p:sp>
      <p:pic>
        <p:nvPicPr>
          <p:cNvPr id="138243" name="Imagen 3">
            <a:extLst>
              <a:ext uri="{FF2B5EF4-FFF2-40B4-BE49-F238E27FC236}">
                <a16:creationId xmlns:a16="http://schemas.microsoft.com/office/drawing/2014/main" id="{F5B9A200-B362-3C4A-51EB-3E1DB6F399E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ítulo 1">
            <a:extLst>
              <a:ext uri="{FF2B5EF4-FFF2-40B4-BE49-F238E27FC236}">
                <a16:creationId xmlns:a16="http://schemas.microsoft.com/office/drawing/2014/main" id="{E2916516-2672-5EC6-B11D-14CFB6243E9A}"/>
              </a:ext>
            </a:extLst>
          </p:cNvPr>
          <p:cNvSpPr>
            <a:spLocks noGrp="1"/>
          </p:cNvSpPr>
          <p:nvPr>
            <p:ph type="title"/>
          </p:nvPr>
        </p:nvSpPr>
        <p:spPr>
          <a:xfrm>
            <a:off x="855663" y="619125"/>
            <a:ext cx="7429500" cy="1477963"/>
          </a:xfrm>
        </p:spPr>
        <p:txBody>
          <a:bodyPr/>
          <a:lstStyle/>
          <a:p>
            <a:pPr eaLnBrk="1" fontAlgn="auto" hangingPunct="1">
              <a:spcAft>
                <a:spcPts val="0"/>
              </a:spcAft>
              <a:defRPr/>
            </a:pPr>
            <a:endParaRPr lang="es-MX" altLang="es-CO"/>
          </a:p>
        </p:txBody>
      </p:sp>
      <p:sp>
        <p:nvSpPr>
          <p:cNvPr id="13315" name="Marcador de contenido 2">
            <a:extLst>
              <a:ext uri="{FF2B5EF4-FFF2-40B4-BE49-F238E27FC236}">
                <a16:creationId xmlns:a16="http://schemas.microsoft.com/office/drawing/2014/main" id="{2B24D167-5A3B-64B0-63D1-63640AA5F6F8}"/>
              </a:ext>
            </a:extLst>
          </p:cNvPr>
          <p:cNvSpPr>
            <a:spLocks noGrp="1"/>
          </p:cNvSpPr>
          <p:nvPr>
            <p:ph idx="1"/>
          </p:nvPr>
        </p:nvSpPr>
        <p:spPr>
          <a:xfrm>
            <a:off x="855663" y="2249488"/>
            <a:ext cx="7429500" cy="3541712"/>
          </a:xfrm>
        </p:spPr>
        <p:txBody>
          <a:bodyPr/>
          <a:lstStyle/>
          <a:p>
            <a:pPr eaLnBrk="1" fontAlgn="auto" hangingPunct="1">
              <a:spcAft>
                <a:spcPts val="0"/>
              </a:spcAft>
              <a:defRPr/>
            </a:pPr>
            <a:endParaRPr lang="es-MX" altLang="es-CO"/>
          </a:p>
        </p:txBody>
      </p:sp>
      <p:pic>
        <p:nvPicPr>
          <p:cNvPr id="139267" name="Imagen 3">
            <a:extLst>
              <a:ext uri="{FF2B5EF4-FFF2-40B4-BE49-F238E27FC236}">
                <a16:creationId xmlns:a16="http://schemas.microsoft.com/office/drawing/2014/main" id="{85E8BCEB-9F3E-EC0E-AD0B-4DC2A04CA8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39238"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ítulo 1">
            <a:extLst>
              <a:ext uri="{FF2B5EF4-FFF2-40B4-BE49-F238E27FC236}">
                <a16:creationId xmlns:a16="http://schemas.microsoft.com/office/drawing/2014/main" id="{5B5742D1-6B6F-694B-47E8-9CD57B42523B}"/>
              </a:ext>
            </a:extLst>
          </p:cNvPr>
          <p:cNvSpPr>
            <a:spLocks noGrp="1"/>
          </p:cNvSpPr>
          <p:nvPr>
            <p:ph type="title"/>
          </p:nvPr>
        </p:nvSpPr>
        <p:spPr>
          <a:xfrm>
            <a:off x="855663" y="619125"/>
            <a:ext cx="7429500" cy="1477963"/>
          </a:xfrm>
        </p:spPr>
        <p:txBody>
          <a:bodyPr/>
          <a:lstStyle/>
          <a:p>
            <a:pPr eaLnBrk="1" fontAlgn="auto" hangingPunct="1">
              <a:spcAft>
                <a:spcPts val="0"/>
              </a:spcAft>
              <a:defRPr/>
            </a:pPr>
            <a:endParaRPr lang="es-MX" altLang="es-CO"/>
          </a:p>
        </p:txBody>
      </p:sp>
      <p:sp>
        <p:nvSpPr>
          <p:cNvPr id="14339" name="Marcador de contenido 2">
            <a:extLst>
              <a:ext uri="{FF2B5EF4-FFF2-40B4-BE49-F238E27FC236}">
                <a16:creationId xmlns:a16="http://schemas.microsoft.com/office/drawing/2014/main" id="{835C0855-DEDD-D3E6-B67B-17410D416285}"/>
              </a:ext>
            </a:extLst>
          </p:cNvPr>
          <p:cNvSpPr>
            <a:spLocks noGrp="1"/>
          </p:cNvSpPr>
          <p:nvPr>
            <p:ph idx="1"/>
          </p:nvPr>
        </p:nvSpPr>
        <p:spPr>
          <a:xfrm>
            <a:off x="855663" y="2249488"/>
            <a:ext cx="7429500" cy="3541712"/>
          </a:xfrm>
        </p:spPr>
        <p:txBody>
          <a:bodyPr/>
          <a:lstStyle/>
          <a:p>
            <a:pPr eaLnBrk="1" fontAlgn="auto" hangingPunct="1">
              <a:spcAft>
                <a:spcPts val="0"/>
              </a:spcAft>
              <a:defRPr/>
            </a:pPr>
            <a:endParaRPr lang="es-MX" altLang="es-CO"/>
          </a:p>
        </p:txBody>
      </p:sp>
      <p:pic>
        <p:nvPicPr>
          <p:cNvPr id="140291" name="Imagen 3">
            <a:extLst>
              <a:ext uri="{FF2B5EF4-FFF2-40B4-BE49-F238E27FC236}">
                <a16:creationId xmlns:a16="http://schemas.microsoft.com/office/drawing/2014/main" id="{D6765AA0-33DF-80D9-77DE-D3CA9851809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ítulo 1">
            <a:extLst>
              <a:ext uri="{FF2B5EF4-FFF2-40B4-BE49-F238E27FC236}">
                <a16:creationId xmlns:a16="http://schemas.microsoft.com/office/drawing/2014/main" id="{B60B9986-819A-F2EA-7774-5B76263A35AA}"/>
              </a:ext>
            </a:extLst>
          </p:cNvPr>
          <p:cNvSpPr>
            <a:spLocks noGrp="1"/>
          </p:cNvSpPr>
          <p:nvPr>
            <p:ph type="title"/>
          </p:nvPr>
        </p:nvSpPr>
        <p:spPr>
          <a:xfrm>
            <a:off x="855663" y="619125"/>
            <a:ext cx="7429500" cy="1477963"/>
          </a:xfrm>
        </p:spPr>
        <p:txBody>
          <a:bodyPr/>
          <a:lstStyle/>
          <a:p>
            <a:pPr eaLnBrk="1" fontAlgn="auto" hangingPunct="1">
              <a:spcAft>
                <a:spcPts val="0"/>
              </a:spcAft>
              <a:defRPr/>
            </a:pPr>
            <a:endParaRPr lang="es-MX" altLang="es-CO"/>
          </a:p>
        </p:txBody>
      </p:sp>
      <p:sp>
        <p:nvSpPr>
          <p:cNvPr id="15363" name="Marcador de contenido 2">
            <a:extLst>
              <a:ext uri="{FF2B5EF4-FFF2-40B4-BE49-F238E27FC236}">
                <a16:creationId xmlns:a16="http://schemas.microsoft.com/office/drawing/2014/main" id="{C58FD8A3-EC94-FE47-1227-FD87E89724BA}"/>
              </a:ext>
            </a:extLst>
          </p:cNvPr>
          <p:cNvSpPr>
            <a:spLocks noGrp="1"/>
          </p:cNvSpPr>
          <p:nvPr>
            <p:ph idx="1"/>
          </p:nvPr>
        </p:nvSpPr>
        <p:spPr>
          <a:xfrm>
            <a:off x="855663" y="2249488"/>
            <a:ext cx="7429500" cy="3541712"/>
          </a:xfrm>
        </p:spPr>
        <p:txBody>
          <a:bodyPr/>
          <a:lstStyle/>
          <a:p>
            <a:pPr eaLnBrk="1" fontAlgn="auto" hangingPunct="1">
              <a:spcAft>
                <a:spcPts val="0"/>
              </a:spcAft>
              <a:defRPr/>
            </a:pPr>
            <a:endParaRPr lang="es-MX" altLang="es-CO"/>
          </a:p>
        </p:txBody>
      </p:sp>
      <p:pic>
        <p:nvPicPr>
          <p:cNvPr id="141315" name="Imagen 3">
            <a:extLst>
              <a:ext uri="{FF2B5EF4-FFF2-40B4-BE49-F238E27FC236}">
                <a16:creationId xmlns:a16="http://schemas.microsoft.com/office/drawing/2014/main" id="{04AA6567-2A8C-0A2E-C623-C0845D45009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39238"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ítulo 1">
            <a:extLst>
              <a:ext uri="{FF2B5EF4-FFF2-40B4-BE49-F238E27FC236}">
                <a16:creationId xmlns:a16="http://schemas.microsoft.com/office/drawing/2014/main" id="{4A6717E7-C2C2-65F9-A875-F1885FE7FA47}"/>
              </a:ext>
            </a:extLst>
          </p:cNvPr>
          <p:cNvSpPr>
            <a:spLocks noGrp="1"/>
          </p:cNvSpPr>
          <p:nvPr>
            <p:ph type="title"/>
          </p:nvPr>
        </p:nvSpPr>
        <p:spPr>
          <a:xfrm>
            <a:off x="855663" y="619125"/>
            <a:ext cx="7429500" cy="1477963"/>
          </a:xfrm>
        </p:spPr>
        <p:txBody>
          <a:bodyPr/>
          <a:lstStyle/>
          <a:p>
            <a:pPr eaLnBrk="1" fontAlgn="auto" hangingPunct="1">
              <a:spcAft>
                <a:spcPts val="0"/>
              </a:spcAft>
              <a:defRPr/>
            </a:pPr>
            <a:endParaRPr lang="es-MX" altLang="es-CO"/>
          </a:p>
        </p:txBody>
      </p:sp>
      <p:sp>
        <p:nvSpPr>
          <p:cNvPr id="16387" name="Marcador de contenido 2">
            <a:extLst>
              <a:ext uri="{FF2B5EF4-FFF2-40B4-BE49-F238E27FC236}">
                <a16:creationId xmlns:a16="http://schemas.microsoft.com/office/drawing/2014/main" id="{E3E37984-2987-CDEE-0E2E-EFDF129A2232}"/>
              </a:ext>
            </a:extLst>
          </p:cNvPr>
          <p:cNvSpPr>
            <a:spLocks noGrp="1"/>
          </p:cNvSpPr>
          <p:nvPr>
            <p:ph idx="1"/>
          </p:nvPr>
        </p:nvSpPr>
        <p:spPr>
          <a:xfrm>
            <a:off x="855663" y="2249488"/>
            <a:ext cx="7429500" cy="3541712"/>
          </a:xfrm>
        </p:spPr>
        <p:txBody>
          <a:bodyPr/>
          <a:lstStyle/>
          <a:p>
            <a:pPr eaLnBrk="1" fontAlgn="auto" hangingPunct="1">
              <a:spcAft>
                <a:spcPts val="0"/>
              </a:spcAft>
              <a:defRPr/>
            </a:pPr>
            <a:endParaRPr lang="es-MX" altLang="es-CO"/>
          </a:p>
        </p:txBody>
      </p:sp>
      <p:pic>
        <p:nvPicPr>
          <p:cNvPr id="142339" name="Imagen 3">
            <a:extLst>
              <a:ext uri="{FF2B5EF4-FFF2-40B4-BE49-F238E27FC236}">
                <a16:creationId xmlns:a16="http://schemas.microsoft.com/office/drawing/2014/main" id="{24B9DBD6-8564-8883-CC4B-BD72D8C9A3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E832A8-C3CE-8EC4-5A4B-D47FF2231EA5}"/>
              </a:ext>
            </a:extLst>
          </p:cNvPr>
          <p:cNvSpPr>
            <a:spLocks noGrp="1"/>
          </p:cNvSpPr>
          <p:nvPr>
            <p:ph type="title"/>
          </p:nvPr>
        </p:nvSpPr>
        <p:spPr>
          <a:xfrm>
            <a:off x="855663" y="215900"/>
            <a:ext cx="7429500" cy="1477963"/>
          </a:xfrm>
        </p:spPr>
        <p:txBody>
          <a:bodyPr>
            <a:normAutofit fontScale="90000"/>
          </a:bodyPr>
          <a:lstStyle/>
          <a:p>
            <a:pPr eaLnBrk="1" fontAlgn="auto" hangingPunct="1">
              <a:spcAft>
                <a:spcPts val="0"/>
              </a:spcAft>
              <a:defRPr/>
            </a:pPr>
            <a:r>
              <a:rPr lang="es-CO" dirty="0"/>
              <a:t>6. No incluir el cuerpo en el aprendizaje: </a:t>
            </a:r>
            <a:r>
              <a:rPr lang="es-CO" dirty="0">
                <a:solidFill>
                  <a:srgbClr val="FF0000"/>
                </a:solidFill>
              </a:rPr>
              <a:t>APRENDIZAJE SIN CUERPO</a:t>
            </a:r>
          </a:p>
        </p:txBody>
      </p:sp>
      <p:sp>
        <p:nvSpPr>
          <p:cNvPr id="3" name="Marcador de contenido 2">
            <a:extLst>
              <a:ext uri="{FF2B5EF4-FFF2-40B4-BE49-F238E27FC236}">
                <a16:creationId xmlns:a16="http://schemas.microsoft.com/office/drawing/2014/main" id="{805F82E6-F411-743D-91F5-37B873F61BAD}"/>
              </a:ext>
            </a:extLst>
          </p:cNvPr>
          <p:cNvSpPr>
            <a:spLocks noGrp="1"/>
          </p:cNvSpPr>
          <p:nvPr>
            <p:ph idx="1"/>
          </p:nvPr>
        </p:nvSpPr>
        <p:spPr>
          <a:xfrm>
            <a:off x="842963" y="1597025"/>
            <a:ext cx="7429500" cy="3541713"/>
          </a:xfrm>
        </p:spPr>
        <p:txBody>
          <a:bodyPr/>
          <a:lstStyle/>
          <a:p>
            <a:pPr eaLnBrk="1" fontAlgn="auto" hangingPunct="1">
              <a:spcAft>
                <a:spcPts val="0"/>
              </a:spcAft>
              <a:defRPr/>
            </a:pPr>
            <a:r>
              <a:rPr lang="es-CO" sz="2250" dirty="0"/>
              <a:t>Creer que aprender es un proceso puramente mental, se menosprecia lo corporal. Vergüenza corporal. Lo que el cuerpo graba, la mente no olvida.</a:t>
            </a:r>
          </a:p>
        </p:txBody>
      </p:sp>
      <p:pic>
        <p:nvPicPr>
          <p:cNvPr id="32771" name="Imagen 6">
            <a:extLst>
              <a:ext uri="{FF2B5EF4-FFF2-40B4-BE49-F238E27FC236}">
                <a16:creationId xmlns:a16="http://schemas.microsoft.com/office/drawing/2014/main" id="{630255ED-DCEC-6CA8-346D-6DF13ADD67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3633788"/>
            <a:ext cx="3109912" cy="294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3" descr="page9image1606464">
            <a:extLst>
              <a:ext uri="{FF2B5EF4-FFF2-40B4-BE49-F238E27FC236}">
                <a16:creationId xmlns:a16="http://schemas.microsoft.com/office/drawing/2014/main" id="{E9BD763F-70C8-3958-587B-10A40AB592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2763838"/>
            <a:ext cx="9471025"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A2D309-1B98-7102-1B61-1A06FECFF419}"/>
              </a:ext>
            </a:extLst>
          </p:cNvPr>
          <p:cNvSpPr>
            <a:spLocks noGrp="1"/>
          </p:cNvSpPr>
          <p:nvPr>
            <p:ph type="title"/>
          </p:nvPr>
        </p:nvSpPr>
        <p:spPr>
          <a:xfrm>
            <a:off x="107950" y="260350"/>
            <a:ext cx="8856663" cy="1320800"/>
          </a:xfrm>
        </p:spPr>
        <p:txBody>
          <a:bodyPr>
            <a:normAutofit fontScale="90000"/>
          </a:bodyPr>
          <a:lstStyle/>
          <a:p>
            <a:pPr eaLnBrk="1" fontAlgn="auto" hangingPunct="1">
              <a:spcAft>
                <a:spcPts val="0"/>
              </a:spcAft>
              <a:defRPr/>
            </a:pPr>
            <a:r>
              <a:rPr lang="es-MX" sz="3000" b="1" dirty="0"/>
              <a:t>Es un llamado del Señor: </a:t>
            </a:r>
            <a:r>
              <a:rPr lang="es-MX" sz="3000" b="1" i="1" dirty="0"/>
              <a:t>"</a:t>
            </a:r>
            <a:r>
              <a:rPr lang="es-MX" sz="3000" b="1" i="1" dirty="0">
                <a:solidFill>
                  <a:schemeClr val="accent5"/>
                </a:solidFill>
              </a:rPr>
              <a:t>Me pensó, me miró con ojos de misericordia</a:t>
            </a:r>
            <a:r>
              <a:rPr lang="es-MX" sz="3000" b="1" i="1" dirty="0"/>
              <a:t>, me amó con ternura, creó el mundo y lo conserva por amor de mí" (SJE, OC 11, 135).</a:t>
            </a:r>
            <a:br>
              <a:rPr lang="es-MX" i="1" dirty="0"/>
            </a:br>
            <a:endParaRPr lang="es-MX" dirty="0"/>
          </a:p>
        </p:txBody>
      </p:sp>
      <p:sp>
        <p:nvSpPr>
          <p:cNvPr id="17411" name="Marcador de contenido 2">
            <a:extLst>
              <a:ext uri="{FF2B5EF4-FFF2-40B4-BE49-F238E27FC236}">
                <a16:creationId xmlns:a16="http://schemas.microsoft.com/office/drawing/2014/main" id="{187D536B-F8DC-285B-0BFC-DF9819A0B6B7}"/>
              </a:ext>
            </a:extLst>
          </p:cNvPr>
          <p:cNvSpPr>
            <a:spLocks noGrp="1"/>
          </p:cNvSpPr>
          <p:nvPr>
            <p:ph idx="1"/>
          </p:nvPr>
        </p:nvSpPr>
        <p:spPr>
          <a:xfrm>
            <a:off x="855663" y="2249488"/>
            <a:ext cx="7429500" cy="3541712"/>
          </a:xfrm>
        </p:spPr>
        <p:txBody>
          <a:bodyPr/>
          <a:lstStyle/>
          <a:p>
            <a:pPr eaLnBrk="1" fontAlgn="auto" hangingPunct="1">
              <a:spcAft>
                <a:spcPts val="0"/>
              </a:spcAft>
              <a:defRPr/>
            </a:pPr>
            <a:endParaRPr lang="es-MX" altLang="es-CO"/>
          </a:p>
        </p:txBody>
      </p:sp>
      <p:pic>
        <p:nvPicPr>
          <p:cNvPr id="143363" name="Imagen 3">
            <a:extLst>
              <a:ext uri="{FF2B5EF4-FFF2-40B4-BE49-F238E27FC236}">
                <a16:creationId xmlns:a16="http://schemas.microsoft.com/office/drawing/2014/main" id="{C0733355-0BF3-C134-5BCA-22A3976D21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160588"/>
            <a:ext cx="9144000" cy="469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ítulo 1">
            <a:extLst>
              <a:ext uri="{FF2B5EF4-FFF2-40B4-BE49-F238E27FC236}">
                <a16:creationId xmlns:a16="http://schemas.microsoft.com/office/drawing/2014/main" id="{073CF1FB-CF22-7870-B477-B56BBAA07405}"/>
              </a:ext>
            </a:extLst>
          </p:cNvPr>
          <p:cNvSpPr>
            <a:spLocks noGrp="1"/>
          </p:cNvSpPr>
          <p:nvPr>
            <p:ph type="title"/>
          </p:nvPr>
        </p:nvSpPr>
        <p:spPr>
          <a:xfrm>
            <a:off x="855663" y="619125"/>
            <a:ext cx="7429500" cy="1477963"/>
          </a:xfrm>
        </p:spPr>
        <p:txBody>
          <a:bodyPr/>
          <a:lstStyle/>
          <a:p>
            <a:pPr eaLnBrk="1" fontAlgn="auto" hangingPunct="1">
              <a:spcAft>
                <a:spcPts val="0"/>
              </a:spcAft>
              <a:defRPr/>
            </a:pPr>
            <a:endParaRPr lang="es-CO" altLang="es-CO"/>
          </a:p>
        </p:txBody>
      </p:sp>
      <p:sp>
        <p:nvSpPr>
          <p:cNvPr id="18435" name="Marcador de contenido 2">
            <a:extLst>
              <a:ext uri="{FF2B5EF4-FFF2-40B4-BE49-F238E27FC236}">
                <a16:creationId xmlns:a16="http://schemas.microsoft.com/office/drawing/2014/main" id="{B4062656-E53D-DEB6-2D65-59973EF2E43B}"/>
              </a:ext>
            </a:extLst>
          </p:cNvPr>
          <p:cNvSpPr>
            <a:spLocks noGrp="1"/>
          </p:cNvSpPr>
          <p:nvPr>
            <p:ph idx="1"/>
          </p:nvPr>
        </p:nvSpPr>
        <p:spPr>
          <a:xfrm>
            <a:off x="855663" y="2249488"/>
            <a:ext cx="7429500" cy="3541712"/>
          </a:xfrm>
        </p:spPr>
        <p:txBody>
          <a:bodyPr/>
          <a:lstStyle/>
          <a:p>
            <a:pPr eaLnBrk="1" fontAlgn="auto" hangingPunct="1">
              <a:spcAft>
                <a:spcPts val="0"/>
              </a:spcAft>
              <a:defRPr/>
            </a:pPr>
            <a:endParaRPr lang="es-CO" altLang="es-CO"/>
          </a:p>
        </p:txBody>
      </p:sp>
      <p:pic>
        <p:nvPicPr>
          <p:cNvPr id="144387" name="Imagen 3">
            <a:extLst>
              <a:ext uri="{FF2B5EF4-FFF2-40B4-BE49-F238E27FC236}">
                <a16:creationId xmlns:a16="http://schemas.microsoft.com/office/drawing/2014/main" id="{A329F8EC-5A68-66DF-0917-E6F399DC80B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05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Título">
            <a:extLst>
              <a:ext uri="{FF2B5EF4-FFF2-40B4-BE49-F238E27FC236}">
                <a16:creationId xmlns:a16="http://schemas.microsoft.com/office/drawing/2014/main" id="{61523ECA-E39F-FF9B-D4FB-240279DFB5F8}"/>
              </a:ext>
            </a:extLst>
          </p:cNvPr>
          <p:cNvSpPr>
            <a:spLocks noGrp="1"/>
          </p:cNvSpPr>
          <p:nvPr>
            <p:ph type="title"/>
          </p:nvPr>
        </p:nvSpPr>
        <p:spPr>
          <a:xfrm>
            <a:off x="855663" y="-77788"/>
            <a:ext cx="7402512" cy="3492501"/>
          </a:xfrm>
        </p:spPr>
        <p:txBody>
          <a:bodyPr/>
          <a:lstStyle/>
          <a:p>
            <a:pPr algn="ctr" eaLnBrk="1" fontAlgn="auto" hangingPunct="1">
              <a:spcAft>
                <a:spcPts val="0"/>
              </a:spcAft>
              <a:defRPr/>
            </a:pPr>
            <a:r>
              <a:rPr lang="es-CO" altLang="es-CO" dirty="0">
                <a:solidFill>
                  <a:srgbClr val="FF0000"/>
                </a:solidFill>
              </a:rPr>
              <a:t>          ¿</a:t>
            </a:r>
            <a:r>
              <a:rPr lang="es-CO" altLang="es-CO" sz="4000" dirty="0">
                <a:solidFill>
                  <a:srgbClr val="FF0000"/>
                </a:solidFill>
              </a:rPr>
              <a:t>CÓMO SE DISCIERNE UN CARISMA </a:t>
            </a:r>
            <a:br>
              <a:rPr lang="es-CO" altLang="es-CO" sz="4000" dirty="0">
                <a:solidFill>
                  <a:srgbClr val="FF0000"/>
                </a:solidFill>
              </a:rPr>
            </a:br>
            <a:r>
              <a:rPr lang="es-CO" altLang="es-CO" sz="4000" dirty="0">
                <a:solidFill>
                  <a:srgbClr val="FF0000"/>
                </a:solidFill>
              </a:rPr>
              <a:t>EN LAS COMUNIDADES? </a:t>
            </a:r>
            <a:br>
              <a:rPr lang="es-CO" altLang="es-CO" dirty="0"/>
            </a:br>
            <a:endParaRPr lang="es-CO" altLang="es-CO" dirty="0"/>
          </a:p>
        </p:txBody>
      </p:sp>
      <p:sp>
        <p:nvSpPr>
          <p:cNvPr id="21507" name="2 Marcador de contenido">
            <a:extLst>
              <a:ext uri="{FF2B5EF4-FFF2-40B4-BE49-F238E27FC236}">
                <a16:creationId xmlns:a16="http://schemas.microsoft.com/office/drawing/2014/main" id="{18FE6F01-CA4B-A504-A84B-3E675A6B8D0D}"/>
              </a:ext>
            </a:extLst>
          </p:cNvPr>
          <p:cNvSpPr>
            <a:spLocks noGrp="1"/>
          </p:cNvSpPr>
          <p:nvPr>
            <p:ph idx="1"/>
          </p:nvPr>
        </p:nvSpPr>
        <p:spPr>
          <a:xfrm>
            <a:off x="855663" y="2249488"/>
            <a:ext cx="7429500" cy="3541712"/>
          </a:xfrm>
        </p:spPr>
        <p:txBody>
          <a:bodyPr>
            <a:normAutofit fontScale="92500" lnSpcReduction="20000"/>
          </a:bodyPr>
          <a:lstStyle/>
          <a:p>
            <a:pPr eaLnBrk="1" fontAlgn="auto" hangingPunct="1">
              <a:spcAft>
                <a:spcPts val="0"/>
              </a:spcAft>
              <a:defRPr/>
            </a:pPr>
            <a:r>
              <a:rPr lang="es-CO" altLang="es-CO" dirty="0"/>
              <a:t>1. Palabra de Dios: En la medida en que un carisma dirija mejor su mirada al corazón del Evangelio, más eclesial será su ejercicio. </a:t>
            </a:r>
          </a:p>
          <a:p>
            <a:pPr eaLnBrk="1" fontAlgn="auto" hangingPunct="1">
              <a:spcAft>
                <a:spcPts val="0"/>
              </a:spcAft>
              <a:defRPr/>
            </a:pPr>
            <a:r>
              <a:rPr lang="es-CO" altLang="es-CO" dirty="0"/>
              <a:t>2. Comunión: En la comunión, aunque duela, es donde un carisma se vuelve auténtica y misteriosamente fecundo. </a:t>
            </a:r>
          </a:p>
          <a:p>
            <a:pPr eaLnBrk="1" fontAlgn="auto" hangingPunct="1">
              <a:spcAft>
                <a:spcPts val="0"/>
              </a:spcAft>
              <a:defRPr/>
            </a:pPr>
            <a:r>
              <a:rPr lang="es-CO" altLang="es-CO" dirty="0"/>
              <a:t>3. Realidad del hoy: Si vive este desafío, la Iglesia puede ser un modelo para la paz del mundo.</a:t>
            </a:r>
          </a:p>
          <a:p>
            <a:pPr eaLnBrk="1" fontAlgn="auto" hangingPunct="1">
              <a:spcAft>
                <a:spcPts val="0"/>
              </a:spcAft>
              <a:defRPr/>
            </a:pPr>
            <a:r>
              <a:rPr lang="es-CO" altLang="es-CO" dirty="0">
                <a:solidFill>
                  <a:srgbClr val="FF0000"/>
                </a:solidFill>
              </a:rPr>
              <a:t>(EXHORTACIÓN APOSTÓLICA EVANGELII GAUDIUM NO. 130.)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3906A1-C215-A1E4-8FC7-E47A91D1F371}"/>
              </a:ext>
            </a:extLst>
          </p:cNvPr>
          <p:cNvSpPr>
            <a:spLocks noGrp="1"/>
          </p:cNvSpPr>
          <p:nvPr>
            <p:ph type="title"/>
          </p:nvPr>
        </p:nvSpPr>
        <p:spPr>
          <a:xfrm>
            <a:off x="855663" y="619125"/>
            <a:ext cx="7429500" cy="1477963"/>
          </a:xfrm>
        </p:spPr>
        <p:txBody>
          <a:bodyPr/>
          <a:lstStyle/>
          <a:p>
            <a:pPr>
              <a:defRPr/>
            </a:pPr>
            <a:endParaRPr lang="es-CO"/>
          </a:p>
        </p:txBody>
      </p:sp>
      <p:sp>
        <p:nvSpPr>
          <p:cNvPr id="3" name="Marcador de contenido 2">
            <a:extLst>
              <a:ext uri="{FF2B5EF4-FFF2-40B4-BE49-F238E27FC236}">
                <a16:creationId xmlns:a16="http://schemas.microsoft.com/office/drawing/2014/main" id="{FB1D8069-665A-80E6-AD59-5FD4DF706024}"/>
              </a:ext>
            </a:extLst>
          </p:cNvPr>
          <p:cNvSpPr>
            <a:spLocks noGrp="1"/>
          </p:cNvSpPr>
          <p:nvPr>
            <p:ph idx="1"/>
          </p:nvPr>
        </p:nvSpPr>
        <p:spPr>
          <a:xfrm>
            <a:off x="855663" y="2249488"/>
            <a:ext cx="7429500" cy="3541712"/>
          </a:xfrm>
        </p:spPr>
        <p:txBody>
          <a:bodyPr/>
          <a:lstStyle/>
          <a:p>
            <a:pPr>
              <a:defRPr/>
            </a:pPr>
            <a:endParaRPr lang="es-CO"/>
          </a:p>
        </p:txBody>
      </p:sp>
      <p:sp>
        <p:nvSpPr>
          <p:cNvPr id="146435" name="Rectangle 1">
            <a:extLst>
              <a:ext uri="{FF2B5EF4-FFF2-40B4-BE49-F238E27FC236}">
                <a16:creationId xmlns:a16="http://schemas.microsoft.com/office/drawing/2014/main" id="{CA34D0C9-D93C-CFDD-83AB-010A7B552E66}"/>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a:lnSpc>
                <a:spcPct val="100000"/>
              </a:lnSpc>
              <a:spcBef>
                <a:spcPct val="0"/>
              </a:spcBef>
              <a:buSzTx/>
              <a:buFontTx/>
              <a:buNone/>
            </a:pPr>
            <a:r>
              <a:rPr lang="en-US" altLang="es-CO" sz="2800">
                <a:latin typeface="Comic Sans MS,Bold"/>
              </a:rPr>
              <a:t>SALE DIOS DE SI MISMO Y SE ME DA </a:t>
            </a:r>
            <a:endParaRPr lang="en-US" altLang="es-CO" sz="800"/>
          </a:p>
          <a:p>
            <a:pPr>
              <a:lnSpc>
                <a:spcPct val="100000"/>
              </a:lnSpc>
              <a:spcBef>
                <a:spcPct val="0"/>
              </a:spcBef>
              <a:buSzTx/>
              <a:buFontTx/>
              <a:buNone/>
            </a:pPr>
            <a:r>
              <a:rPr lang="en-US" altLang="es-CO" sz="1800"/>
              <a:t>  </a:t>
            </a:r>
            <a:r>
              <a:rPr lang="en-US" altLang="es-CO" sz="64800"/>
              <a:t>     </a:t>
            </a:r>
            <a:r>
              <a:rPr lang="en-US" altLang="es-CO" sz="1800"/>
              <a:t> </a:t>
            </a:r>
          </a:p>
        </p:txBody>
      </p:sp>
      <p:pic>
        <p:nvPicPr>
          <p:cNvPr id="146436" name="Picture 2" descr="page48image4127606800">
            <a:extLst>
              <a:ext uri="{FF2B5EF4-FFF2-40B4-BE49-F238E27FC236}">
                <a16:creationId xmlns:a16="http://schemas.microsoft.com/office/drawing/2014/main" id="{46F5E170-0D4B-5926-279F-ABDC8C01A4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0"/>
            <a:ext cx="9026525" cy="768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10AB08-12B6-112F-F79A-FCFB51A1E9F2}"/>
              </a:ext>
            </a:extLst>
          </p:cNvPr>
          <p:cNvSpPr>
            <a:spLocks noGrp="1"/>
          </p:cNvSpPr>
          <p:nvPr>
            <p:ph type="title"/>
          </p:nvPr>
        </p:nvSpPr>
        <p:spPr>
          <a:xfrm>
            <a:off x="855663" y="619125"/>
            <a:ext cx="7429500" cy="1477963"/>
          </a:xfrm>
        </p:spPr>
        <p:txBody>
          <a:bodyPr/>
          <a:lstStyle/>
          <a:p>
            <a:pPr algn="ctr">
              <a:defRPr/>
            </a:pPr>
            <a:r>
              <a:rPr lang="es-CO" dirty="0">
                <a:solidFill>
                  <a:srgbClr val="FF0000"/>
                </a:solidFill>
              </a:rPr>
              <a:t>EL CARISMA DEL DISCERNIMIENTO EN SAN PABLO </a:t>
            </a:r>
          </a:p>
        </p:txBody>
      </p:sp>
      <p:sp>
        <p:nvSpPr>
          <p:cNvPr id="3" name="Marcador de contenido 2">
            <a:extLst>
              <a:ext uri="{FF2B5EF4-FFF2-40B4-BE49-F238E27FC236}">
                <a16:creationId xmlns:a16="http://schemas.microsoft.com/office/drawing/2014/main" id="{A7DE3C71-D533-815B-E39C-43B1DEE7ED3E}"/>
              </a:ext>
            </a:extLst>
          </p:cNvPr>
          <p:cNvSpPr>
            <a:spLocks noGrp="1"/>
          </p:cNvSpPr>
          <p:nvPr>
            <p:ph idx="1"/>
          </p:nvPr>
        </p:nvSpPr>
        <p:spPr>
          <a:xfrm>
            <a:off x="855663" y="2249488"/>
            <a:ext cx="7429500" cy="3541712"/>
          </a:xfrm>
        </p:spPr>
        <p:txBody>
          <a:bodyPr/>
          <a:lstStyle/>
          <a:p>
            <a:pPr algn="just">
              <a:defRPr/>
            </a:pPr>
            <a:r>
              <a:rPr lang="es-CO" sz="1800" dirty="0">
                <a:solidFill>
                  <a:srgbClr val="FF0000"/>
                </a:solidFill>
                <a:effectLst/>
                <a:latin typeface="Arial,Bold"/>
              </a:rPr>
              <a:t>A. ¿QUÉ ES LA GRACIA? </a:t>
            </a:r>
            <a:endParaRPr lang="es-CO" dirty="0">
              <a:solidFill>
                <a:srgbClr val="FF0000"/>
              </a:solidFill>
            </a:endParaRPr>
          </a:p>
          <a:p>
            <a:pPr algn="just">
              <a:defRPr/>
            </a:pPr>
            <a:r>
              <a:rPr lang="es-CO" sz="1800" dirty="0">
                <a:effectLst/>
                <a:latin typeface="Arial" panose="020B0604020202020204" pitchFamily="34" charset="0"/>
              </a:rPr>
              <a:t>Creo que casi todos los cristianos </a:t>
            </a:r>
            <a:r>
              <a:rPr lang="es-CO" sz="1800" dirty="0" err="1">
                <a:effectLst/>
                <a:latin typeface="Arial" panose="020B0604020202020204" pitchFamily="34" charset="0"/>
              </a:rPr>
              <a:t>están</a:t>
            </a:r>
            <a:r>
              <a:rPr lang="es-CO" sz="1800" dirty="0">
                <a:effectLst/>
                <a:latin typeface="Arial" panose="020B0604020202020204" pitchFamily="34" charset="0"/>
              </a:rPr>
              <a:t> imaginando que la gracia es una cosa. Algo </a:t>
            </a:r>
            <a:r>
              <a:rPr lang="es-CO" sz="1800" dirty="0" err="1">
                <a:effectLst/>
                <a:latin typeface="Arial" panose="020B0604020202020204" pitchFamily="34" charset="0"/>
              </a:rPr>
              <a:t>asi</a:t>
            </a:r>
            <a:r>
              <a:rPr lang="es-CO" sz="1800" dirty="0">
                <a:effectLst/>
                <a:latin typeface="Arial" panose="020B0604020202020204" pitchFamily="34" charset="0"/>
              </a:rPr>
              <a:t>́ como un objeto en un paquetico y nos lo regalan. La gracia es Dios creando el ser humano desde dentro, </a:t>
            </a:r>
            <a:r>
              <a:rPr lang="es-CO" sz="1800" dirty="0" err="1">
                <a:effectLst/>
                <a:latin typeface="Arial" panose="020B0604020202020204" pitchFamily="34" charset="0"/>
              </a:rPr>
              <a:t>transformándolo</a:t>
            </a:r>
            <a:r>
              <a:rPr lang="es-CO" sz="1800" dirty="0">
                <a:effectLst/>
                <a:latin typeface="Arial" panose="020B0604020202020204" pitchFamily="34" charset="0"/>
              </a:rPr>
              <a:t>, haciendo una maravilla de ser humano, gratuitamente. O sea, la gracia es toda la </a:t>
            </a:r>
            <a:r>
              <a:rPr lang="es-CO" sz="1800" dirty="0" err="1">
                <a:effectLst/>
                <a:latin typeface="Arial" panose="020B0604020202020204" pitchFamily="34" charset="0"/>
              </a:rPr>
              <a:t>acción</a:t>
            </a:r>
            <a:r>
              <a:rPr lang="es-CO" sz="1800" dirty="0">
                <a:effectLst/>
                <a:latin typeface="Arial" panose="020B0604020202020204" pitchFamily="34" charset="0"/>
              </a:rPr>
              <a:t> de Dios creador, Padre, Hijo y </a:t>
            </a:r>
            <a:r>
              <a:rPr lang="es-CO" sz="1800" dirty="0" err="1">
                <a:effectLst/>
                <a:latin typeface="Arial" panose="020B0604020202020204" pitchFamily="34" charset="0"/>
              </a:rPr>
              <a:t>Espíritu</a:t>
            </a:r>
            <a:r>
              <a:rPr lang="es-CO" sz="1800" dirty="0">
                <a:effectLst/>
                <a:latin typeface="Arial" panose="020B0604020202020204" pitchFamily="34" charset="0"/>
              </a:rPr>
              <a:t> Santo aconteciendo en nosotros, y haciendo de nosotros, habitando en nosotros, una criatura distinta. </a:t>
            </a:r>
            <a:endParaRPr lang="es-CO" dirty="0"/>
          </a:p>
          <a:p>
            <a:pPr>
              <a:defRPr/>
            </a:pPr>
            <a:endParaRPr lang="es-CO"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79C711-05C8-F69F-BD2F-EC660D54FC59}"/>
              </a:ext>
            </a:extLst>
          </p:cNvPr>
          <p:cNvSpPr>
            <a:spLocks noGrp="1"/>
          </p:cNvSpPr>
          <p:nvPr>
            <p:ph type="title"/>
          </p:nvPr>
        </p:nvSpPr>
        <p:spPr>
          <a:xfrm>
            <a:off x="855663" y="619125"/>
            <a:ext cx="7429500" cy="1477963"/>
          </a:xfrm>
        </p:spPr>
        <p:txBody>
          <a:bodyPr/>
          <a:lstStyle/>
          <a:p>
            <a:pPr>
              <a:defRPr/>
            </a:pPr>
            <a:r>
              <a:rPr lang="es-CO" dirty="0">
                <a:solidFill>
                  <a:srgbClr val="FF0000"/>
                </a:solidFill>
              </a:rPr>
              <a:t>B. LA IGLESIA ES SACRAMENTO DE CRISTO</a:t>
            </a:r>
          </a:p>
        </p:txBody>
      </p:sp>
      <p:sp>
        <p:nvSpPr>
          <p:cNvPr id="3" name="Marcador de contenido 2">
            <a:extLst>
              <a:ext uri="{FF2B5EF4-FFF2-40B4-BE49-F238E27FC236}">
                <a16:creationId xmlns:a16="http://schemas.microsoft.com/office/drawing/2014/main" id="{836C7E7C-3478-B3DB-D490-39318E09435E}"/>
              </a:ext>
            </a:extLst>
          </p:cNvPr>
          <p:cNvSpPr>
            <a:spLocks noGrp="1"/>
          </p:cNvSpPr>
          <p:nvPr>
            <p:ph idx="1"/>
          </p:nvPr>
        </p:nvSpPr>
        <p:spPr>
          <a:xfrm>
            <a:off x="855663" y="2249488"/>
            <a:ext cx="7429500" cy="3541712"/>
          </a:xfrm>
        </p:spPr>
        <p:txBody>
          <a:bodyPr/>
          <a:lstStyle/>
          <a:p>
            <a:pPr>
              <a:defRPr/>
            </a:pPr>
            <a:r>
              <a:rPr lang="es-CO" sz="1800" dirty="0">
                <a:solidFill>
                  <a:srgbClr val="FF0000"/>
                </a:solidFill>
                <a:effectLst/>
                <a:latin typeface="Arial,Bold"/>
              </a:rPr>
              <a:t>¿CÓMO LA IGLESIA ES SACRAMENTO DE CRISTO? </a:t>
            </a:r>
            <a:endParaRPr lang="es-CO" dirty="0">
              <a:solidFill>
                <a:srgbClr val="FF0000"/>
              </a:solidFill>
            </a:endParaRPr>
          </a:p>
          <a:p>
            <a:pPr algn="just">
              <a:defRPr/>
            </a:pPr>
            <a:r>
              <a:rPr lang="es-CO" sz="1800" dirty="0">
                <a:effectLst/>
                <a:latin typeface="Arial" panose="020B0604020202020204" pitchFamily="34" charset="0"/>
              </a:rPr>
              <a:t>La Iglesia es un cuerpo, dice Pablo: </a:t>
            </a:r>
            <a:r>
              <a:rPr lang="es-CO" sz="1800" dirty="0">
                <a:effectLst/>
                <a:latin typeface="Arial,Bold"/>
              </a:rPr>
              <a:t>“ Pues del mismo modo que el cuerpo es uno, aunque tiene muchos miembros, y todos los miembros del cuerpo, no obstante su pluralidad, no forman </a:t>
            </a:r>
            <a:r>
              <a:rPr lang="es-CO" sz="1800" dirty="0" err="1">
                <a:effectLst/>
                <a:latin typeface="Arial,Bold"/>
              </a:rPr>
              <a:t>más</a:t>
            </a:r>
            <a:r>
              <a:rPr lang="es-CO" sz="1800" dirty="0">
                <a:effectLst/>
                <a:latin typeface="Arial,Bold"/>
              </a:rPr>
              <a:t> que un solo cuerpo, </a:t>
            </a:r>
            <a:r>
              <a:rPr lang="es-CO" sz="1800" dirty="0" err="1">
                <a:effectLst/>
                <a:latin typeface="Arial,Bold"/>
              </a:rPr>
              <a:t>asi</a:t>
            </a:r>
            <a:r>
              <a:rPr lang="es-CO" sz="1800" dirty="0">
                <a:effectLst/>
                <a:latin typeface="Arial,Bold"/>
              </a:rPr>
              <a:t>́ </a:t>
            </a:r>
            <a:r>
              <a:rPr lang="es-CO" sz="1800" dirty="0" err="1">
                <a:effectLst/>
                <a:latin typeface="Arial,Bold"/>
              </a:rPr>
              <a:t>también</a:t>
            </a:r>
            <a:r>
              <a:rPr lang="es-CO" sz="1800" dirty="0">
                <a:effectLst/>
                <a:latin typeface="Arial,Bold"/>
              </a:rPr>
              <a:t> Cristo. Porque en un solo </a:t>
            </a:r>
            <a:r>
              <a:rPr lang="es-CO" sz="1800" b="1" dirty="0">
                <a:solidFill>
                  <a:srgbClr val="FF0000"/>
                </a:solidFill>
                <a:effectLst/>
                <a:latin typeface="Arial,Bold"/>
              </a:rPr>
              <a:t>E s p í r i t u h e m o s si d o t o d o s b a u t i z a d o s </a:t>
            </a:r>
            <a:r>
              <a:rPr lang="es-CO" sz="1800" dirty="0">
                <a:effectLst/>
                <a:latin typeface="Arial,Bold"/>
              </a:rPr>
              <a:t>para no formar </a:t>
            </a:r>
            <a:r>
              <a:rPr lang="es-CO" sz="1800" dirty="0" err="1">
                <a:effectLst/>
                <a:latin typeface="Arial,Bold"/>
              </a:rPr>
              <a:t>más</a:t>
            </a:r>
            <a:r>
              <a:rPr lang="es-CO" sz="1800" dirty="0">
                <a:effectLst/>
                <a:latin typeface="Arial,Bold"/>
              </a:rPr>
              <a:t> que un solo cuerpo, </a:t>
            </a:r>
            <a:r>
              <a:rPr lang="es-CO" sz="1800" dirty="0" err="1">
                <a:effectLst/>
                <a:latin typeface="Arial,Bold"/>
              </a:rPr>
              <a:t>judíos</a:t>
            </a:r>
            <a:r>
              <a:rPr lang="es-CO" sz="1800" dirty="0">
                <a:effectLst/>
                <a:latin typeface="Arial,Bold"/>
              </a:rPr>
              <a:t> y griegos, esclavos y libres.” </a:t>
            </a:r>
            <a:r>
              <a:rPr lang="es-CO" sz="1800" dirty="0">
                <a:effectLst/>
                <a:latin typeface="Arial" panose="020B0604020202020204" pitchFamily="34" charset="0"/>
              </a:rPr>
              <a:t>(1a Corintios 12, 12-26) . </a:t>
            </a:r>
            <a:endParaRPr lang="es-CO" dirty="0"/>
          </a:p>
          <a:p>
            <a:pPr algn="just">
              <a:defRPr/>
            </a:pPr>
            <a:endParaRPr lang="es-CO" b="1" dirty="0">
              <a:solidFill>
                <a:srgbClr val="FF0000"/>
              </a:solidFill>
            </a:endParaRPr>
          </a:p>
          <a:p>
            <a:pPr>
              <a:defRPr/>
            </a:pPr>
            <a:endParaRPr lang="es-CO"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B06125-3671-EB4E-9787-4FF9AD0BED86}"/>
              </a:ext>
            </a:extLst>
          </p:cNvPr>
          <p:cNvSpPr>
            <a:spLocks noGrp="1"/>
          </p:cNvSpPr>
          <p:nvPr>
            <p:ph type="title"/>
          </p:nvPr>
        </p:nvSpPr>
        <p:spPr>
          <a:xfrm>
            <a:off x="2152650" y="908050"/>
            <a:ext cx="7429500" cy="1479550"/>
          </a:xfrm>
        </p:spPr>
        <p:txBody>
          <a:bodyPr/>
          <a:lstStyle/>
          <a:p>
            <a:pPr>
              <a:defRPr/>
            </a:pPr>
            <a:endParaRPr lang="es-CO"/>
          </a:p>
        </p:txBody>
      </p:sp>
      <p:sp>
        <p:nvSpPr>
          <p:cNvPr id="3" name="Marcador de contenido 2">
            <a:extLst>
              <a:ext uri="{FF2B5EF4-FFF2-40B4-BE49-F238E27FC236}">
                <a16:creationId xmlns:a16="http://schemas.microsoft.com/office/drawing/2014/main" id="{4F70EF14-4558-1762-366E-AA88C9AC1F8F}"/>
              </a:ext>
            </a:extLst>
          </p:cNvPr>
          <p:cNvSpPr>
            <a:spLocks noGrp="1"/>
          </p:cNvSpPr>
          <p:nvPr>
            <p:ph idx="1"/>
          </p:nvPr>
        </p:nvSpPr>
        <p:spPr>
          <a:xfrm>
            <a:off x="855663" y="2249488"/>
            <a:ext cx="7429500" cy="3541712"/>
          </a:xfrm>
        </p:spPr>
        <p:txBody>
          <a:bodyPr/>
          <a:lstStyle/>
          <a:p>
            <a:pPr>
              <a:defRPr/>
            </a:pPr>
            <a:endParaRPr lang="es-CO" dirty="0"/>
          </a:p>
        </p:txBody>
      </p:sp>
      <p:pic>
        <p:nvPicPr>
          <p:cNvPr id="149507" name="Picture 1" descr="page50image3921471936">
            <a:extLst>
              <a:ext uri="{FF2B5EF4-FFF2-40B4-BE49-F238E27FC236}">
                <a16:creationId xmlns:a16="http://schemas.microsoft.com/office/drawing/2014/main" id="{71A2648D-AB24-58C1-D6D8-573F147BB0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374650"/>
            <a:ext cx="2719387" cy="610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8" name="Picture 3" descr="page50image4015233904">
            <a:extLst>
              <a:ext uri="{FF2B5EF4-FFF2-40B4-BE49-F238E27FC236}">
                <a16:creationId xmlns:a16="http://schemas.microsoft.com/office/drawing/2014/main" id="{235937C9-B093-50DD-D5D0-C2E4A2DE04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923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9" name="Rectangle 4">
            <a:extLst>
              <a:ext uri="{FF2B5EF4-FFF2-40B4-BE49-F238E27FC236}">
                <a16:creationId xmlns:a16="http://schemas.microsoft.com/office/drawing/2014/main" id="{633F0135-A208-576E-2C37-B310EF2B3D4A}"/>
              </a:ext>
            </a:extLst>
          </p:cNvPr>
          <p:cNvSpPr>
            <a:spLocks noChangeArrowheads="1"/>
          </p:cNvSpPr>
          <p:nvPr/>
        </p:nvSpPr>
        <p:spPr bwMode="auto">
          <a:xfrm>
            <a:off x="4137025" y="625475"/>
            <a:ext cx="2462213" cy="531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algn="ctr">
              <a:lnSpc>
                <a:spcPct val="100000"/>
              </a:lnSpc>
              <a:spcBef>
                <a:spcPct val="0"/>
              </a:spcBef>
              <a:buSzTx/>
              <a:buFontTx/>
              <a:buNone/>
            </a:pPr>
            <a:r>
              <a:rPr lang="en-US" altLang="es-CO" sz="2200">
                <a:latin typeface="Arial,Italic"/>
              </a:rPr>
              <a:t>NUNCA SAN PABLO HABLA DE LA CABEZA </a:t>
            </a:r>
            <a:endParaRPr lang="en-US" altLang="es-CO" sz="800"/>
          </a:p>
          <a:p>
            <a:pPr>
              <a:lnSpc>
                <a:spcPct val="100000"/>
              </a:lnSpc>
              <a:spcBef>
                <a:spcPct val="0"/>
              </a:spcBef>
              <a:buSzTx/>
              <a:buFontTx/>
              <a:buNone/>
            </a:pPr>
            <a:r>
              <a:rPr lang="en-US" altLang="es-CO" sz="1800"/>
              <a:t>  </a:t>
            </a:r>
            <a:r>
              <a:rPr lang="en-US" altLang="es-CO" sz="7700"/>
              <a:t>  </a:t>
            </a:r>
            <a:r>
              <a:rPr lang="en-US" altLang="es-CO" sz="1800"/>
              <a:t>   </a:t>
            </a:r>
            <a:r>
              <a:rPr lang="en-US" altLang="es-CO" sz="200"/>
              <a:t>                                                                                                                                                                                                                                                                                                                  </a:t>
            </a:r>
            <a:r>
              <a:rPr lang="en-US" altLang="es-CO" sz="1800"/>
              <a:t>   </a:t>
            </a:r>
            <a:r>
              <a:rPr lang="en-US" altLang="es-CO" sz="200"/>
              <a:t>                                                                                                                                                                                                                                                                                                                   </a:t>
            </a:r>
            <a:r>
              <a:rPr lang="en-US" altLang="es-CO" sz="1800"/>
              <a:t> </a:t>
            </a:r>
          </a:p>
          <a:p>
            <a:pPr algn="ctr">
              <a:lnSpc>
                <a:spcPct val="100000"/>
              </a:lnSpc>
              <a:spcBef>
                <a:spcPct val="0"/>
              </a:spcBef>
              <a:buSzTx/>
              <a:buFontTx/>
              <a:buNone/>
            </a:pPr>
            <a:r>
              <a:rPr lang="en-US" altLang="es-CO" sz="2200">
                <a:latin typeface="Arial,Italic"/>
              </a:rPr>
              <a:t>DE LA IGLESIA </a:t>
            </a:r>
            <a:endParaRPr lang="en-US" altLang="es-CO" sz="800"/>
          </a:p>
          <a:p>
            <a:pPr algn="ctr">
              <a:lnSpc>
                <a:spcPct val="100000"/>
              </a:lnSpc>
              <a:spcBef>
                <a:spcPct val="0"/>
              </a:spcBef>
              <a:buSzTx/>
              <a:buFontTx/>
              <a:buNone/>
            </a:pPr>
            <a:r>
              <a:rPr lang="en-US" altLang="es-CO" sz="1800">
                <a:latin typeface="Comic Sans MS,Bold"/>
              </a:rPr>
              <a:t>TODO EL CUERPO ES CRISTO. REGADO EN EL CUERPO. </a:t>
            </a:r>
            <a:endParaRPr lang="en-US" altLang="es-CO" sz="800"/>
          </a:p>
          <a:p>
            <a:pPr algn="ctr">
              <a:lnSpc>
                <a:spcPct val="100000"/>
              </a:lnSpc>
              <a:spcBef>
                <a:spcPct val="0"/>
              </a:spcBef>
              <a:buSzTx/>
              <a:buFontTx/>
              <a:buNone/>
            </a:pPr>
            <a:r>
              <a:rPr lang="en-US" altLang="es-CO" sz="2200">
                <a:latin typeface="Comic Sans MS,Bold"/>
              </a:rPr>
              <a:t>CRISTO ESTA EN LAS PERSONAS </a:t>
            </a:r>
            <a:endParaRPr lang="en-US" altLang="es-CO" sz="1800"/>
          </a:p>
        </p:txBody>
      </p:sp>
      <p:pic>
        <p:nvPicPr>
          <p:cNvPr id="149510" name="Picture 5" descr="page50image4127583104">
            <a:extLst>
              <a:ext uri="{FF2B5EF4-FFF2-40B4-BE49-F238E27FC236}">
                <a16:creationId xmlns:a16="http://schemas.microsoft.com/office/drawing/2014/main" id="{AA763C44-CB37-BC16-26A0-59B618EDA3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000" y="-2994025"/>
            <a:ext cx="3810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1" name="Picture 6" descr="page50image4127585952">
            <a:extLst>
              <a:ext uri="{FF2B5EF4-FFF2-40B4-BE49-F238E27FC236}">
                <a16:creationId xmlns:a16="http://schemas.microsoft.com/office/drawing/2014/main" id="{91B09B46-4C2C-36D4-A020-EFF809E596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250" y="-2994025"/>
            <a:ext cx="19685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2" name="Picture 7" descr="page50image4127342624">
            <a:extLst>
              <a:ext uri="{FF2B5EF4-FFF2-40B4-BE49-F238E27FC236}">
                <a16:creationId xmlns:a16="http://schemas.microsoft.com/office/drawing/2014/main" id="{13A41E38-C3B8-535E-445E-DD7967375F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7200" y="-2994025"/>
            <a:ext cx="406400"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13" name="Picture 8" descr="page50image4127580768">
            <a:extLst>
              <a:ext uri="{FF2B5EF4-FFF2-40B4-BE49-F238E27FC236}">
                <a16:creationId xmlns:a16="http://schemas.microsoft.com/office/drawing/2014/main" id="{DCCF9AB5-19C9-74AA-1DB2-3D27C2EBC3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4363" y="-2994025"/>
            <a:ext cx="1968500" cy="3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8CFFDC-B1E4-A749-A585-622212373544}"/>
              </a:ext>
            </a:extLst>
          </p:cNvPr>
          <p:cNvSpPr>
            <a:spLocks noGrp="1"/>
          </p:cNvSpPr>
          <p:nvPr>
            <p:ph type="title"/>
          </p:nvPr>
        </p:nvSpPr>
        <p:spPr>
          <a:xfrm>
            <a:off x="855663" y="619125"/>
            <a:ext cx="7429500" cy="1477963"/>
          </a:xfrm>
        </p:spPr>
        <p:txBody>
          <a:bodyPr/>
          <a:lstStyle/>
          <a:p>
            <a:pPr algn="ctr">
              <a:defRPr/>
            </a:pPr>
            <a:r>
              <a:rPr lang="es-CO" dirty="0">
                <a:solidFill>
                  <a:srgbClr val="FF0000"/>
                </a:solidFill>
              </a:rPr>
              <a:t>QUE NO ES CUERPO DE CRISTO</a:t>
            </a:r>
          </a:p>
        </p:txBody>
      </p:sp>
      <p:sp>
        <p:nvSpPr>
          <p:cNvPr id="3" name="Marcador de contenido 2">
            <a:extLst>
              <a:ext uri="{FF2B5EF4-FFF2-40B4-BE49-F238E27FC236}">
                <a16:creationId xmlns:a16="http://schemas.microsoft.com/office/drawing/2014/main" id="{E89953E8-27C7-3735-A941-4ACC109205DE}"/>
              </a:ext>
            </a:extLst>
          </p:cNvPr>
          <p:cNvSpPr>
            <a:spLocks noGrp="1"/>
          </p:cNvSpPr>
          <p:nvPr>
            <p:ph idx="1"/>
          </p:nvPr>
        </p:nvSpPr>
        <p:spPr>
          <a:xfrm>
            <a:off x="855663" y="2249488"/>
            <a:ext cx="7429500" cy="3541712"/>
          </a:xfrm>
        </p:spPr>
        <p:txBody>
          <a:bodyPr>
            <a:normAutofit fontScale="85000" lnSpcReduction="10000"/>
          </a:bodyPr>
          <a:lstStyle/>
          <a:p>
            <a:pPr algn="just">
              <a:defRPr/>
            </a:pPr>
            <a:r>
              <a:rPr lang="es-CO" sz="1800" dirty="0">
                <a:effectLst/>
                <a:latin typeface="Arial" panose="020B0604020202020204" pitchFamily="34" charset="0"/>
              </a:rPr>
              <a:t>En un sindicato por ejemplo, todos se unen en una sola fuerza para buscar alguna conquista, por ejemplo, laboral. Eso se llama una </a:t>
            </a:r>
            <a:r>
              <a:rPr lang="es-CO" sz="1800" dirty="0" err="1">
                <a:effectLst/>
                <a:latin typeface="Arial" panose="020B0604020202020204" pitchFamily="34" charset="0"/>
              </a:rPr>
              <a:t>organización</a:t>
            </a:r>
            <a:r>
              <a:rPr lang="es-CO" sz="1800" dirty="0">
                <a:effectLst/>
                <a:latin typeface="Arial" panose="020B0604020202020204" pitchFamily="34" charset="0"/>
              </a:rPr>
              <a:t>. </a:t>
            </a:r>
          </a:p>
          <a:p>
            <a:pPr algn="just">
              <a:defRPr/>
            </a:pPr>
            <a:r>
              <a:rPr lang="es-CO" sz="1800" dirty="0">
                <a:effectLst/>
                <a:latin typeface="Arial" panose="020B0604020202020204" pitchFamily="34" charset="0"/>
              </a:rPr>
              <a:t>En cambio un organismo busca personas, busca fabricar las personas, en otras palabras, un organismo edifica personas. </a:t>
            </a:r>
          </a:p>
          <a:p>
            <a:pPr>
              <a:defRPr/>
            </a:pPr>
            <a:r>
              <a:rPr lang="es-CO" sz="1800" dirty="0">
                <a:effectLst/>
                <a:latin typeface="Arial" panose="020B0604020202020204" pitchFamily="34" charset="0"/>
              </a:rPr>
              <a:t>Lo que </a:t>
            </a:r>
            <a:r>
              <a:rPr lang="es-CO" sz="1800" dirty="0" err="1">
                <a:effectLst/>
                <a:latin typeface="Arial" panose="020B0604020202020204" pitchFamily="34" charset="0"/>
              </a:rPr>
              <a:t>más</a:t>
            </a:r>
            <a:r>
              <a:rPr lang="es-CO" sz="1800" dirty="0">
                <a:effectLst/>
                <a:latin typeface="Arial" panose="020B0604020202020204" pitchFamily="34" charset="0"/>
              </a:rPr>
              <a:t> se parece a la Iglesia es la familia. </a:t>
            </a:r>
          </a:p>
          <a:p>
            <a:pPr algn="just">
              <a:defRPr/>
            </a:pPr>
            <a:r>
              <a:rPr lang="es-CO" sz="1800" dirty="0">
                <a:effectLst/>
                <a:latin typeface="Arial" panose="020B0604020202020204" pitchFamily="34" charset="0"/>
              </a:rPr>
              <a:t>Lo que quiere decir Pablo </a:t>
            </a:r>
            <a:r>
              <a:rPr lang="es-CO" sz="1800" dirty="0">
                <a:solidFill>
                  <a:srgbClr val="FF0000"/>
                </a:solidFill>
                <a:effectLst/>
                <a:latin typeface="Arial" panose="020B0604020202020204" pitchFamily="34" charset="0"/>
              </a:rPr>
              <a:t>es que cada una de las personas es un carisma y cada uno tiene que respetar el carisma del otro y ser responsable</a:t>
            </a:r>
            <a:r>
              <a:rPr lang="es-CO" sz="1800" dirty="0">
                <a:effectLst/>
                <a:latin typeface="Arial" panose="020B0604020202020204" pitchFamily="34" charset="0"/>
              </a:rPr>
              <a:t>. Eso significa que la unidad de la comunidad no se hace </a:t>
            </a:r>
            <a:r>
              <a:rPr lang="es-CO" sz="1800" dirty="0" err="1">
                <a:effectLst/>
                <a:latin typeface="Arial" panose="020B0604020202020204" pitchFamily="34" charset="0"/>
              </a:rPr>
              <a:t>acariciándole</a:t>
            </a:r>
            <a:r>
              <a:rPr lang="es-CO" sz="1800" dirty="0">
                <a:effectLst/>
                <a:latin typeface="Arial" panose="020B0604020202020204" pitchFamily="34" charset="0"/>
              </a:rPr>
              <a:t> la cabeza al </a:t>
            </a:r>
            <a:r>
              <a:rPr lang="es-CO" sz="1800" dirty="0" err="1">
                <a:effectLst/>
                <a:latin typeface="Arial" panose="020B0604020202020204" pitchFamily="34" charset="0"/>
              </a:rPr>
              <a:t>patrón</a:t>
            </a:r>
            <a:r>
              <a:rPr lang="es-CO" sz="1800" dirty="0">
                <a:effectLst/>
                <a:latin typeface="Arial" panose="020B0604020202020204" pitchFamily="34" charset="0"/>
              </a:rPr>
              <a:t>, o la cara, o cepillando al que está encima, no, eso es </a:t>
            </a:r>
            <a:r>
              <a:rPr lang="es-CO" sz="1800" dirty="0" err="1">
                <a:effectLst/>
                <a:latin typeface="Arial" panose="020B0604020202020204" pitchFamily="34" charset="0"/>
              </a:rPr>
              <a:t>anticomunitario</a:t>
            </a:r>
            <a:r>
              <a:rPr lang="es-CO" sz="1800" dirty="0">
                <a:effectLst/>
                <a:latin typeface="Arial" panose="020B0604020202020204" pitchFamily="34" charset="0"/>
              </a:rPr>
              <a:t> y eso es pecado. La unidad de una comunidad se hace cuando cada uno hace lo suyo. Y cuando todo el mundo respeta al otro. </a:t>
            </a:r>
            <a:endParaRPr lang="es-CO" dirty="0"/>
          </a:p>
          <a:p>
            <a:pPr>
              <a:defRPr/>
            </a:pPr>
            <a:endParaRPr lang="es-CO" dirty="0"/>
          </a:p>
          <a:p>
            <a:pPr>
              <a:defRPr/>
            </a:pPr>
            <a:endParaRPr lang="es-CO"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0904EA-B65E-1C3A-F128-E1E999E71825}"/>
              </a:ext>
            </a:extLst>
          </p:cNvPr>
          <p:cNvSpPr>
            <a:spLocks noGrp="1"/>
          </p:cNvSpPr>
          <p:nvPr>
            <p:ph type="title"/>
          </p:nvPr>
        </p:nvSpPr>
        <p:spPr>
          <a:xfrm>
            <a:off x="881063" y="260350"/>
            <a:ext cx="7429500" cy="1479550"/>
          </a:xfrm>
        </p:spPr>
        <p:txBody>
          <a:bodyPr/>
          <a:lstStyle/>
          <a:p>
            <a:pPr algn="ctr">
              <a:defRPr/>
            </a:pPr>
            <a:r>
              <a:rPr lang="es-CO" sz="1800" dirty="0">
                <a:solidFill>
                  <a:srgbClr val="FF0000"/>
                </a:solidFill>
                <a:effectLst/>
                <a:latin typeface="Arial,Bold"/>
              </a:rPr>
              <a:t>LOS SERES HUMANOS SOMOS RECOGEDORES: DE AFUERA ADENTRO, Manos por todas partes como un pulpo. </a:t>
            </a:r>
            <a:br>
              <a:rPr lang="es-CO" dirty="0">
                <a:solidFill>
                  <a:srgbClr val="FF0000"/>
                </a:solidFill>
              </a:rPr>
            </a:br>
            <a:r>
              <a:rPr lang="es-CO" sz="1800" dirty="0">
                <a:solidFill>
                  <a:srgbClr val="FF0000"/>
                </a:solidFill>
                <a:effectLst/>
                <a:latin typeface="Arial,Bold"/>
              </a:rPr>
              <a:t>EL PECADO ES UN HORROR EN EL SER HUMANO. </a:t>
            </a:r>
            <a:br>
              <a:rPr lang="es-CO" dirty="0">
                <a:solidFill>
                  <a:srgbClr val="FF0000"/>
                </a:solidFill>
              </a:rPr>
            </a:br>
            <a:endParaRPr lang="es-CO" dirty="0">
              <a:solidFill>
                <a:srgbClr val="FF0000"/>
              </a:solidFill>
            </a:endParaRPr>
          </a:p>
        </p:txBody>
      </p:sp>
      <p:sp>
        <p:nvSpPr>
          <p:cNvPr id="3" name="Marcador de contenido 2">
            <a:extLst>
              <a:ext uri="{FF2B5EF4-FFF2-40B4-BE49-F238E27FC236}">
                <a16:creationId xmlns:a16="http://schemas.microsoft.com/office/drawing/2014/main" id="{EFA11BB3-1DD5-194B-52BA-32E8F16950DF}"/>
              </a:ext>
            </a:extLst>
          </p:cNvPr>
          <p:cNvSpPr>
            <a:spLocks noGrp="1"/>
          </p:cNvSpPr>
          <p:nvPr>
            <p:ph idx="1"/>
          </p:nvPr>
        </p:nvSpPr>
        <p:spPr>
          <a:xfrm>
            <a:off x="855663" y="2249488"/>
            <a:ext cx="7429500" cy="3541712"/>
          </a:xfrm>
        </p:spPr>
        <p:txBody>
          <a:bodyPr/>
          <a:lstStyle/>
          <a:p>
            <a:pPr>
              <a:defRPr/>
            </a:pPr>
            <a:endParaRPr lang="es-CO"/>
          </a:p>
        </p:txBody>
      </p:sp>
      <p:pic>
        <p:nvPicPr>
          <p:cNvPr id="151555" name="Picture 1" descr="page54image4114256432">
            <a:extLst>
              <a:ext uri="{FF2B5EF4-FFF2-40B4-BE49-F238E27FC236}">
                <a16:creationId xmlns:a16="http://schemas.microsoft.com/office/drawing/2014/main" id="{1AD5AAB1-AC20-4F7D-39D9-2C57968574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21669" y="-364331"/>
            <a:ext cx="5300662" cy="914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0488A8-C21E-F10B-B6B6-605075FF394A}"/>
              </a:ext>
            </a:extLst>
          </p:cNvPr>
          <p:cNvSpPr>
            <a:spLocks noGrp="1"/>
          </p:cNvSpPr>
          <p:nvPr>
            <p:ph type="title"/>
          </p:nvPr>
        </p:nvSpPr>
        <p:spPr>
          <a:xfrm>
            <a:off x="855663" y="619125"/>
            <a:ext cx="7429500" cy="1477963"/>
          </a:xfrm>
        </p:spPr>
        <p:txBody>
          <a:bodyPr/>
          <a:lstStyle/>
          <a:p>
            <a:pPr algn="ctr">
              <a:defRPr/>
            </a:pPr>
            <a:r>
              <a:rPr lang="es-CO" dirty="0">
                <a:solidFill>
                  <a:srgbClr val="FF0000"/>
                </a:solidFill>
              </a:rPr>
              <a:t>QUÉ ES EL CUERPO DE CRISTO </a:t>
            </a:r>
          </a:p>
        </p:txBody>
      </p:sp>
      <p:sp>
        <p:nvSpPr>
          <p:cNvPr id="3" name="Marcador de contenido 2">
            <a:extLst>
              <a:ext uri="{FF2B5EF4-FFF2-40B4-BE49-F238E27FC236}">
                <a16:creationId xmlns:a16="http://schemas.microsoft.com/office/drawing/2014/main" id="{2AA41294-4475-6E7E-8F6C-C88C90407474}"/>
              </a:ext>
            </a:extLst>
          </p:cNvPr>
          <p:cNvSpPr>
            <a:spLocks noGrp="1"/>
          </p:cNvSpPr>
          <p:nvPr>
            <p:ph idx="1"/>
          </p:nvPr>
        </p:nvSpPr>
        <p:spPr>
          <a:xfrm>
            <a:off x="855663" y="2249488"/>
            <a:ext cx="7429500" cy="3541712"/>
          </a:xfrm>
        </p:spPr>
        <p:txBody>
          <a:bodyPr>
            <a:normAutofit fontScale="92500" lnSpcReduction="10000"/>
          </a:bodyPr>
          <a:lstStyle/>
          <a:p>
            <a:pPr algn="just">
              <a:defRPr/>
            </a:pPr>
            <a:r>
              <a:rPr lang="es-CO" sz="3000" dirty="0">
                <a:effectLst/>
                <a:latin typeface="Arial" panose="020B0604020202020204" pitchFamily="34" charset="0"/>
              </a:rPr>
              <a:t>Pablo hace esta </a:t>
            </a:r>
            <a:r>
              <a:rPr lang="es-CO" sz="3000" dirty="0" err="1">
                <a:effectLst/>
                <a:latin typeface="Arial" panose="020B0604020202020204" pitchFamily="34" charset="0"/>
              </a:rPr>
              <a:t>comparación</a:t>
            </a:r>
            <a:r>
              <a:rPr lang="es-CO" sz="3000" dirty="0">
                <a:effectLst/>
                <a:latin typeface="Arial" panose="020B0604020202020204" pitchFamily="34" charset="0"/>
              </a:rPr>
              <a:t> para que entendamos </a:t>
            </a:r>
            <a:r>
              <a:rPr lang="es-CO" sz="3000" dirty="0" err="1">
                <a:effectLst/>
                <a:latin typeface="Arial" panose="020B0604020202020204" pitchFamily="34" charset="0"/>
              </a:rPr>
              <a:t>cuál</a:t>
            </a:r>
            <a:r>
              <a:rPr lang="es-CO" sz="3000" dirty="0">
                <a:effectLst/>
                <a:latin typeface="Arial" panose="020B0604020202020204" pitchFamily="34" charset="0"/>
              </a:rPr>
              <a:t> es la </a:t>
            </a:r>
            <a:r>
              <a:rPr lang="es-CO" sz="3000" dirty="0" err="1">
                <a:effectLst/>
                <a:latin typeface="Arial" panose="020B0604020202020204" pitchFamily="34" charset="0"/>
              </a:rPr>
              <a:t>función</a:t>
            </a:r>
            <a:r>
              <a:rPr lang="es-CO" sz="3000" dirty="0">
                <a:effectLst/>
                <a:latin typeface="Arial" panose="020B0604020202020204" pitchFamily="34" charset="0"/>
              </a:rPr>
              <a:t> de cada persona dentro de la comunidad. Qué es lo que esa persona hace y por eso recurre al </a:t>
            </a:r>
            <a:r>
              <a:rPr lang="es-CO" sz="3000" dirty="0" err="1">
                <a:effectLst/>
                <a:latin typeface="Arial" panose="020B0604020202020204" pitchFamily="34" charset="0"/>
              </a:rPr>
              <a:t>símil</a:t>
            </a:r>
            <a:r>
              <a:rPr lang="es-CO" sz="3000" dirty="0">
                <a:effectLst/>
                <a:latin typeface="Arial" panose="020B0604020202020204" pitchFamily="34" charset="0"/>
              </a:rPr>
              <a:t> del cuerpo, es decir, viendo </a:t>
            </a:r>
            <a:r>
              <a:rPr lang="es-CO" sz="3000" dirty="0" err="1">
                <a:effectLst/>
                <a:latin typeface="Arial" panose="020B0604020202020204" pitchFamily="34" charset="0"/>
              </a:rPr>
              <a:t>cómo</a:t>
            </a:r>
            <a:r>
              <a:rPr lang="es-CO" sz="3000" dirty="0">
                <a:effectLst/>
                <a:latin typeface="Arial" panose="020B0604020202020204" pitchFamily="34" charset="0"/>
              </a:rPr>
              <a:t> funciona el cuerpo humano entendamos </a:t>
            </a:r>
            <a:r>
              <a:rPr lang="es-CO" sz="3000" dirty="0" err="1">
                <a:effectLst/>
                <a:latin typeface="Arial" panose="020B0604020202020204" pitchFamily="34" charset="0"/>
              </a:rPr>
              <a:t>cómo</a:t>
            </a:r>
            <a:r>
              <a:rPr lang="es-CO" sz="3000" dirty="0">
                <a:effectLst/>
                <a:latin typeface="Arial" panose="020B0604020202020204" pitchFamily="34" charset="0"/>
              </a:rPr>
              <a:t> funciona la comunidad cristiana. </a:t>
            </a:r>
            <a:endParaRPr lang="es-CO" sz="3000" dirty="0"/>
          </a:p>
          <a:p>
            <a:pPr>
              <a:defRPr/>
            </a:pPr>
            <a:endParaRPr lang="es-CO"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2B9589-BB55-3C4B-B489-B202C41894C2}"/>
              </a:ext>
            </a:extLst>
          </p:cNvPr>
          <p:cNvSpPr>
            <a:spLocks noGrp="1"/>
          </p:cNvSpPr>
          <p:nvPr>
            <p:ph type="title"/>
          </p:nvPr>
        </p:nvSpPr>
        <p:spPr>
          <a:xfrm>
            <a:off x="855663" y="619125"/>
            <a:ext cx="7429500" cy="1477963"/>
          </a:xfrm>
        </p:spPr>
        <p:txBody>
          <a:bodyPr/>
          <a:lstStyle/>
          <a:p>
            <a:pPr eaLnBrk="1" fontAlgn="auto" hangingPunct="1">
              <a:spcAft>
                <a:spcPts val="0"/>
              </a:spcAft>
              <a:defRPr/>
            </a:pPr>
            <a:r>
              <a:rPr lang="es-CO" dirty="0"/>
              <a:t>7. La gravedad</a:t>
            </a:r>
          </a:p>
        </p:txBody>
      </p:sp>
      <p:sp>
        <p:nvSpPr>
          <p:cNvPr id="3" name="Marcador de contenido 2">
            <a:extLst>
              <a:ext uri="{FF2B5EF4-FFF2-40B4-BE49-F238E27FC236}">
                <a16:creationId xmlns:a16="http://schemas.microsoft.com/office/drawing/2014/main" id="{A9E24214-61D4-AA76-6AFF-D06D6A18D616}"/>
              </a:ext>
            </a:extLst>
          </p:cNvPr>
          <p:cNvSpPr>
            <a:spLocks noGrp="1"/>
          </p:cNvSpPr>
          <p:nvPr>
            <p:ph idx="1"/>
          </p:nvPr>
        </p:nvSpPr>
        <p:spPr>
          <a:xfrm>
            <a:off x="855663" y="1539875"/>
            <a:ext cx="7429500" cy="3541713"/>
          </a:xfrm>
        </p:spPr>
        <p:txBody>
          <a:bodyPr/>
          <a:lstStyle/>
          <a:p>
            <a:pPr eaLnBrk="1" fontAlgn="auto" hangingPunct="1">
              <a:spcAft>
                <a:spcPts val="0"/>
              </a:spcAft>
              <a:defRPr/>
            </a:pPr>
            <a:r>
              <a:rPr lang="es-CO" dirty="0"/>
              <a:t>Creer que el aprendizaje debe ser muy serio, que lo simple no sirve, </a:t>
            </a:r>
            <a:r>
              <a:rPr lang="es-CO" u="sng" dirty="0">
                <a:solidFill>
                  <a:srgbClr val="FF0000"/>
                </a:solidFill>
              </a:rPr>
              <a:t>olvidarse de jugar</a:t>
            </a:r>
            <a:r>
              <a:rPr lang="es-CO" dirty="0"/>
              <a:t>. Tomarse los errores a la tremenda. Incorporar la liviandad y la alegría en el aprender, la diversión y el permiso de equivocarse. Es parte del proceso. </a:t>
            </a:r>
          </a:p>
        </p:txBody>
      </p:sp>
      <p:pic>
        <p:nvPicPr>
          <p:cNvPr id="33795" name="Imagen 4">
            <a:extLst>
              <a:ext uri="{FF2B5EF4-FFF2-40B4-BE49-F238E27FC236}">
                <a16:creationId xmlns:a16="http://schemas.microsoft.com/office/drawing/2014/main" id="{E5DE0099-DB5B-F713-36C7-FAEA9F7602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3860800"/>
            <a:ext cx="7097713"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4DAF52-F053-547F-941E-49216AFAF864}"/>
              </a:ext>
            </a:extLst>
          </p:cNvPr>
          <p:cNvSpPr>
            <a:spLocks noGrp="1"/>
          </p:cNvSpPr>
          <p:nvPr>
            <p:ph type="title"/>
          </p:nvPr>
        </p:nvSpPr>
        <p:spPr>
          <a:xfrm>
            <a:off x="855663" y="619125"/>
            <a:ext cx="7429500" cy="1477963"/>
          </a:xfrm>
        </p:spPr>
        <p:txBody>
          <a:bodyPr/>
          <a:lstStyle/>
          <a:p>
            <a:pPr algn="ctr">
              <a:defRPr/>
            </a:pPr>
            <a:r>
              <a:rPr lang="es-CO" dirty="0">
                <a:solidFill>
                  <a:srgbClr val="FF0000"/>
                </a:solidFill>
              </a:rPr>
              <a:t>CARISMA EN SAN PABLO</a:t>
            </a:r>
          </a:p>
        </p:txBody>
      </p:sp>
      <p:sp>
        <p:nvSpPr>
          <p:cNvPr id="3" name="Marcador de contenido 2">
            <a:extLst>
              <a:ext uri="{FF2B5EF4-FFF2-40B4-BE49-F238E27FC236}">
                <a16:creationId xmlns:a16="http://schemas.microsoft.com/office/drawing/2014/main" id="{000C0212-AFC3-FE0B-2A98-999D51B317CA}"/>
              </a:ext>
            </a:extLst>
          </p:cNvPr>
          <p:cNvSpPr>
            <a:spLocks noGrp="1"/>
          </p:cNvSpPr>
          <p:nvPr>
            <p:ph idx="1"/>
          </p:nvPr>
        </p:nvSpPr>
        <p:spPr>
          <a:xfrm>
            <a:off x="855663" y="2249488"/>
            <a:ext cx="7429500" cy="3541712"/>
          </a:xfrm>
        </p:spPr>
        <p:txBody>
          <a:bodyPr/>
          <a:lstStyle/>
          <a:p>
            <a:pPr algn="just">
              <a:defRPr/>
            </a:pPr>
            <a:r>
              <a:rPr lang="es-CO" sz="1800" dirty="0">
                <a:effectLst/>
                <a:latin typeface="Arial" panose="020B0604020202020204" pitchFamily="34" charset="0"/>
              </a:rPr>
              <a:t>“En general se piensa que los carismas son cualidades de las personas. Eso es falso. </a:t>
            </a:r>
            <a:r>
              <a:rPr lang="es-CO" sz="1800" dirty="0">
                <a:solidFill>
                  <a:srgbClr val="FF0000"/>
                </a:solidFill>
                <a:effectLst/>
                <a:latin typeface="Arial" panose="020B0604020202020204" pitchFamily="34" charset="0"/>
              </a:rPr>
              <a:t>Los carismas no son cualidades de las personas. Son las personas mismas</a:t>
            </a:r>
            <a:r>
              <a:rPr lang="es-CO" sz="1800" dirty="0">
                <a:effectLst/>
                <a:latin typeface="Arial" panose="020B0604020202020204" pitchFamily="34" charset="0"/>
              </a:rPr>
              <a:t>. San Pablo dice que en los carismas se revela el </a:t>
            </a:r>
            <a:r>
              <a:rPr lang="es-CO" sz="1800" dirty="0" err="1">
                <a:effectLst/>
                <a:latin typeface="Arial" panose="020B0604020202020204" pitchFamily="34" charset="0"/>
              </a:rPr>
              <a:t>Espíritu</a:t>
            </a:r>
            <a:r>
              <a:rPr lang="es-CO" sz="1800" dirty="0">
                <a:effectLst/>
                <a:latin typeface="Arial" panose="020B0604020202020204" pitchFamily="34" charset="0"/>
              </a:rPr>
              <a:t> Santo y el carisma es el </a:t>
            </a:r>
            <a:r>
              <a:rPr lang="es-CO" sz="1800" dirty="0" err="1">
                <a:effectLst/>
                <a:latin typeface="Arial" panose="020B0604020202020204" pitchFamily="34" charset="0"/>
              </a:rPr>
              <a:t>Espíritu</a:t>
            </a:r>
            <a:r>
              <a:rPr lang="es-CO" sz="1800" dirty="0">
                <a:effectLst/>
                <a:latin typeface="Arial" panose="020B0604020202020204" pitchFamily="34" charset="0"/>
              </a:rPr>
              <a:t> Santo habitando en la persona. Solamente el </a:t>
            </a:r>
            <a:r>
              <a:rPr lang="es-CO" sz="1800" dirty="0" err="1">
                <a:effectLst/>
                <a:latin typeface="Arial" panose="020B0604020202020204" pitchFamily="34" charset="0"/>
              </a:rPr>
              <a:t>Espíritu</a:t>
            </a:r>
            <a:r>
              <a:rPr lang="es-CO" sz="1800" dirty="0">
                <a:effectLst/>
                <a:latin typeface="Arial" panose="020B0604020202020204" pitchFamily="34" charset="0"/>
              </a:rPr>
              <a:t> Santo habitando en una persona y esa persona </a:t>
            </a:r>
            <a:r>
              <a:rPr lang="es-CO" sz="1800" dirty="0" err="1">
                <a:effectLst/>
                <a:latin typeface="Arial" panose="020B0604020202020204" pitchFamily="34" charset="0"/>
              </a:rPr>
              <a:t>transpenetrando</a:t>
            </a:r>
            <a:r>
              <a:rPr lang="es-CO" sz="1800" dirty="0">
                <a:effectLst/>
                <a:latin typeface="Arial" panose="020B0604020202020204" pitchFamily="34" charset="0"/>
              </a:rPr>
              <a:t> el </a:t>
            </a:r>
            <a:r>
              <a:rPr lang="es-CO" sz="1800" dirty="0" err="1">
                <a:effectLst/>
                <a:latin typeface="Arial" panose="020B0604020202020204" pitchFamily="34" charset="0"/>
              </a:rPr>
              <a:t>Espíritu</a:t>
            </a:r>
            <a:r>
              <a:rPr lang="es-CO" sz="1800" dirty="0">
                <a:effectLst/>
                <a:latin typeface="Arial" panose="020B0604020202020204" pitchFamily="34" charset="0"/>
              </a:rPr>
              <a:t>, es carisma.” (GUSTAVO BAENA, SJ) </a:t>
            </a:r>
            <a:endParaRPr lang="es-CO" dirty="0"/>
          </a:p>
          <a:p>
            <a:pPr>
              <a:defRPr/>
            </a:pPr>
            <a:endParaRPr lang="es-CO" dirty="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4CD81C-C897-F521-4960-670C3980F8F7}"/>
              </a:ext>
            </a:extLst>
          </p:cNvPr>
          <p:cNvSpPr>
            <a:spLocks noGrp="1"/>
          </p:cNvSpPr>
          <p:nvPr>
            <p:ph type="title"/>
          </p:nvPr>
        </p:nvSpPr>
        <p:spPr>
          <a:xfrm>
            <a:off x="855663" y="619125"/>
            <a:ext cx="7429500" cy="1477963"/>
          </a:xfrm>
        </p:spPr>
        <p:txBody>
          <a:bodyPr/>
          <a:lstStyle/>
          <a:p>
            <a:pPr>
              <a:defRPr/>
            </a:pPr>
            <a:r>
              <a:rPr lang="es-CO" dirty="0">
                <a:solidFill>
                  <a:srgbClr val="FF0000"/>
                </a:solidFill>
              </a:rPr>
              <a:t>LAS CARACTERÍSTICAS DEL CARISMA EN LA COMUNIDAD QUE DISCIERNE </a:t>
            </a:r>
          </a:p>
        </p:txBody>
      </p:sp>
      <p:sp>
        <p:nvSpPr>
          <p:cNvPr id="3" name="Marcador de contenido 2">
            <a:extLst>
              <a:ext uri="{FF2B5EF4-FFF2-40B4-BE49-F238E27FC236}">
                <a16:creationId xmlns:a16="http://schemas.microsoft.com/office/drawing/2014/main" id="{8E56F2CD-5350-2E19-F3AB-D8EAB5DB8B6F}"/>
              </a:ext>
            </a:extLst>
          </p:cNvPr>
          <p:cNvSpPr>
            <a:spLocks noGrp="1"/>
          </p:cNvSpPr>
          <p:nvPr>
            <p:ph idx="1"/>
          </p:nvPr>
        </p:nvSpPr>
        <p:spPr>
          <a:xfrm>
            <a:off x="855663" y="2249488"/>
            <a:ext cx="7429500" cy="3541712"/>
          </a:xfrm>
        </p:spPr>
        <p:txBody>
          <a:bodyPr/>
          <a:lstStyle/>
          <a:p>
            <a:pPr algn="just">
              <a:defRPr/>
            </a:pPr>
            <a:r>
              <a:rPr lang="es-CO" sz="1800" dirty="0">
                <a:effectLst/>
                <a:latin typeface="Arial,Bold"/>
              </a:rPr>
              <a:t>1) PARA SERVIR</a:t>
            </a:r>
          </a:p>
          <a:p>
            <a:pPr algn="just">
              <a:defRPr/>
            </a:pPr>
            <a:r>
              <a:rPr lang="es-CO" sz="1800" dirty="0">
                <a:effectLst/>
                <a:latin typeface="Arial,Bold"/>
              </a:rPr>
              <a:t>La </a:t>
            </a:r>
            <a:r>
              <a:rPr lang="es-CO" sz="1800" dirty="0" err="1">
                <a:solidFill>
                  <a:srgbClr val="FF0000"/>
                </a:solidFill>
                <a:effectLst/>
                <a:latin typeface="Arial,Bold"/>
              </a:rPr>
              <a:t>característica</a:t>
            </a:r>
            <a:r>
              <a:rPr lang="es-CO" sz="1800" dirty="0">
                <a:solidFill>
                  <a:srgbClr val="FF0000"/>
                </a:solidFill>
                <a:effectLst/>
                <a:latin typeface="Arial,Bold"/>
              </a:rPr>
              <a:t> fundamental del carisma es la persona misma </a:t>
            </a:r>
            <a:r>
              <a:rPr lang="es-CO" sz="1800" dirty="0" err="1">
                <a:solidFill>
                  <a:srgbClr val="FF0000"/>
                </a:solidFill>
                <a:effectLst/>
                <a:latin typeface="Arial,Bold"/>
              </a:rPr>
              <a:t>entregándose</a:t>
            </a:r>
            <a:r>
              <a:rPr lang="es-CO" sz="1800" dirty="0">
                <a:solidFill>
                  <a:srgbClr val="FF0000"/>
                </a:solidFill>
                <a:effectLst/>
                <a:latin typeface="Arial,Bold"/>
              </a:rPr>
              <a:t> misericordiosamente al servicio del otro</a:t>
            </a:r>
            <a:r>
              <a:rPr lang="es-CO" sz="1800" dirty="0">
                <a:effectLst/>
                <a:latin typeface="Arial,Bold"/>
              </a:rPr>
              <a:t>. </a:t>
            </a:r>
            <a:r>
              <a:rPr lang="es-CO" sz="1800" dirty="0">
                <a:effectLst/>
                <a:latin typeface="Arial" panose="020B0604020202020204" pitchFamily="34" charset="0"/>
              </a:rPr>
              <a:t>Eso es lo que está diciendo que es la Iglesia. La Iglesia es, cada persona como carisma al servicio incondicional de la comunidad, respetando el otro. A mí me parece que si no entendemos esto, la comunidad no tiene figura. </a:t>
            </a:r>
          </a:p>
          <a:p>
            <a:pPr algn="just">
              <a:defRPr/>
            </a:pPr>
            <a:endParaRPr lang="es-CO" dirty="0"/>
          </a:p>
          <a:p>
            <a:pPr>
              <a:defRPr/>
            </a:pPr>
            <a:endParaRPr lang="es-CO"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80E647-C84C-357A-57D3-1A8C0BD27850}"/>
              </a:ext>
            </a:extLst>
          </p:cNvPr>
          <p:cNvSpPr>
            <a:spLocks noGrp="1"/>
          </p:cNvSpPr>
          <p:nvPr>
            <p:ph type="title"/>
          </p:nvPr>
        </p:nvSpPr>
        <p:spPr>
          <a:xfrm>
            <a:off x="855663" y="619125"/>
            <a:ext cx="7429500" cy="1477963"/>
          </a:xfrm>
        </p:spPr>
        <p:txBody>
          <a:bodyPr/>
          <a:lstStyle/>
          <a:p>
            <a:pPr algn="ctr">
              <a:defRPr/>
            </a:pPr>
            <a:r>
              <a:rPr lang="es-CO" sz="1800" dirty="0">
                <a:effectLst/>
                <a:latin typeface="Times New Roman,Bold" pitchFamily="2" charset="0"/>
              </a:rPr>
              <a:t>SOLIDARIDAD ES METERSE EN LA PIEL DEL OTRO COMO SI YO FUERA EL. </a:t>
            </a:r>
            <a:br>
              <a:rPr lang="es-CO" dirty="0"/>
            </a:br>
            <a:endParaRPr lang="es-CO" dirty="0"/>
          </a:p>
        </p:txBody>
      </p:sp>
      <p:sp>
        <p:nvSpPr>
          <p:cNvPr id="3" name="Marcador de contenido 2">
            <a:extLst>
              <a:ext uri="{FF2B5EF4-FFF2-40B4-BE49-F238E27FC236}">
                <a16:creationId xmlns:a16="http://schemas.microsoft.com/office/drawing/2014/main" id="{77D9D886-28DF-B3FF-B19B-D4B6CD138DC3}"/>
              </a:ext>
            </a:extLst>
          </p:cNvPr>
          <p:cNvSpPr>
            <a:spLocks noGrp="1"/>
          </p:cNvSpPr>
          <p:nvPr>
            <p:ph idx="1"/>
          </p:nvPr>
        </p:nvSpPr>
        <p:spPr>
          <a:xfrm>
            <a:off x="855663" y="2249488"/>
            <a:ext cx="7429500" cy="3541712"/>
          </a:xfrm>
        </p:spPr>
        <p:txBody>
          <a:bodyPr/>
          <a:lstStyle/>
          <a:p>
            <a:pPr>
              <a:defRPr/>
            </a:pPr>
            <a:endParaRPr lang="es-CO"/>
          </a:p>
        </p:txBody>
      </p:sp>
      <p:pic>
        <p:nvPicPr>
          <p:cNvPr id="155651" name="Picture 1" descr="page57image4082907024">
            <a:extLst>
              <a:ext uri="{FF2B5EF4-FFF2-40B4-BE49-F238E27FC236}">
                <a16:creationId xmlns:a16="http://schemas.microsoft.com/office/drawing/2014/main" id="{CCDB3F74-0575-496C-E1D7-3EB79B1615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771650"/>
            <a:ext cx="8137525"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C61DAD-E061-060D-6BC4-41087B6D09E0}"/>
              </a:ext>
            </a:extLst>
          </p:cNvPr>
          <p:cNvSpPr>
            <a:spLocks noGrp="1"/>
          </p:cNvSpPr>
          <p:nvPr>
            <p:ph type="title"/>
          </p:nvPr>
        </p:nvSpPr>
        <p:spPr>
          <a:xfrm>
            <a:off x="855663" y="619125"/>
            <a:ext cx="7429500" cy="1477963"/>
          </a:xfrm>
        </p:spPr>
        <p:txBody>
          <a:bodyPr/>
          <a:lstStyle/>
          <a:p>
            <a:pPr>
              <a:defRPr/>
            </a:pPr>
            <a:r>
              <a:rPr lang="es-CO" dirty="0"/>
              <a:t>2) PARA GENERAR LA UNIDAD</a:t>
            </a:r>
          </a:p>
        </p:txBody>
      </p:sp>
      <p:sp>
        <p:nvSpPr>
          <p:cNvPr id="3" name="Marcador de contenido 2">
            <a:extLst>
              <a:ext uri="{FF2B5EF4-FFF2-40B4-BE49-F238E27FC236}">
                <a16:creationId xmlns:a16="http://schemas.microsoft.com/office/drawing/2014/main" id="{AB0A1117-63E5-1E80-7A08-EE44B8C0F1A1}"/>
              </a:ext>
            </a:extLst>
          </p:cNvPr>
          <p:cNvSpPr>
            <a:spLocks noGrp="1"/>
          </p:cNvSpPr>
          <p:nvPr>
            <p:ph idx="1"/>
          </p:nvPr>
        </p:nvSpPr>
        <p:spPr>
          <a:xfrm>
            <a:off x="855663" y="2249488"/>
            <a:ext cx="7429500" cy="3541712"/>
          </a:xfrm>
        </p:spPr>
        <p:txBody>
          <a:bodyPr/>
          <a:lstStyle/>
          <a:p>
            <a:pPr algn="just">
              <a:defRPr/>
            </a:pPr>
            <a:r>
              <a:rPr lang="es-CO" sz="1800" dirty="0">
                <a:effectLst/>
                <a:latin typeface="Arial,Bold"/>
              </a:rPr>
              <a:t>Dios puso a cada uno de los miembros en el cuerpo </a:t>
            </a:r>
            <a:r>
              <a:rPr lang="es-CO" sz="1800" dirty="0" err="1">
                <a:effectLst/>
                <a:latin typeface="Arial,Bold"/>
              </a:rPr>
              <a:t>según</a:t>
            </a:r>
            <a:r>
              <a:rPr lang="es-CO" sz="1800" dirty="0">
                <a:effectLst/>
                <a:latin typeface="Arial,Bold"/>
              </a:rPr>
              <a:t> su </a:t>
            </a:r>
            <a:r>
              <a:rPr lang="es-CO" sz="1800" dirty="0">
                <a:solidFill>
                  <a:srgbClr val="FF0000"/>
                </a:solidFill>
                <a:effectLst/>
                <a:latin typeface="Arial,Bold"/>
              </a:rPr>
              <a:t>voluntad. </a:t>
            </a:r>
          </a:p>
          <a:p>
            <a:pPr algn="just">
              <a:defRPr/>
            </a:pPr>
            <a:r>
              <a:rPr lang="es-CO" sz="1800" dirty="0">
                <a:effectLst/>
                <a:latin typeface="Arial,Bold"/>
              </a:rPr>
              <a:t>”</a:t>
            </a:r>
            <a:r>
              <a:rPr lang="es-CO" sz="1800" dirty="0">
                <a:effectLst/>
                <a:latin typeface="Arial" panose="020B0604020202020204" pitchFamily="34" charset="0"/>
              </a:rPr>
              <a:t>De modo que la pluralidad no es una cosa que hay que tolerar, es voluntad de Dios. Que seamos distintos es voluntad de Dios, que el </a:t>
            </a:r>
            <a:r>
              <a:rPr lang="es-CO" sz="1800" dirty="0" err="1">
                <a:effectLst/>
                <a:latin typeface="Arial" panose="020B0604020202020204" pitchFamily="34" charset="0"/>
              </a:rPr>
              <a:t>niño</a:t>
            </a:r>
            <a:r>
              <a:rPr lang="es-CO" sz="1800" dirty="0">
                <a:effectLst/>
                <a:latin typeface="Arial" panose="020B0604020202020204" pitchFamily="34" charset="0"/>
              </a:rPr>
              <a:t> sea </a:t>
            </a:r>
            <a:r>
              <a:rPr lang="es-CO" sz="1800" dirty="0" err="1">
                <a:effectLst/>
                <a:latin typeface="Arial" panose="020B0604020202020204" pitchFamily="34" charset="0"/>
              </a:rPr>
              <a:t>niño</a:t>
            </a:r>
            <a:r>
              <a:rPr lang="es-CO" sz="1800" dirty="0">
                <a:effectLst/>
                <a:latin typeface="Arial" panose="020B0604020202020204" pitchFamily="34" charset="0"/>
              </a:rPr>
              <a:t> y no </a:t>
            </a:r>
            <a:r>
              <a:rPr lang="es-CO" sz="1800" dirty="0" err="1">
                <a:effectLst/>
                <a:latin typeface="Arial" panose="020B0604020202020204" pitchFamily="34" charset="0"/>
              </a:rPr>
              <a:t>niña</a:t>
            </a:r>
            <a:r>
              <a:rPr lang="es-CO" sz="1800" dirty="0">
                <a:effectLst/>
                <a:latin typeface="Arial" panose="020B0604020202020204" pitchFamily="34" charset="0"/>
              </a:rPr>
              <a:t>. Que el </a:t>
            </a:r>
            <a:r>
              <a:rPr lang="es-CO" sz="1800" dirty="0" err="1">
                <a:effectLst/>
                <a:latin typeface="Arial" panose="020B0604020202020204" pitchFamily="34" charset="0"/>
              </a:rPr>
              <a:t>señor</a:t>
            </a:r>
            <a:r>
              <a:rPr lang="es-CO" sz="1800" dirty="0">
                <a:effectLst/>
                <a:latin typeface="Arial" panose="020B0604020202020204" pitchFamily="34" charset="0"/>
              </a:rPr>
              <a:t> sea </a:t>
            </a:r>
            <a:r>
              <a:rPr lang="es-CO" sz="1800" dirty="0" err="1">
                <a:effectLst/>
                <a:latin typeface="Arial" panose="020B0604020202020204" pitchFamily="34" charset="0"/>
              </a:rPr>
              <a:t>señor</a:t>
            </a:r>
            <a:r>
              <a:rPr lang="es-CO" sz="1800" dirty="0">
                <a:effectLst/>
                <a:latin typeface="Arial" panose="020B0604020202020204" pitchFamily="34" charset="0"/>
              </a:rPr>
              <a:t> y no la </a:t>
            </a:r>
            <a:r>
              <a:rPr lang="es-CO" sz="1800" dirty="0" err="1">
                <a:effectLst/>
                <a:latin typeface="Arial" panose="020B0604020202020204" pitchFamily="34" charset="0"/>
              </a:rPr>
              <a:t>señora</a:t>
            </a:r>
            <a:r>
              <a:rPr lang="es-CO" sz="1800" dirty="0">
                <a:effectLst/>
                <a:latin typeface="Arial" panose="020B0604020202020204" pitchFamily="34" charset="0"/>
              </a:rPr>
              <a:t>, que la muchacha sea muchacha femenina hasta los </a:t>
            </a:r>
            <a:r>
              <a:rPr lang="es-CO" sz="1800" dirty="0" err="1">
                <a:effectLst/>
                <a:latin typeface="Arial" panose="020B0604020202020204" pitchFamily="34" charset="0"/>
              </a:rPr>
              <a:t>tuétanos</a:t>
            </a:r>
            <a:r>
              <a:rPr lang="es-CO" sz="1800" dirty="0">
                <a:effectLst/>
                <a:latin typeface="Arial" panose="020B0604020202020204" pitchFamily="34" charset="0"/>
              </a:rPr>
              <a:t> y el hermanito es machito hasta los </a:t>
            </a:r>
            <a:r>
              <a:rPr lang="es-CO" sz="1800" dirty="0" err="1">
                <a:effectLst/>
                <a:latin typeface="Arial" panose="020B0604020202020204" pitchFamily="34" charset="0"/>
              </a:rPr>
              <a:t>tuétanos</a:t>
            </a:r>
            <a:r>
              <a:rPr lang="es-CO" sz="1800" dirty="0">
                <a:effectLst/>
                <a:latin typeface="Arial" panose="020B0604020202020204" pitchFamily="34" charset="0"/>
              </a:rPr>
              <a:t>, que sean distintos. Eso es </a:t>
            </a:r>
            <a:r>
              <a:rPr lang="es-CO" sz="1800" dirty="0">
                <a:solidFill>
                  <a:srgbClr val="FF0000"/>
                </a:solidFill>
                <a:effectLst/>
                <a:latin typeface="Arial" panose="020B0604020202020204" pitchFamily="34" charset="0"/>
              </a:rPr>
              <a:t>la unidad, </a:t>
            </a:r>
            <a:r>
              <a:rPr lang="es-CO" sz="1800" dirty="0">
                <a:effectLst/>
                <a:latin typeface="Arial" panose="020B0604020202020204" pitchFamily="34" charset="0"/>
              </a:rPr>
              <a:t>en la diversidad. </a:t>
            </a:r>
            <a:endParaRPr lang="es-CO" dirty="0"/>
          </a:p>
          <a:p>
            <a:pPr>
              <a:defRPr/>
            </a:pPr>
            <a:endParaRPr lang="es-CO" dirty="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39E4A0-F8F6-3DCB-FB86-26166F657109}"/>
              </a:ext>
            </a:extLst>
          </p:cNvPr>
          <p:cNvSpPr>
            <a:spLocks noGrp="1"/>
          </p:cNvSpPr>
          <p:nvPr>
            <p:ph type="title"/>
          </p:nvPr>
        </p:nvSpPr>
        <p:spPr>
          <a:xfrm>
            <a:off x="855663" y="619125"/>
            <a:ext cx="7429500" cy="1477963"/>
          </a:xfrm>
        </p:spPr>
        <p:txBody>
          <a:bodyPr/>
          <a:lstStyle/>
          <a:p>
            <a:pPr>
              <a:defRPr/>
            </a:pPr>
            <a:r>
              <a:rPr lang="es-CO" dirty="0"/>
              <a:t>3) Los más importantes </a:t>
            </a:r>
          </a:p>
        </p:txBody>
      </p:sp>
      <p:sp>
        <p:nvSpPr>
          <p:cNvPr id="3" name="Marcador de contenido 2">
            <a:extLst>
              <a:ext uri="{FF2B5EF4-FFF2-40B4-BE49-F238E27FC236}">
                <a16:creationId xmlns:a16="http://schemas.microsoft.com/office/drawing/2014/main" id="{AAF4180B-E33F-496E-A273-CB2C4E53BDD5}"/>
              </a:ext>
            </a:extLst>
          </p:cNvPr>
          <p:cNvSpPr>
            <a:spLocks noGrp="1"/>
          </p:cNvSpPr>
          <p:nvPr>
            <p:ph idx="1"/>
          </p:nvPr>
        </p:nvSpPr>
        <p:spPr>
          <a:xfrm>
            <a:off x="855663" y="2249488"/>
            <a:ext cx="7429500" cy="3541712"/>
          </a:xfrm>
        </p:spPr>
        <p:txBody>
          <a:bodyPr/>
          <a:lstStyle/>
          <a:p>
            <a:pPr>
              <a:defRPr/>
            </a:pPr>
            <a:r>
              <a:rPr lang="es-CO" sz="1800" dirty="0">
                <a:effectLst/>
                <a:latin typeface="Arial" panose="020B0604020202020204" pitchFamily="34" charset="0"/>
              </a:rPr>
              <a:t>¿</a:t>
            </a:r>
            <a:r>
              <a:rPr lang="es-CO" sz="1800" dirty="0" err="1">
                <a:effectLst/>
                <a:latin typeface="Arial" panose="020B0604020202020204" pitchFamily="34" charset="0"/>
              </a:rPr>
              <a:t>Cuáles</a:t>
            </a:r>
            <a:r>
              <a:rPr lang="es-CO" sz="1800" dirty="0">
                <a:effectLst/>
                <a:latin typeface="Arial" panose="020B0604020202020204" pitchFamily="34" charset="0"/>
              </a:rPr>
              <a:t> son los miembros </a:t>
            </a:r>
            <a:r>
              <a:rPr lang="es-CO" sz="1800" dirty="0" err="1">
                <a:effectLst/>
                <a:latin typeface="Arial" panose="020B0604020202020204" pitchFamily="34" charset="0"/>
              </a:rPr>
              <a:t>más</a:t>
            </a:r>
            <a:r>
              <a:rPr lang="es-CO" sz="1800" dirty="0">
                <a:effectLst/>
                <a:latin typeface="Arial" panose="020B0604020202020204" pitchFamily="34" charset="0"/>
              </a:rPr>
              <a:t> importantes de la comunidad? Lo acaba de decir Pablo, “los </a:t>
            </a:r>
            <a:r>
              <a:rPr lang="es-CO" sz="1800" dirty="0" err="1">
                <a:effectLst/>
                <a:latin typeface="Arial" panose="020B0604020202020204" pitchFamily="34" charset="0"/>
              </a:rPr>
              <a:t>más</a:t>
            </a:r>
            <a:r>
              <a:rPr lang="es-CO" sz="1800" dirty="0">
                <a:effectLst/>
                <a:latin typeface="Arial" panose="020B0604020202020204" pitchFamily="34" charset="0"/>
              </a:rPr>
              <a:t> </a:t>
            </a:r>
            <a:r>
              <a:rPr lang="es-CO" sz="1800" dirty="0" err="1">
                <a:effectLst/>
                <a:latin typeface="Arial" panose="020B0604020202020204" pitchFamily="34" charset="0"/>
              </a:rPr>
              <a:t>débiles</a:t>
            </a:r>
            <a:r>
              <a:rPr lang="es-CO" sz="1800" dirty="0">
                <a:effectLst/>
                <a:latin typeface="Arial" panose="020B0604020202020204" pitchFamily="34" charset="0"/>
              </a:rPr>
              <a:t>”. ¿</a:t>
            </a:r>
            <a:r>
              <a:rPr lang="es-CO" sz="1800" dirty="0" err="1">
                <a:effectLst/>
                <a:latin typeface="Arial" panose="020B0604020202020204" pitchFamily="34" charset="0"/>
              </a:rPr>
              <a:t>Cuál</a:t>
            </a:r>
            <a:r>
              <a:rPr lang="es-CO" sz="1800" dirty="0">
                <a:effectLst/>
                <a:latin typeface="Arial" panose="020B0604020202020204" pitchFamily="34" charset="0"/>
              </a:rPr>
              <a:t> es el miembro </a:t>
            </a:r>
            <a:r>
              <a:rPr lang="es-CO" sz="1800" dirty="0" err="1">
                <a:effectLst/>
                <a:latin typeface="Arial" panose="020B0604020202020204" pitchFamily="34" charset="0"/>
              </a:rPr>
              <a:t>más</a:t>
            </a:r>
            <a:r>
              <a:rPr lang="es-CO" sz="1800" dirty="0">
                <a:effectLst/>
                <a:latin typeface="Arial" panose="020B0604020202020204" pitchFamily="34" charset="0"/>
              </a:rPr>
              <a:t> </a:t>
            </a:r>
            <a:r>
              <a:rPr lang="es-CO" sz="1800" dirty="0" err="1">
                <a:effectLst/>
                <a:latin typeface="Arial" panose="020B0604020202020204" pitchFamily="34" charset="0"/>
              </a:rPr>
              <a:t>débil</a:t>
            </a:r>
            <a:r>
              <a:rPr lang="es-CO" sz="1800" dirty="0">
                <a:effectLst/>
                <a:latin typeface="Arial" panose="020B0604020202020204" pitchFamily="34" charset="0"/>
              </a:rPr>
              <a:t> de la comunidad? El ancianito, la viejita, el </a:t>
            </a:r>
            <a:r>
              <a:rPr lang="es-CO" sz="1800" dirty="0" err="1">
                <a:effectLst/>
                <a:latin typeface="Arial" panose="020B0604020202020204" pitchFamily="34" charset="0"/>
              </a:rPr>
              <a:t>recién</a:t>
            </a:r>
            <a:r>
              <a:rPr lang="es-CO" sz="1800" dirty="0">
                <a:effectLst/>
                <a:latin typeface="Arial" panose="020B0604020202020204" pitchFamily="34" charset="0"/>
              </a:rPr>
              <a:t> nacido, el loquito, el </a:t>
            </a:r>
            <a:r>
              <a:rPr lang="es-CO" sz="1800" dirty="0" err="1">
                <a:effectLst/>
                <a:latin typeface="Arial" panose="020B0604020202020204" pitchFamily="34" charset="0"/>
              </a:rPr>
              <a:t>mongólico</a:t>
            </a:r>
            <a:r>
              <a:rPr lang="es-CO" sz="1800" dirty="0">
                <a:effectLst/>
                <a:latin typeface="Arial" panose="020B0604020202020204" pitchFamily="34" charset="0"/>
              </a:rPr>
              <a:t>, el desajustado. Esos son los </a:t>
            </a:r>
            <a:r>
              <a:rPr lang="es-CO" sz="1800" dirty="0" err="1">
                <a:effectLst/>
                <a:latin typeface="Arial" panose="020B0604020202020204" pitchFamily="34" charset="0"/>
              </a:rPr>
              <a:t>más</a:t>
            </a:r>
            <a:r>
              <a:rPr lang="es-CO" sz="1800" dirty="0">
                <a:effectLst/>
                <a:latin typeface="Arial" panose="020B0604020202020204" pitchFamily="34" charset="0"/>
              </a:rPr>
              <a:t> efectivos de la comunidad. ¿Por qué? Porque son valores salvadores.  (Gustavo Baena, </a:t>
            </a:r>
            <a:r>
              <a:rPr lang="es-CO" sz="1800" dirty="0" err="1">
                <a:effectLst/>
                <a:latin typeface="Arial" panose="020B0604020202020204" pitchFamily="34" charset="0"/>
              </a:rPr>
              <a:t>sj</a:t>
            </a:r>
            <a:r>
              <a:rPr lang="es-CO" sz="1800" dirty="0">
                <a:effectLst/>
                <a:latin typeface="Arial" panose="020B0604020202020204" pitchFamily="34" charset="0"/>
              </a:rPr>
              <a:t>)</a:t>
            </a:r>
            <a:endParaRPr lang="es-CO" dirty="0"/>
          </a:p>
          <a:p>
            <a:pPr>
              <a:defRPr/>
            </a:pPr>
            <a:endParaRPr lang="es-CO"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DD4DDD-A02C-53CE-E2BD-A57239655591}"/>
              </a:ext>
            </a:extLst>
          </p:cNvPr>
          <p:cNvSpPr>
            <a:spLocks noGrp="1"/>
          </p:cNvSpPr>
          <p:nvPr>
            <p:ph type="title"/>
          </p:nvPr>
        </p:nvSpPr>
        <p:spPr>
          <a:xfrm>
            <a:off x="855663" y="619125"/>
            <a:ext cx="7429500" cy="1477963"/>
          </a:xfrm>
        </p:spPr>
        <p:txBody>
          <a:bodyPr/>
          <a:lstStyle/>
          <a:p>
            <a:pPr algn="ctr">
              <a:defRPr/>
            </a:pPr>
            <a:r>
              <a:rPr lang="es-CO" dirty="0">
                <a:solidFill>
                  <a:srgbClr val="FF0000"/>
                </a:solidFill>
              </a:rPr>
              <a:t>EL DISCERNIMIENTO Y EL CARISMA EN LA ESPIRITUALIDAD DE LA IGLESIA</a:t>
            </a:r>
          </a:p>
        </p:txBody>
      </p:sp>
      <p:sp>
        <p:nvSpPr>
          <p:cNvPr id="3" name="Marcador de contenido 2">
            <a:extLst>
              <a:ext uri="{FF2B5EF4-FFF2-40B4-BE49-F238E27FC236}">
                <a16:creationId xmlns:a16="http://schemas.microsoft.com/office/drawing/2014/main" id="{E260318A-306D-C65A-0C7E-965057A6B9F9}"/>
              </a:ext>
            </a:extLst>
          </p:cNvPr>
          <p:cNvSpPr>
            <a:spLocks noGrp="1"/>
          </p:cNvSpPr>
          <p:nvPr>
            <p:ph idx="1"/>
          </p:nvPr>
        </p:nvSpPr>
        <p:spPr>
          <a:xfrm>
            <a:off x="855663" y="2249488"/>
            <a:ext cx="7429500" cy="3541712"/>
          </a:xfrm>
        </p:spPr>
        <p:txBody>
          <a:bodyPr>
            <a:normAutofit fontScale="92500" lnSpcReduction="20000"/>
          </a:bodyPr>
          <a:lstStyle/>
          <a:p>
            <a:pPr algn="just">
              <a:defRPr/>
            </a:pPr>
            <a:r>
              <a:rPr lang="es-CO" sz="1800" dirty="0">
                <a:effectLst/>
                <a:latin typeface="Arial" panose="020B0604020202020204" pitchFamily="34" charset="0"/>
              </a:rPr>
              <a:t>El arte de los </a:t>
            </a:r>
            <a:r>
              <a:rPr lang="es-CO" sz="1800" dirty="0">
                <a:solidFill>
                  <a:srgbClr val="FF0000"/>
                </a:solidFill>
                <a:effectLst/>
                <a:latin typeface="Arial" panose="020B0604020202020204" pitchFamily="34" charset="0"/>
              </a:rPr>
              <a:t>ejercicios de San Ignacio </a:t>
            </a:r>
            <a:r>
              <a:rPr lang="es-CO" sz="1800" dirty="0">
                <a:effectLst/>
                <a:latin typeface="Arial" panose="020B0604020202020204" pitchFamily="34" charset="0"/>
              </a:rPr>
              <a:t>está en </a:t>
            </a:r>
            <a:r>
              <a:rPr lang="es-CO" sz="1800" dirty="0" err="1">
                <a:effectLst/>
                <a:latin typeface="Arial" panose="020B0604020202020204" pitchFamily="34" charset="0"/>
              </a:rPr>
              <a:t>enseñarnos</a:t>
            </a:r>
            <a:r>
              <a:rPr lang="es-CO" sz="1800" dirty="0">
                <a:effectLst/>
                <a:latin typeface="Arial" panose="020B0604020202020204" pitchFamily="34" charset="0"/>
              </a:rPr>
              <a:t> a distinguir en todo lo que hace, si se busca o no. Eso se llama discernimiento; es </a:t>
            </a:r>
            <a:r>
              <a:rPr lang="es-CO" sz="1800" dirty="0">
                <a:solidFill>
                  <a:srgbClr val="FF0000"/>
                </a:solidFill>
                <a:effectLst/>
                <a:latin typeface="Arial" panose="020B0604020202020204" pitchFamily="34" charset="0"/>
              </a:rPr>
              <a:t>distinguir </a:t>
            </a:r>
            <a:r>
              <a:rPr lang="es-CO" sz="1800" dirty="0" err="1">
                <a:effectLst/>
                <a:latin typeface="Arial" panose="020B0604020202020204" pitchFamily="34" charset="0"/>
              </a:rPr>
              <a:t>cuándo</a:t>
            </a:r>
            <a:r>
              <a:rPr lang="es-CO" sz="1800" dirty="0">
                <a:effectLst/>
                <a:latin typeface="Arial" panose="020B0604020202020204" pitchFamily="34" charset="0"/>
              </a:rPr>
              <a:t> en todo lo que yo hago me estoy buscando o me estoy dando, o las dos a la vez. Casi siempre las dos. Uno hace una obra de caridad y es para que lo vean, uno le habla a una persona y uno cree que está siendo una maravillosa persona y es para hacerse amigo de ella. Al comer </a:t>
            </a:r>
            <a:r>
              <a:rPr lang="es-CO" sz="1800" dirty="0">
                <a:solidFill>
                  <a:srgbClr val="FF0000"/>
                </a:solidFill>
                <a:effectLst/>
                <a:latin typeface="Arial" panose="020B0604020202020204" pitchFamily="34" charset="0"/>
              </a:rPr>
              <a:t>¿qué es lo que uno busca? </a:t>
            </a:r>
            <a:r>
              <a:rPr lang="es-CO" sz="1800" dirty="0">
                <a:effectLst/>
                <a:latin typeface="Arial" panose="020B0604020202020204" pitchFamily="34" charset="0"/>
              </a:rPr>
              <a:t>Si uno fuera consciente de todo esto, no se </a:t>
            </a:r>
            <a:r>
              <a:rPr lang="es-CO" sz="1800" dirty="0" err="1">
                <a:effectLst/>
                <a:latin typeface="Arial" panose="020B0604020202020204" pitchFamily="34" charset="0"/>
              </a:rPr>
              <a:t>demoraría</a:t>
            </a:r>
            <a:r>
              <a:rPr lang="es-CO" sz="1800" dirty="0">
                <a:effectLst/>
                <a:latin typeface="Arial" panose="020B0604020202020204" pitchFamily="34" charset="0"/>
              </a:rPr>
              <a:t> mucho tiempo, en tomarle ventaja a la limpieza interior. ¿Qué es limpieza? Es no buscar sus propios intereses sino estar </a:t>
            </a:r>
            <a:r>
              <a:rPr lang="es-CO" sz="1800" dirty="0" err="1">
                <a:effectLst/>
                <a:latin typeface="Arial" panose="020B0604020202020204" pitchFamily="34" charset="0"/>
              </a:rPr>
              <a:t>más</a:t>
            </a:r>
            <a:r>
              <a:rPr lang="es-CO" sz="1800" dirty="0">
                <a:effectLst/>
                <a:latin typeface="Arial" panose="020B0604020202020204" pitchFamily="34" charset="0"/>
              </a:rPr>
              <a:t> interesado en el otro. Uno está dando una clase ¿qué busca uno? Lucirse, o que el programa le quede bien hecho y no se preocupa uno por la persona que tiene al frente con su nombre y apellido. </a:t>
            </a:r>
            <a:endParaRPr lang="es-CO" dirty="0"/>
          </a:p>
          <a:p>
            <a:pPr>
              <a:defRPr/>
            </a:pPr>
            <a:endParaRPr lang="es-CO"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B8B1F1-8EF4-7288-82FA-E2D618E2A511}"/>
              </a:ext>
            </a:extLst>
          </p:cNvPr>
          <p:cNvSpPr>
            <a:spLocks noGrp="1"/>
          </p:cNvSpPr>
          <p:nvPr>
            <p:ph type="title"/>
          </p:nvPr>
        </p:nvSpPr>
        <p:spPr>
          <a:xfrm>
            <a:off x="855663" y="619125"/>
            <a:ext cx="7429500" cy="1477963"/>
          </a:xfrm>
        </p:spPr>
        <p:txBody>
          <a:bodyPr/>
          <a:lstStyle/>
          <a:p>
            <a:pPr algn="ctr">
              <a:defRPr/>
            </a:pPr>
            <a:r>
              <a:rPr lang="es-CO" dirty="0">
                <a:solidFill>
                  <a:srgbClr val="FF0000"/>
                </a:solidFill>
              </a:rPr>
              <a:t>¿CÓMO DISCERNIR EL CARISMA?</a:t>
            </a:r>
          </a:p>
        </p:txBody>
      </p:sp>
      <p:sp>
        <p:nvSpPr>
          <p:cNvPr id="3" name="Marcador de contenido 2">
            <a:extLst>
              <a:ext uri="{FF2B5EF4-FFF2-40B4-BE49-F238E27FC236}">
                <a16:creationId xmlns:a16="http://schemas.microsoft.com/office/drawing/2014/main" id="{09AA2D56-45F8-420C-D824-F9CB267C519F}"/>
              </a:ext>
            </a:extLst>
          </p:cNvPr>
          <p:cNvSpPr>
            <a:spLocks noGrp="1"/>
          </p:cNvSpPr>
          <p:nvPr>
            <p:ph idx="1"/>
          </p:nvPr>
        </p:nvSpPr>
        <p:spPr>
          <a:xfrm>
            <a:off x="855663" y="2249488"/>
            <a:ext cx="7429500" cy="4132262"/>
          </a:xfrm>
        </p:spPr>
        <p:txBody>
          <a:bodyPr>
            <a:normAutofit fontScale="92500" lnSpcReduction="20000"/>
          </a:bodyPr>
          <a:lstStyle/>
          <a:p>
            <a:pPr>
              <a:defRPr/>
            </a:pPr>
            <a:r>
              <a:rPr lang="es-CO" sz="1800" dirty="0">
                <a:effectLst/>
                <a:latin typeface="Arial" panose="020B0604020202020204" pitchFamily="34" charset="0"/>
              </a:rPr>
              <a:t>1. DEJARNOS HABITAR POR EL ESPÍRITU</a:t>
            </a:r>
          </a:p>
          <a:p>
            <a:pPr>
              <a:defRPr/>
            </a:pPr>
            <a:r>
              <a:rPr lang="es-CO" sz="1800" dirty="0">
                <a:effectLst/>
                <a:latin typeface="Arial" panose="020B0604020202020204" pitchFamily="34" charset="0"/>
              </a:rPr>
              <a:t>En todo ser humano hay dos habitantes; constitutivos de lo humano o sea elementos que integran la verdadera </a:t>
            </a:r>
            <a:r>
              <a:rPr lang="es-CO" sz="1800" dirty="0" err="1">
                <a:effectLst/>
                <a:latin typeface="Arial" panose="020B0604020202020204" pitchFamily="34" charset="0"/>
              </a:rPr>
              <a:t>antropología</a:t>
            </a:r>
            <a:r>
              <a:rPr lang="es-CO" sz="1800" dirty="0">
                <a:effectLst/>
                <a:latin typeface="Arial" panose="020B0604020202020204" pitchFamily="34" charset="0"/>
              </a:rPr>
              <a:t>. Lo que somos los seres humanos </a:t>
            </a:r>
            <a:r>
              <a:rPr lang="es-CO" sz="1800" dirty="0" err="1">
                <a:effectLst/>
                <a:latin typeface="Arial" panose="020B0604020202020204" pitchFamily="34" charset="0"/>
              </a:rPr>
              <a:t>según</a:t>
            </a:r>
            <a:r>
              <a:rPr lang="es-CO" sz="1800" dirty="0">
                <a:effectLst/>
                <a:latin typeface="Arial" panose="020B0604020202020204" pitchFamily="34" charset="0"/>
              </a:rPr>
              <a:t> San Pablo. Por una parte el pecado, un habitante. Ahora el texto de </a:t>
            </a:r>
            <a:r>
              <a:rPr lang="es-CO" sz="1800" dirty="0" err="1">
                <a:effectLst/>
                <a:latin typeface="Arial" panose="020B0604020202020204" pitchFamily="34" charset="0"/>
              </a:rPr>
              <a:t>Galatás</a:t>
            </a:r>
            <a:r>
              <a:rPr lang="es-CO" sz="1800" dirty="0">
                <a:effectLst/>
                <a:latin typeface="Arial" panose="020B0604020202020204" pitchFamily="34" charset="0"/>
              </a:rPr>
              <a:t>:</a:t>
            </a:r>
          </a:p>
          <a:p>
            <a:pPr>
              <a:defRPr/>
            </a:pPr>
            <a:r>
              <a:rPr lang="es-CO" sz="1400" b="1" i="1" dirty="0">
                <a:solidFill>
                  <a:srgbClr val="FF0000"/>
                </a:solidFill>
                <a:effectLst/>
                <a:latin typeface="system-ui"/>
              </a:rPr>
              <a:t>Las obras de la carne y el fruto del Espíritu</a:t>
            </a:r>
          </a:p>
          <a:p>
            <a:pPr>
              <a:defRPr/>
            </a:pPr>
            <a:r>
              <a:rPr lang="es-CO" sz="1400" b="1" i="1" baseline="30000" dirty="0">
                <a:solidFill>
                  <a:srgbClr val="FF0000"/>
                </a:solidFill>
                <a:effectLst/>
                <a:latin typeface="system-ui"/>
              </a:rPr>
              <a:t>16 </a:t>
            </a:r>
            <a:r>
              <a:rPr lang="es-CO" sz="1400" i="1" dirty="0">
                <a:solidFill>
                  <a:srgbClr val="FF0000"/>
                </a:solidFill>
                <a:effectLst/>
                <a:latin typeface="system-ui"/>
              </a:rPr>
              <a:t>Digo, pues: Andad en el Espíritu, y no satisfagáis los deseos de la carne. </a:t>
            </a:r>
            <a:r>
              <a:rPr lang="es-CO" sz="1400" b="1" i="1" baseline="30000" dirty="0">
                <a:solidFill>
                  <a:srgbClr val="FF0000"/>
                </a:solidFill>
                <a:effectLst/>
                <a:latin typeface="system-ui"/>
              </a:rPr>
              <a:t>17 </a:t>
            </a:r>
            <a:r>
              <a:rPr lang="es-CO" sz="1400" i="1" dirty="0">
                <a:solidFill>
                  <a:srgbClr val="FF0000"/>
                </a:solidFill>
                <a:effectLst/>
                <a:latin typeface="system-ui"/>
              </a:rPr>
              <a:t>Porque el deseo de la carne es contra el Espíritu, y el del Espíritu es contra la carne; y estos se oponen entre sí, para que no hagáis lo que quisiereis. </a:t>
            </a:r>
            <a:r>
              <a:rPr lang="es-CO" sz="1400" b="1" i="1" baseline="30000" dirty="0">
                <a:solidFill>
                  <a:srgbClr val="FF0000"/>
                </a:solidFill>
                <a:effectLst/>
                <a:latin typeface="system-ui"/>
              </a:rPr>
              <a:t>18 </a:t>
            </a:r>
            <a:r>
              <a:rPr lang="es-CO" sz="1400" i="1" dirty="0">
                <a:solidFill>
                  <a:srgbClr val="FF0000"/>
                </a:solidFill>
                <a:effectLst/>
                <a:latin typeface="system-ui"/>
              </a:rPr>
              <a:t>Pero si sois guiados por el Espíritu, no estáis bajo la ley. </a:t>
            </a:r>
            <a:r>
              <a:rPr lang="es-CO" sz="1400" b="1" i="1" baseline="30000" dirty="0">
                <a:solidFill>
                  <a:srgbClr val="FF0000"/>
                </a:solidFill>
                <a:effectLst/>
                <a:latin typeface="system-ui"/>
              </a:rPr>
              <a:t>19 </a:t>
            </a:r>
            <a:r>
              <a:rPr lang="es-CO" sz="1400" i="1" dirty="0">
                <a:solidFill>
                  <a:srgbClr val="FF0000"/>
                </a:solidFill>
                <a:effectLst/>
                <a:latin typeface="system-ui"/>
              </a:rPr>
              <a:t>Y manifiestas son las obras de la carne, que son: adulterio, fornicación, inmundicia, lascivia, </a:t>
            </a:r>
            <a:r>
              <a:rPr lang="es-CO" sz="1400" b="1" i="1" baseline="30000" dirty="0">
                <a:solidFill>
                  <a:srgbClr val="FF0000"/>
                </a:solidFill>
                <a:effectLst/>
                <a:latin typeface="system-ui"/>
              </a:rPr>
              <a:t>20 </a:t>
            </a:r>
            <a:r>
              <a:rPr lang="es-CO" sz="1400" i="1" dirty="0">
                <a:solidFill>
                  <a:srgbClr val="FF0000"/>
                </a:solidFill>
                <a:effectLst/>
                <a:latin typeface="system-ui"/>
              </a:rPr>
              <a:t>idolatría, hechicerías, enemistades, pleitos, celos, iras, contiendas, disensiones, herejías, </a:t>
            </a:r>
            <a:r>
              <a:rPr lang="es-CO" sz="1400" b="1" i="1" baseline="30000" dirty="0">
                <a:solidFill>
                  <a:srgbClr val="FF0000"/>
                </a:solidFill>
                <a:effectLst/>
                <a:latin typeface="system-ui"/>
              </a:rPr>
              <a:t>21 </a:t>
            </a:r>
            <a:r>
              <a:rPr lang="es-CO" sz="1400" i="1" dirty="0">
                <a:solidFill>
                  <a:srgbClr val="FF0000"/>
                </a:solidFill>
                <a:effectLst/>
                <a:latin typeface="system-ui"/>
              </a:rPr>
              <a:t>envidias, homicidios, borracheras, orgías, y cosas semejantes a estas; acerca de las cuales os amonesto, como ya os lo he dicho antes, que los que practican tales cosas no heredarán el reino de Dios. (Gal 5, 16-20). </a:t>
            </a:r>
          </a:p>
          <a:p>
            <a:pPr algn="just">
              <a:defRPr/>
            </a:pPr>
            <a:r>
              <a:rPr lang="es-CO" sz="1800" dirty="0">
                <a:effectLst/>
                <a:latin typeface="Arial" panose="020B0604020202020204" pitchFamily="34" charset="0"/>
              </a:rPr>
              <a:t>Que en nosotros habita el </a:t>
            </a:r>
            <a:r>
              <a:rPr lang="es-CO" sz="1800" dirty="0" err="1">
                <a:effectLst/>
                <a:latin typeface="Arial" panose="020B0604020202020204" pitchFamily="34" charset="0"/>
              </a:rPr>
              <a:t>espíritu</a:t>
            </a:r>
            <a:r>
              <a:rPr lang="es-CO" sz="1800" dirty="0">
                <a:effectLst/>
                <a:latin typeface="Arial" panose="020B0604020202020204" pitchFamily="34" charset="0"/>
              </a:rPr>
              <a:t> y es el </a:t>
            </a:r>
            <a:r>
              <a:rPr lang="es-CO" sz="1800" dirty="0" err="1">
                <a:effectLst/>
                <a:latin typeface="Arial" panose="020B0604020202020204" pitchFamily="34" charset="0"/>
              </a:rPr>
              <a:t>Espíritu</a:t>
            </a:r>
            <a:r>
              <a:rPr lang="es-CO" sz="1800" dirty="0">
                <a:effectLst/>
                <a:latin typeface="Arial" panose="020B0604020202020204" pitchFamily="34" charset="0"/>
              </a:rPr>
              <a:t> de Dios y el de Cristo resucitado. No el pecado. </a:t>
            </a:r>
            <a:endParaRPr lang="es-CO" dirty="0"/>
          </a:p>
          <a:p>
            <a:pPr>
              <a:defRPr/>
            </a:pPr>
            <a:endParaRPr lang="es-CO" dirty="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B01ADA-3780-8408-7148-CD5F59EC149F}"/>
              </a:ext>
            </a:extLst>
          </p:cNvPr>
          <p:cNvSpPr>
            <a:spLocks noGrp="1"/>
          </p:cNvSpPr>
          <p:nvPr>
            <p:ph type="title"/>
          </p:nvPr>
        </p:nvSpPr>
        <p:spPr>
          <a:xfrm>
            <a:off x="855663" y="619125"/>
            <a:ext cx="7429500" cy="1477963"/>
          </a:xfrm>
        </p:spPr>
        <p:txBody>
          <a:bodyPr/>
          <a:lstStyle/>
          <a:p>
            <a:pPr>
              <a:defRPr/>
            </a:pPr>
            <a:endParaRPr lang="es-CO"/>
          </a:p>
        </p:txBody>
      </p:sp>
      <p:sp>
        <p:nvSpPr>
          <p:cNvPr id="3" name="Marcador de contenido 2">
            <a:extLst>
              <a:ext uri="{FF2B5EF4-FFF2-40B4-BE49-F238E27FC236}">
                <a16:creationId xmlns:a16="http://schemas.microsoft.com/office/drawing/2014/main" id="{A64C91AE-0D02-C650-AEA1-28D7F0002203}"/>
              </a:ext>
            </a:extLst>
          </p:cNvPr>
          <p:cNvSpPr>
            <a:spLocks noGrp="1"/>
          </p:cNvSpPr>
          <p:nvPr>
            <p:ph idx="1"/>
          </p:nvPr>
        </p:nvSpPr>
        <p:spPr>
          <a:xfrm>
            <a:off x="855663" y="2249488"/>
            <a:ext cx="7429500" cy="3541712"/>
          </a:xfrm>
        </p:spPr>
        <p:txBody>
          <a:bodyPr/>
          <a:lstStyle/>
          <a:p>
            <a:pPr>
              <a:defRPr/>
            </a:pPr>
            <a:endParaRPr lang="es-CO"/>
          </a:p>
        </p:txBody>
      </p:sp>
      <p:pic>
        <p:nvPicPr>
          <p:cNvPr id="160771" name="Picture 1" descr="page58image4103574320">
            <a:extLst>
              <a:ext uri="{FF2B5EF4-FFF2-40B4-BE49-F238E27FC236}">
                <a16:creationId xmlns:a16="http://schemas.microsoft.com/office/drawing/2014/main" id="{C79313CD-8D42-4B14-07EC-0BF90EB143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857375" y="-420687"/>
            <a:ext cx="4999038" cy="700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3A1C8E-A045-AD29-2640-92E2277DC44B}"/>
              </a:ext>
            </a:extLst>
          </p:cNvPr>
          <p:cNvSpPr>
            <a:spLocks noGrp="1"/>
          </p:cNvSpPr>
          <p:nvPr>
            <p:ph type="title"/>
          </p:nvPr>
        </p:nvSpPr>
        <p:spPr>
          <a:xfrm>
            <a:off x="855663" y="619125"/>
            <a:ext cx="7429500" cy="1477963"/>
          </a:xfrm>
        </p:spPr>
        <p:txBody>
          <a:bodyPr/>
          <a:lstStyle/>
          <a:p>
            <a:pPr algn="ctr">
              <a:defRPr/>
            </a:pPr>
            <a:r>
              <a:rPr lang="es-CO" dirty="0"/>
              <a:t>2. DISCERNIR LA RAÍZ DEL PECADO</a:t>
            </a:r>
          </a:p>
        </p:txBody>
      </p:sp>
      <p:sp>
        <p:nvSpPr>
          <p:cNvPr id="3" name="Marcador de contenido 2">
            <a:extLst>
              <a:ext uri="{FF2B5EF4-FFF2-40B4-BE49-F238E27FC236}">
                <a16:creationId xmlns:a16="http://schemas.microsoft.com/office/drawing/2014/main" id="{1A61494D-50BB-7DD5-D204-E0AE4D9E47FD}"/>
              </a:ext>
            </a:extLst>
          </p:cNvPr>
          <p:cNvSpPr>
            <a:spLocks noGrp="1"/>
          </p:cNvSpPr>
          <p:nvPr>
            <p:ph idx="1"/>
          </p:nvPr>
        </p:nvSpPr>
        <p:spPr>
          <a:xfrm>
            <a:off x="855663" y="2249488"/>
            <a:ext cx="7429500" cy="3541712"/>
          </a:xfrm>
        </p:spPr>
        <p:txBody>
          <a:bodyPr>
            <a:normAutofit fontScale="85000" lnSpcReduction="10000"/>
          </a:bodyPr>
          <a:lstStyle/>
          <a:p>
            <a:pPr algn="just">
              <a:defRPr/>
            </a:pPr>
            <a:r>
              <a:rPr lang="es-CO" sz="3200" dirty="0">
                <a:solidFill>
                  <a:srgbClr val="FF0000"/>
                </a:solidFill>
                <a:effectLst/>
                <a:latin typeface="Arial" panose="020B0604020202020204" pitchFamily="34" charset="0"/>
              </a:rPr>
              <a:t>Lo mejor es recurrir a las fuentes donde </a:t>
            </a:r>
            <a:r>
              <a:rPr lang="es-CO" sz="3200" dirty="0" err="1">
                <a:solidFill>
                  <a:srgbClr val="FF0000"/>
                </a:solidFill>
                <a:effectLst/>
                <a:latin typeface="Arial" panose="020B0604020202020204" pitchFamily="34" charset="0"/>
              </a:rPr>
              <a:t>están</a:t>
            </a:r>
            <a:r>
              <a:rPr lang="es-CO" sz="3200" dirty="0">
                <a:solidFill>
                  <a:srgbClr val="FF0000"/>
                </a:solidFill>
                <a:effectLst/>
                <a:latin typeface="Arial" panose="020B0604020202020204" pitchFamily="34" charset="0"/>
              </a:rPr>
              <a:t> las cosas. Les cito el </a:t>
            </a:r>
            <a:r>
              <a:rPr lang="es-CO" sz="3200" dirty="0" err="1">
                <a:solidFill>
                  <a:srgbClr val="FF0000"/>
                </a:solidFill>
                <a:effectLst/>
                <a:latin typeface="Arial" panose="020B0604020202020204" pitchFamily="34" charset="0"/>
              </a:rPr>
              <a:t>capítulo</a:t>
            </a:r>
            <a:r>
              <a:rPr lang="es-CO" sz="3200" dirty="0">
                <a:solidFill>
                  <a:srgbClr val="FF0000"/>
                </a:solidFill>
                <a:effectLst/>
                <a:latin typeface="Arial" panose="020B0604020202020204" pitchFamily="34" charset="0"/>
              </a:rPr>
              <a:t> 7 de la carta de San Pablo a los romanos, en donde habla de lo que es el pecado. </a:t>
            </a:r>
            <a:r>
              <a:rPr lang="es-CO" sz="3200" dirty="0">
                <a:solidFill>
                  <a:schemeClr val="bg1"/>
                </a:solidFill>
                <a:effectLst/>
                <a:latin typeface="Arial,Bold"/>
              </a:rPr>
              <a:t>“Sabemos, en efecto, que la ley es espiritual, mas yo no soy de carne, vendido al poder del pecado” </a:t>
            </a:r>
            <a:r>
              <a:rPr lang="es-CO" sz="3200" dirty="0">
                <a:solidFill>
                  <a:schemeClr val="bg1"/>
                </a:solidFill>
                <a:effectLst/>
                <a:latin typeface="Arial" panose="020B0604020202020204" pitchFamily="34" charset="0"/>
              </a:rPr>
              <a:t>(Romanos 7, 14). </a:t>
            </a:r>
            <a:endParaRPr lang="es-CO" sz="3200" dirty="0">
              <a:solidFill>
                <a:schemeClr val="bg1"/>
              </a:solidFill>
            </a:endParaRPr>
          </a:p>
          <a:p>
            <a:pPr>
              <a:defRPr/>
            </a:pPr>
            <a:endParaRPr lang="es-CO" dirty="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45C676-7D59-3ECE-0A37-14632815ABB8}"/>
              </a:ext>
            </a:extLst>
          </p:cNvPr>
          <p:cNvSpPr>
            <a:spLocks noGrp="1"/>
          </p:cNvSpPr>
          <p:nvPr>
            <p:ph type="title"/>
          </p:nvPr>
        </p:nvSpPr>
        <p:spPr>
          <a:xfrm>
            <a:off x="855663" y="619125"/>
            <a:ext cx="7429500" cy="1477963"/>
          </a:xfrm>
        </p:spPr>
        <p:txBody>
          <a:bodyPr/>
          <a:lstStyle/>
          <a:p>
            <a:pPr>
              <a:defRPr/>
            </a:pPr>
            <a:endParaRPr lang="es-CO"/>
          </a:p>
        </p:txBody>
      </p:sp>
      <p:pic>
        <p:nvPicPr>
          <p:cNvPr id="162818" name="Picture 1" descr="page59image50095872">
            <a:extLst>
              <a:ext uri="{FF2B5EF4-FFF2-40B4-BE49-F238E27FC236}">
                <a16:creationId xmlns:a16="http://schemas.microsoft.com/office/drawing/2014/main" id="{131DC072-EB09-EC11-EF47-0C6E84E0CB4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00013"/>
            <a:ext cx="4751388" cy="6958013"/>
          </a:xfrm>
          <a:noFill/>
          <a:extLst>
            <a:ext uri="{909E8E84-426E-40DD-AFC4-6F175D3DCCD1}">
              <a14:hiddenFill xmlns:a14="http://schemas.microsoft.com/office/drawing/2010/main">
                <a:solidFill>
                  <a:srgbClr val="FFFFFF"/>
                </a:solidFill>
              </a14:hiddenFill>
            </a:ext>
          </a:extLst>
        </p:spPr>
      </p:pic>
      <p:sp>
        <p:nvSpPr>
          <p:cNvPr id="162819" name="CuadroTexto 4">
            <a:extLst>
              <a:ext uri="{FF2B5EF4-FFF2-40B4-BE49-F238E27FC236}">
                <a16:creationId xmlns:a16="http://schemas.microsoft.com/office/drawing/2014/main" id="{B24CADB7-78D3-F486-1A36-B813828854F4}"/>
              </a:ext>
            </a:extLst>
          </p:cNvPr>
          <p:cNvSpPr txBox="1">
            <a:spLocks noChangeArrowheads="1"/>
          </p:cNvSpPr>
          <p:nvPr/>
        </p:nvSpPr>
        <p:spPr bwMode="auto">
          <a:xfrm>
            <a:off x="4783138" y="895350"/>
            <a:ext cx="35020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a:lnSpc>
                <a:spcPct val="100000"/>
              </a:lnSpc>
              <a:spcBef>
                <a:spcPct val="0"/>
              </a:spcBef>
              <a:buSzTx/>
              <a:buFontTx/>
              <a:buNone/>
            </a:pPr>
            <a:r>
              <a:rPr lang="es-CO" altLang="es-CO" sz="1800">
                <a:solidFill>
                  <a:srgbClr val="FF0000"/>
                </a:solidFill>
                <a:latin typeface="Comic Sans MS,Bold"/>
              </a:rPr>
              <a:t>PECADO </a:t>
            </a:r>
            <a:endParaRPr lang="es-CO" altLang="es-CO" sz="1800">
              <a:solidFill>
                <a:srgbClr val="FF0000"/>
              </a:solidFill>
            </a:endParaRPr>
          </a:p>
          <a:p>
            <a:pPr>
              <a:lnSpc>
                <a:spcPct val="100000"/>
              </a:lnSpc>
              <a:spcBef>
                <a:spcPct val="0"/>
              </a:spcBef>
              <a:buSzTx/>
              <a:buFontTx/>
              <a:buNone/>
            </a:pPr>
            <a:endParaRPr lang="es-CO" altLang="es-CO" sz="1800">
              <a:solidFill>
                <a:srgbClr val="FF0000"/>
              </a:solidFill>
            </a:endParaRPr>
          </a:p>
          <a:p>
            <a:pPr>
              <a:lnSpc>
                <a:spcPct val="100000"/>
              </a:lnSpc>
              <a:spcBef>
                <a:spcPct val="0"/>
              </a:spcBef>
              <a:buSzTx/>
              <a:buFontTx/>
              <a:buNone/>
            </a:pPr>
            <a:r>
              <a:rPr lang="es-CO" altLang="es-CO" sz="1800">
                <a:solidFill>
                  <a:srgbClr val="FF0000"/>
                </a:solidFill>
                <a:latin typeface="Times New Roman,Italic" pitchFamily="2" charset="0"/>
              </a:rPr>
              <a:t>Espiral de </a:t>
            </a:r>
            <a:r>
              <a:rPr lang="es-CO" altLang="es-CO" sz="1800">
                <a:solidFill>
                  <a:srgbClr val="FF0000"/>
                </a:solidFill>
                <a:latin typeface="Times New Roman,BoldItalic" pitchFamily="2" charset="0"/>
              </a:rPr>
              <a:t>afuera </a:t>
            </a:r>
            <a:r>
              <a:rPr lang="es-CO" altLang="es-CO" sz="1800">
                <a:solidFill>
                  <a:srgbClr val="FF0000"/>
                </a:solidFill>
                <a:latin typeface="Times New Roman,Italic" pitchFamily="2" charset="0"/>
              </a:rPr>
              <a:t>hacia </a:t>
            </a:r>
            <a:r>
              <a:rPr lang="es-CO" altLang="es-CO" sz="1800">
                <a:solidFill>
                  <a:srgbClr val="FF0000"/>
                </a:solidFill>
                <a:latin typeface="Times New Roman,BoldItalic" pitchFamily="2" charset="0"/>
              </a:rPr>
              <a:t>adentro</a:t>
            </a:r>
            <a:endParaRPr lang="es-CO" altLang="es-CO" sz="1800">
              <a:solidFill>
                <a:srgbClr val="FF0000"/>
              </a:solidFill>
            </a:endParaRPr>
          </a:p>
        </p:txBody>
      </p:sp>
      <p:sp>
        <p:nvSpPr>
          <p:cNvPr id="162820" name="CuadroTexto 6">
            <a:extLst>
              <a:ext uri="{FF2B5EF4-FFF2-40B4-BE49-F238E27FC236}">
                <a16:creationId xmlns:a16="http://schemas.microsoft.com/office/drawing/2014/main" id="{E7F2EC1E-805F-99C0-C78F-32D1A3858BE2}"/>
              </a:ext>
            </a:extLst>
          </p:cNvPr>
          <p:cNvSpPr txBox="1">
            <a:spLocks noChangeArrowheads="1"/>
          </p:cNvSpPr>
          <p:nvPr/>
        </p:nvSpPr>
        <p:spPr bwMode="auto">
          <a:xfrm>
            <a:off x="4751388" y="4770438"/>
            <a:ext cx="45783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a:lnSpc>
                <a:spcPct val="100000"/>
              </a:lnSpc>
              <a:spcBef>
                <a:spcPct val="0"/>
              </a:spcBef>
              <a:buSzTx/>
              <a:buFontTx/>
              <a:buNone/>
            </a:pPr>
            <a:r>
              <a:rPr lang="es-CO" altLang="es-CO" sz="1800">
                <a:solidFill>
                  <a:srgbClr val="FF0000"/>
                </a:solidFill>
                <a:latin typeface="Comic Sans MS,Bold"/>
              </a:rPr>
              <a:t>BIEN </a:t>
            </a:r>
            <a:endParaRPr lang="es-CO" altLang="es-CO" sz="1800">
              <a:solidFill>
                <a:srgbClr val="FF0000"/>
              </a:solidFill>
            </a:endParaRPr>
          </a:p>
          <a:p>
            <a:pPr>
              <a:lnSpc>
                <a:spcPct val="100000"/>
              </a:lnSpc>
              <a:spcBef>
                <a:spcPct val="0"/>
              </a:spcBef>
              <a:buSzTx/>
              <a:buFontTx/>
              <a:buNone/>
            </a:pPr>
            <a:r>
              <a:rPr lang="es-CO" altLang="es-CO" sz="1800">
                <a:solidFill>
                  <a:srgbClr val="FF0000"/>
                </a:solidFill>
                <a:latin typeface="Times New Roman,Italic" pitchFamily="2" charset="0"/>
              </a:rPr>
              <a:t>Espiral de </a:t>
            </a:r>
            <a:r>
              <a:rPr lang="es-CO" altLang="es-CO" sz="1800">
                <a:solidFill>
                  <a:srgbClr val="FF0000"/>
                </a:solidFill>
                <a:latin typeface="Times New Roman,BoldItalic" pitchFamily="2" charset="0"/>
              </a:rPr>
              <a:t>adentro </a:t>
            </a:r>
            <a:r>
              <a:rPr lang="es-CO" altLang="es-CO" sz="1800">
                <a:solidFill>
                  <a:srgbClr val="FF0000"/>
                </a:solidFill>
                <a:latin typeface="Times New Roman,Italic" pitchFamily="2" charset="0"/>
              </a:rPr>
              <a:t>hacia </a:t>
            </a:r>
            <a:endParaRPr lang="es-CO" altLang="es-CO" sz="1800">
              <a:solidFill>
                <a:srgbClr val="FF0000"/>
              </a:solidFill>
            </a:endParaRPr>
          </a:p>
          <a:p>
            <a:pPr>
              <a:lnSpc>
                <a:spcPct val="100000"/>
              </a:lnSpc>
              <a:spcBef>
                <a:spcPct val="0"/>
              </a:spcBef>
              <a:buSzTx/>
              <a:buFontTx/>
              <a:buNone/>
            </a:pPr>
            <a:r>
              <a:rPr lang="es-CO" altLang="es-CO" sz="1800">
                <a:solidFill>
                  <a:srgbClr val="FF0000"/>
                </a:solidFill>
                <a:latin typeface="Times New Roman,BoldItalic" pitchFamily="2" charset="0"/>
              </a:rPr>
              <a:t>afuera </a:t>
            </a:r>
            <a:endParaRPr lang="es-CO" altLang="es-CO" sz="1800">
              <a:solidFill>
                <a:srgbClr val="FF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842387-236A-947A-FAA7-6A5EFAE20C7A}"/>
              </a:ext>
            </a:extLst>
          </p:cNvPr>
          <p:cNvSpPr>
            <a:spLocks noGrp="1"/>
          </p:cNvSpPr>
          <p:nvPr>
            <p:ph type="title"/>
          </p:nvPr>
        </p:nvSpPr>
        <p:spPr>
          <a:xfrm>
            <a:off x="855663" y="619125"/>
            <a:ext cx="7429500" cy="1477963"/>
          </a:xfrm>
        </p:spPr>
        <p:txBody>
          <a:bodyPr/>
          <a:lstStyle/>
          <a:p>
            <a:pPr eaLnBrk="1" fontAlgn="auto" hangingPunct="1">
              <a:spcAft>
                <a:spcPts val="0"/>
              </a:spcAft>
              <a:defRPr/>
            </a:pPr>
            <a:r>
              <a:rPr lang="es-CO" dirty="0"/>
              <a:t>8. la trivialidad </a:t>
            </a:r>
          </a:p>
        </p:txBody>
      </p:sp>
      <p:sp>
        <p:nvSpPr>
          <p:cNvPr id="3" name="Marcador de contenido 2">
            <a:extLst>
              <a:ext uri="{FF2B5EF4-FFF2-40B4-BE49-F238E27FC236}">
                <a16:creationId xmlns:a16="http://schemas.microsoft.com/office/drawing/2014/main" id="{C539F53D-4CE6-D84E-4F1F-6368779811DD}"/>
              </a:ext>
            </a:extLst>
          </p:cNvPr>
          <p:cNvSpPr>
            <a:spLocks noGrp="1"/>
          </p:cNvSpPr>
          <p:nvPr>
            <p:ph idx="1"/>
          </p:nvPr>
        </p:nvSpPr>
        <p:spPr>
          <a:xfrm>
            <a:off x="855663" y="2249488"/>
            <a:ext cx="7429500" cy="3541712"/>
          </a:xfrm>
        </p:spPr>
        <p:txBody>
          <a:bodyPr/>
          <a:lstStyle/>
          <a:p>
            <a:pPr eaLnBrk="1" fontAlgn="auto" hangingPunct="1">
              <a:spcAft>
                <a:spcPts val="0"/>
              </a:spcAft>
              <a:defRPr/>
            </a:pPr>
            <a:r>
              <a:rPr lang="es-CO" sz="2250" dirty="0"/>
              <a:t>No se toma nada en serio, se escapa con las bromas.</a:t>
            </a:r>
          </a:p>
        </p:txBody>
      </p:sp>
      <p:pic>
        <p:nvPicPr>
          <p:cNvPr id="34819" name="Imagen 4">
            <a:extLst>
              <a:ext uri="{FF2B5EF4-FFF2-40B4-BE49-F238E27FC236}">
                <a16:creationId xmlns:a16="http://schemas.microsoft.com/office/drawing/2014/main" id="{59DB7D3A-F0E5-E087-E037-F5759F509D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4200" y="2924175"/>
            <a:ext cx="5432425" cy="362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E8B95B-FF0C-CCA7-C823-94DCCC5BC966}"/>
              </a:ext>
            </a:extLst>
          </p:cNvPr>
          <p:cNvSpPr>
            <a:spLocks noGrp="1"/>
          </p:cNvSpPr>
          <p:nvPr>
            <p:ph type="title"/>
          </p:nvPr>
        </p:nvSpPr>
        <p:spPr>
          <a:xfrm>
            <a:off x="855663" y="619125"/>
            <a:ext cx="7429500" cy="1477963"/>
          </a:xfrm>
        </p:spPr>
        <p:txBody>
          <a:bodyPr/>
          <a:lstStyle/>
          <a:p>
            <a:pPr>
              <a:defRPr/>
            </a:pPr>
            <a:r>
              <a:rPr lang="es-CO" dirty="0"/>
              <a:t>3. AGUIJÓN DE PABLO</a:t>
            </a:r>
          </a:p>
        </p:txBody>
      </p:sp>
      <p:sp>
        <p:nvSpPr>
          <p:cNvPr id="3" name="Marcador de contenido 2">
            <a:extLst>
              <a:ext uri="{FF2B5EF4-FFF2-40B4-BE49-F238E27FC236}">
                <a16:creationId xmlns:a16="http://schemas.microsoft.com/office/drawing/2014/main" id="{89DE82F3-9E43-BB85-9804-B63796E7AD50}"/>
              </a:ext>
            </a:extLst>
          </p:cNvPr>
          <p:cNvSpPr>
            <a:spLocks noGrp="1"/>
          </p:cNvSpPr>
          <p:nvPr>
            <p:ph idx="1"/>
          </p:nvPr>
        </p:nvSpPr>
        <p:spPr>
          <a:xfrm>
            <a:off x="855663" y="2249488"/>
            <a:ext cx="7429500" cy="3541712"/>
          </a:xfrm>
        </p:spPr>
        <p:txBody>
          <a:bodyPr/>
          <a:lstStyle/>
          <a:p>
            <a:pPr algn="just">
              <a:defRPr/>
            </a:pPr>
            <a:r>
              <a:rPr lang="es-CO" sz="1800" dirty="0">
                <a:effectLst/>
                <a:latin typeface="Arial" panose="020B0604020202020204" pitchFamily="34" charset="0"/>
              </a:rPr>
              <a:t>“</a:t>
            </a:r>
            <a:r>
              <a:rPr lang="es-CO" sz="1800" dirty="0">
                <a:effectLst/>
                <a:latin typeface="Arial,Bold"/>
              </a:rPr>
              <a:t>Realmente mi proceder no lo comprendo; pues no hago lo que quiero, sino que hago lo que aborrezco”. </a:t>
            </a:r>
            <a:r>
              <a:rPr lang="es-CO" sz="1800" dirty="0">
                <a:effectLst/>
                <a:latin typeface="Arial" panose="020B0604020202020204" pitchFamily="34" charset="0"/>
              </a:rPr>
              <a:t>(Romanos 7, 15) ¿Ustedes no han experimentado eso? Que uno hace el mal que no quiere y </a:t>
            </a:r>
            <a:r>
              <a:rPr lang="es-CO" sz="1800" dirty="0" err="1">
                <a:effectLst/>
                <a:latin typeface="Arial" panose="020B0604020202020204" pitchFamily="34" charset="0"/>
              </a:rPr>
              <a:t>después</a:t>
            </a:r>
            <a:r>
              <a:rPr lang="es-CO" sz="1800" dirty="0">
                <a:effectLst/>
                <a:latin typeface="Arial" panose="020B0604020202020204" pitchFamily="34" charset="0"/>
              </a:rPr>
              <a:t> se angustia porque no </a:t>
            </a:r>
            <a:r>
              <a:rPr lang="es-CO" sz="1800" dirty="0" err="1">
                <a:effectLst/>
                <a:latin typeface="Arial" panose="020B0604020202020204" pitchFamily="34" charset="0"/>
              </a:rPr>
              <a:t>quería</a:t>
            </a:r>
            <a:r>
              <a:rPr lang="es-CO" sz="1800" dirty="0">
                <a:effectLst/>
                <a:latin typeface="Arial" panose="020B0604020202020204" pitchFamily="34" charset="0"/>
              </a:rPr>
              <a:t> hacerlo. Y </a:t>
            </a:r>
            <a:r>
              <a:rPr lang="es-CO" sz="1800" dirty="0" err="1">
                <a:effectLst/>
                <a:latin typeface="Arial" panose="020B0604020202020204" pitchFamily="34" charset="0"/>
              </a:rPr>
              <a:t>continúa</a:t>
            </a:r>
            <a:r>
              <a:rPr lang="es-CO" sz="1800" dirty="0">
                <a:effectLst/>
                <a:latin typeface="Arial" panose="020B0604020202020204" pitchFamily="34" charset="0"/>
              </a:rPr>
              <a:t>: </a:t>
            </a:r>
            <a:r>
              <a:rPr lang="es-CO" sz="1800" dirty="0">
                <a:effectLst/>
                <a:latin typeface="Arial,Bold"/>
              </a:rPr>
              <a:t>Y, si hago lo que no quiero, estoy de acuerdo con la ley en que es buena; en realidad no soy yo quien obra, sino el pecado que habita en mí. Pues bien sé yo que nada bueno habita en mí, es decir, en mi carne; en efecto, querer el bien lo tengo a mi alcance, mas no el realizarlo, puesto que no hago el bien que quiero, sino que obro el mal que no quiero. </a:t>
            </a:r>
            <a:r>
              <a:rPr lang="es-CO" sz="1800" dirty="0">
                <a:effectLst/>
                <a:latin typeface="Arial" panose="020B0604020202020204" pitchFamily="34" charset="0"/>
              </a:rPr>
              <a:t>(Romanos 7, 16-19) </a:t>
            </a:r>
            <a:endParaRPr lang="es-CO" dirty="0"/>
          </a:p>
          <a:p>
            <a:pPr>
              <a:defRPr/>
            </a:pPr>
            <a:endParaRPr lang="es-CO" dirty="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804BD6-5522-C73F-3D47-4D3C48C91DFB}"/>
              </a:ext>
            </a:extLst>
          </p:cNvPr>
          <p:cNvSpPr>
            <a:spLocks noGrp="1"/>
          </p:cNvSpPr>
          <p:nvPr>
            <p:ph type="title"/>
          </p:nvPr>
        </p:nvSpPr>
        <p:spPr>
          <a:xfrm>
            <a:off x="855663" y="619125"/>
            <a:ext cx="7429500" cy="1477963"/>
          </a:xfrm>
        </p:spPr>
        <p:txBody>
          <a:bodyPr/>
          <a:lstStyle/>
          <a:p>
            <a:pPr>
              <a:defRPr/>
            </a:pPr>
            <a:r>
              <a:rPr lang="es-CO" dirty="0"/>
              <a:t>¿CUÁL ES EL AGUIJÓN DEL PECADO¿</a:t>
            </a:r>
          </a:p>
        </p:txBody>
      </p:sp>
      <p:sp>
        <p:nvSpPr>
          <p:cNvPr id="3" name="Marcador de contenido 2">
            <a:extLst>
              <a:ext uri="{FF2B5EF4-FFF2-40B4-BE49-F238E27FC236}">
                <a16:creationId xmlns:a16="http://schemas.microsoft.com/office/drawing/2014/main" id="{F79D91F4-58CD-9386-8D88-24CD676435C5}"/>
              </a:ext>
            </a:extLst>
          </p:cNvPr>
          <p:cNvSpPr>
            <a:spLocks noGrp="1"/>
          </p:cNvSpPr>
          <p:nvPr>
            <p:ph idx="1"/>
          </p:nvPr>
        </p:nvSpPr>
        <p:spPr>
          <a:xfrm>
            <a:off x="855663" y="2249488"/>
            <a:ext cx="7429500" cy="3541712"/>
          </a:xfrm>
        </p:spPr>
        <p:txBody>
          <a:bodyPr/>
          <a:lstStyle/>
          <a:p>
            <a:pPr>
              <a:defRPr/>
            </a:pPr>
            <a:r>
              <a:rPr lang="es-CO" dirty="0"/>
              <a:t>Mi talón de </a:t>
            </a:r>
            <a:r>
              <a:rPr lang="es-CO" dirty="0" err="1"/>
              <a:t>Aquilés</a:t>
            </a:r>
            <a:endParaRPr lang="es-CO" dirty="0"/>
          </a:p>
          <a:p>
            <a:pPr>
              <a:defRPr/>
            </a:pPr>
            <a:r>
              <a:rPr lang="es-CO" dirty="0"/>
              <a:t>Mi falencia</a:t>
            </a:r>
          </a:p>
          <a:p>
            <a:pPr>
              <a:defRPr/>
            </a:pPr>
            <a:r>
              <a:rPr lang="es-CO" dirty="0"/>
              <a:t>Mi debilidad </a:t>
            </a:r>
          </a:p>
          <a:p>
            <a:pPr>
              <a:defRPr/>
            </a:pPr>
            <a:r>
              <a:rPr lang="es-CO" dirty="0"/>
              <a:t>Mi punto flaco </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C2A468-DEDD-039A-8937-8C160F546EC9}"/>
              </a:ext>
            </a:extLst>
          </p:cNvPr>
          <p:cNvSpPr>
            <a:spLocks noGrp="1"/>
          </p:cNvSpPr>
          <p:nvPr>
            <p:ph type="title"/>
          </p:nvPr>
        </p:nvSpPr>
        <p:spPr>
          <a:xfrm>
            <a:off x="855663" y="619125"/>
            <a:ext cx="7429500" cy="1477963"/>
          </a:xfrm>
        </p:spPr>
        <p:txBody>
          <a:bodyPr/>
          <a:lstStyle/>
          <a:p>
            <a:pPr>
              <a:defRPr/>
            </a:pPr>
            <a:r>
              <a:rPr lang="es-CO" dirty="0"/>
              <a:t>4. La fuerza del E. S. nos ayuda </a:t>
            </a:r>
          </a:p>
        </p:txBody>
      </p:sp>
      <p:sp>
        <p:nvSpPr>
          <p:cNvPr id="3" name="Marcador de contenido 2">
            <a:extLst>
              <a:ext uri="{FF2B5EF4-FFF2-40B4-BE49-F238E27FC236}">
                <a16:creationId xmlns:a16="http://schemas.microsoft.com/office/drawing/2014/main" id="{DB646779-5F4D-409E-139A-7EA5D29747B1}"/>
              </a:ext>
            </a:extLst>
          </p:cNvPr>
          <p:cNvSpPr>
            <a:spLocks noGrp="1"/>
          </p:cNvSpPr>
          <p:nvPr>
            <p:ph idx="1"/>
          </p:nvPr>
        </p:nvSpPr>
        <p:spPr>
          <a:xfrm>
            <a:off x="855663" y="2249488"/>
            <a:ext cx="7429500" cy="3541712"/>
          </a:xfrm>
        </p:spPr>
        <p:txBody>
          <a:bodyPr/>
          <a:lstStyle/>
          <a:p>
            <a:pPr algn="just">
              <a:defRPr/>
            </a:pPr>
            <a:r>
              <a:rPr lang="es-CO" sz="1800" dirty="0">
                <a:effectLst/>
                <a:latin typeface="Arial,Bold"/>
              </a:rPr>
              <a:t>“</a:t>
            </a:r>
            <a:r>
              <a:rPr lang="es-CO" sz="2300" dirty="0">
                <a:effectLst/>
                <a:latin typeface="Arial,Bold"/>
              </a:rPr>
              <a:t>Y de igual manera, el </a:t>
            </a:r>
            <a:r>
              <a:rPr lang="es-CO" sz="2300" u="sng" dirty="0" err="1">
                <a:effectLst/>
                <a:latin typeface="Arial,Bold"/>
              </a:rPr>
              <a:t>Espíritu</a:t>
            </a:r>
            <a:r>
              <a:rPr lang="es-CO" sz="2300" dirty="0">
                <a:effectLst/>
                <a:latin typeface="Arial,Bold"/>
              </a:rPr>
              <a:t> viene en ayuda de </a:t>
            </a:r>
            <a:r>
              <a:rPr lang="es-CO" sz="2300" u="sng" dirty="0">
                <a:solidFill>
                  <a:srgbClr val="FF0000"/>
                </a:solidFill>
                <a:effectLst/>
                <a:latin typeface="Arial,Bold"/>
              </a:rPr>
              <a:t>nuestra flaqueza</a:t>
            </a:r>
            <a:r>
              <a:rPr lang="es-CO" sz="2300" dirty="0">
                <a:effectLst/>
                <a:latin typeface="Arial,Bold"/>
              </a:rPr>
              <a:t>. Pues nosotros no sabemos pedir como conviene; mas el </a:t>
            </a:r>
            <a:r>
              <a:rPr lang="es-CO" sz="2300" u="sng" dirty="0" err="1">
                <a:effectLst/>
                <a:latin typeface="Arial,Bold"/>
              </a:rPr>
              <a:t>Espíritu</a:t>
            </a:r>
            <a:r>
              <a:rPr lang="es-CO" sz="2300" dirty="0">
                <a:effectLst/>
                <a:latin typeface="Arial,Bold"/>
              </a:rPr>
              <a:t> mismo intercede por nosotros con gemidos inefables, y </a:t>
            </a:r>
            <a:r>
              <a:rPr lang="es-CO" sz="2300" dirty="0">
                <a:solidFill>
                  <a:srgbClr val="FF0000"/>
                </a:solidFill>
                <a:effectLst/>
                <a:latin typeface="Arial,Bold"/>
              </a:rPr>
              <a:t>el que escruta los corazones conoce </a:t>
            </a:r>
            <a:r>
              <a:rPr lang="es-CO" sz="2300" dirty="0" err="1">
                <a:solidFill>
                  <a:srgbClr val="FF0000"/>
                </a:solidFill>
                <a:effectLst/>
                <a:latin typeface="Arial,Bold"/>
              </a:rPr>
              <a:t>cuál</a:t>
            </a:r>
            <a:r>
              <a:rPr lang="es-CO" sz="2300" dirty="0">
                <a:solidFill>
                  <a:srgbClr val="FF0000"/>
                </a:solidFill>
                <a:effectLst/>
                <a:latin typeface="Arial,Bold"/>
              </a:rPr>
              <a:t> es la </a:t>
            </a:r>
            <a:r>
              <a:rPr lang="es-CO" sz="2300" dirty="0" err="1">
                <a:solidFill>
                  <a:srgbClr val="FF0000"/>
                </a:solidFill>
                <a:effectLst/>
                <a:latin typeface="Arial,Bold"/>
              </a:rPr>
              <a:t>aspiración</a:t>
            </a:r>
            <a:r>
              <a:rPr lang="es-CO" sz="2300" dirty="0">
                <a:solidFill>
                  <a:srgbClr val="FF0000"/>
                </a:solidFill>
                <a:effectLst/>
                <a:latin typeface="Arial,Bold"/>
              </a:rPr>
              <a:t> del </a:t>
            </a:r>
            <a:r>
              <a:rPr lang="es-CO" sz="2300" u="sng" dirty="0" err="1">
                <a:solidFill>
                  <a:srgbClr val="FF0000"/>
                </a:solidFill>
                <a:effectLst/>
                <a:latin typeface="Arial,Bold"/>
              </a:rPr>
              <a:t>Espíritu</a:t>
            </a:r>
            <a:r>
              <a:rPr lang="es-CO" sz="2300" dirty="0">
                <a:solidFill>
                  <a:srgbClr val="FF0000"/>
                </a:solidFill>
                <a:effectLst/>
                <a:latin typeface="Arial,Bold"/>
              </a:rPr>
              <a:t> , y que su </a:t>
            </a:r>
            <a:r>
              <a:rPr lang="es-CO" sz="2300" dirty="0" err="1">
                <a:solidFill>
                  <a:srgbClr val="FF0000"/>
                </a:solidFill>
                <a:effectLst/>
                <a:latin typeface="Arial,Bold"/>
              </a:rPr>
              <a:t>intercesión</a:t>
            </a:r>
            <a:r>
              <a:rPr lang="es-CO" sz="2300" dirty="0">
                <a:solidFill>
                  <a:srgbClr val="FF0000"/>
                </a:solidFill>
                <a:effectLst/>
                <a:latin typeface="Arial,Bold"/>
              </a:rPr>
              <a:t> a favor de los santos es </a:t>
            </a:r>
            <a:r>
              <a:rPr lang="es-CO" sz="2300" dirty="0" err="1">
                <a:solidFill>
                  <a:srgbClr val="FF0000"/>
                </a:solidFill>
                <a:effectLst/>
                <a:latin typeface="Arial,Bold"/>
              </a:rPr>
              <a:t>según</a:t>
            </a:r>
            <a:r>
              <a:rPr lang="es-CO" sz="2300" dirty="0">
                <a:solidFill>
                  <a:srgbClr val="FF0000"/>
                </a:solidFill>
                <a:effectLst/>
                <a:latin typeface="Arial,Bold"/>
              </a:rPr>
              <a:t> Dios.” </a:t>
            </a:r>
            <a:r>
              <a:rPr lang="es-CO" sz="2300" dirty="0">
                <a:effectLst/>
                <a:latin typeface="Arial" panose="020B0604020202020204" pitchFamily="34" charset="0"/>
              </a:rPr>
              <a:t>(Romanos 8, 26-27) </a:t>
            </a:r>
            <a:endParaRPr lang="es-CO" sz="2300" dirty="0"/>
          </a:p>
          <a:p>
            <a:pPr>
              <a:defRPr/>
            </a:pPr>
            <a:endParaRPr lang="es-CO" dirty="0"/>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D7B90E-BD9E-A998-CA9E-87D318FE4C7B}"/>
              </a:ext>
            </a:extLst>
          </p:cNvPr>
          <p:cNvSpPr>
            <a:spLocks noGrp="1"/>
          </p:cNvSpPr>
          <p:nvPr>
            <p:ph type="title"/>
          </p:nvPr>
        </p:nvSpPr>
        <p:spPr>
          <a:xfrm>
            <a:off x="855663" y="619125"/>
            <a:ext cx="7429500" cy="1477963"/>
          </a:xfrm>
        </p:spPr>
        <p:txBody>
          <a:bodyPr/>
          <a:lstStyle/>
          <a:p>
            <a:pPr algn="ctr">
              <a:defRPr/>
            </a:pPr>
            <a:r>
              <a:rPr lang="es-CO" dirty="0"/>
              <a:t>¿CUÁL ES LA FUNCIÓN DEL E. S. EN CADA UNO?</a:t>
            </a:r>
          </a:p>
        </p:txBody>
      </p:sp>
      <p:sp>
        <p:nvSpPr>
          <p:cNvPr id="3" name="Marcador de contenido 2">
            <a:extLst>
              <a:ext uri="{FF2B5EF4-FFF2-40B4-BE49-F238E27FC236}">
                <a16:creationId xmlns:a16="http://schemas.microsoft.com/office/drawing/2014/main" id="{9A67CF99-339B-9B28-4D4D-D1552EAB838A}"/>
              </a:ext>
            </a:extLst>
          </p:cNvPr>
          <p:cNvSpPr>
            <a:spLocks noGrp="1"/>
          </p:cNvSpPr>
          <p:nvPr>
            <p:ph idx="1"/>
          </p:nvPr>
        </p:nvSpPr>
        <p:spPr>
          <a:xfrm>
            <a:off x="855663" y="2249488"/>
            <a:ext cx="7429500" cy="3541712"/>
          </a:xfrm>
        </p:spPr>
        <p:txBody>
          <a:bodyPr/>
          <a:lstStyle/>
          <a:p>
            <a:pPr algn="just">
              <a:defRPr/>
            </a:pPr>
            <a:r>
              <a:rPr lang="es-CO" sz="1800" dirty="0">
                <a:effectLst/>
                <a:latin typeface="Arial" panose="020B0604020202020204" pitchFamily="34" charset="0"/>
              </a:rPr>
              <a:t>El </a:t>
            </a:r>
            <a:r>
              <a:rPr lang="es-CO" sz="1800" dirty="0" err="1">
                <a:effectLst/>
                <a:latin typeface="Arial" panose="020B0604020202020204" pitchFamily="34" charset="0"/>
              </a:rPr>
              <a:t>Espíritu</a:t>
            </a:r>
            <a:r>
              <a:rPr lang="es-CO" sz="1800" dirty="0">
                <a:effectLst/>
                <a:latin typeface="Arial" panose="020B0604020202020204" pitchFamily="34" charset="0"/>
              </a:rPr>
              <a:t> es la capacidad que tiene Dios de trascenderse en un ser humano. La </a:t>
            </a:r>
            <a:r>
              <a:rPr lang="es-CO" sz="1800" dirty="0" err="1">
                <a:effectLst/>
                <a:latin typeface="Arial" panose="020B0604020202020204" pitchFamily="34" charset="0"/>
              </a:rPr>
              <a:t>función</a:t>
            </a:r>
            <a:r>
              <a:rPr lang="es-CO" sz="1800" dirty="0">
                <a:effectLst/>
                <a:latin typeface="Arial" panose="020B0604020202020204" pitchFamily="34" charset="0"/>
              </a:rPr>
              <a:t> del </a:t>
            </a:r>
            <a:r>
              <a:rPr lang="es-CO" sz="1800" dirty="0" err="1">
                <a:effectLst/>
                <a:latin typeface="Arial" panose="020B0604020202020204" pitchFamily="34" charset="0"/>
              </a:rPr>
              <a:t>Espíritu</a:t>
            </a:r>
            <a:r>
              <a:rPr lang="es-CO" sz="1800" dirty="0">
                <a:effectLst/>
                <a:latin typeface="Arial" panose="020B0604020202020204" pitchFamily="34" charset="0"/>
              </a:rPr>
              <a:t> es hacer que el Padre y el Hijo encarnado, se trasciendan en mí y habiten en mí. Ese es el misterio de la Trinidad. O sea que el </a:t>
            </a:r>
            <a:r>
              <a:rPr lang="es-CO" sz="1800" dirty="0" err="1">
                <a:effectLst/>
                <a:latin typeface="Arial" panose="020B0604020202020204" pitchFamily="34" charset="0"/>
              </a:rPr>
              <a:t>Espíritu</a:t>
            </a:r>
            <a:r>
              <a:rPr lang="es-CO" sz="1800" dirty="0">
                <a:effectLst/>
                <a:latin typeface="Arial" panose="020B0604020202020204" pitchFamily="34" charset="0"/>
              </a:rPr>
              <a:t> es, sencillamente, para dejar entender </a:t>
            </a:r>
            <a:r>
              <a:rPr lang="es-CO" sz="1800" dirty="0" err="1">
                <a:effectLst/>
                <a:latin typeface="Arial" panose="020B0604020202020204" pitchFamily="34" charset="0"/>
              </a:rPr>
              <a:t>cómo</a:t>
            </a:r>
            <a:r>
              <a:rPr lang="es-CO" sz="1800" dirty="0">
                <a:effectLst/>
                <a:latin typeface="Arial" panose="020B0604020202020204" pitchFamily="34" charset="0"/>
              </a:rPr>
              <a:t> es posible que Dios pueda habitar en un ser humano. Lo mismo que nosotros, si tenemos algo divino, nos trascendemos por el </a:t>
            </a:r>
            <a:r>
              <a:rPr lang="es-CO" sz="1800" dirty="0" err="1">
                <a:effectLst/>
                <a:latin typeface="Arial" panose="020B0604020202020204" pitchFamily="34" charset="0"/>
              </a:rPr>
              <a:t>espíritu</a:t>
            </a:r>
            <a:r>
              <a:rPr lang="es-CO" sz="1800" dirty="0">
                <a:effectLst/>
                <a:latin typeface="Arial" panose="020B0604020202020204" pitchFamily="34" charset="0"/>
              </a:rPr>
              <a:t>. </a:t>
            </a:r>
            <a:endParaRPr lang="es-CO" dirty="0"/>
          </a:p>
          <a:p>
            <a:pPr>
              <a:defRPr/>
            </a:pPr>
            <a:endParaRPr lang="es-CO" dirty="0"/>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8D1166-5931-6FEC-C94F-367E543E005F}"/>
              </a:ext>
            </a:extLst>
          </p:cNvPr>
          <p:cNvSpPr>
            <a:spLocks noGrp="1"/>
          </p:cNvSpPr>
          <p:nvPr>
            <p:ph type="title"/>
          </p:nvPr>
        </p:nvSpPr>
        <p:spPr>
          <a:xfrm>
            <a:off x="855663" y="619125"/>
            <a:ext cx="7429500" cy="1477963"/>
          </a:xfrm>
        </p:spPr>
        <p:txBody>
          <a:bodyPr/>
          <a:lstStyle/>
          <a:p>
            <a:pPr>
              <a:defRPr/>
            </a:pPr>
            <a:r>
              <a:rPr lang="es-CO" dirty="0"/>
              <a:t>5. HABITADOS POR EL E.S.</a:t>
            </a:r>
          </a:p>
        </p:txBody>
      </p:sp>
      <p:sp>
        <p:nvSpPr>
          <p:cNvPr id="3" name="Marcador de contenido 2">
            <a:extLst>
              <a:ext uri="{FF2B5EF4-FFF2-40B4-BE49-F238E27FC236}">
                <a16:creationId xmlns:a16="http://schemas.microsoft.com/office/drawing/2014/main" id="{EAB550FD-E2BB-9D46-E1E1-B08C19C9F915}"/>
              </a:ext>
            </a:extLst>
          </p:cNvPr>
          <p:cNvSpPr>
            <a:spLocks noGrp="1"/>
          </p:cNvSpPr>
          <p:nvPr>
            <p:ph idx="1"/>
          </p:nvPr>
        </p:nvSpPr>
        <p:spPr>
          <a:xfrm>
            <a:off x="855663" y="2249488"/>
            <a:ext cx="7429500" cy="3541712"/>
          </a:xfrm>
        </p:spPr>
        <p:txBody>
          <a:bodyPr/>
          <a:lstStyle/>
          <a:p>
            <a:pPr algn="just">
              <a:defRPr/>
            </a:pPr>
            <a:r>
              <a:rPr lang="es-CO" sz="1800" dirty="0">
                <a:effectLst/>
                <a:latin typeface="Arial" panose="020B0604020202020204" pitchFamily="34" charset="0"/>
              </a:rPr>
              <a:t>“</a:t>
            </a:r>
            <a:r>
              <a:rPr lang="es-CO" sz="1800" dirty="0">
                <a:effectLst/>
                <a:latin typeface="Arial,Bold"/>
              </a:rPr>
              <a:t>Mas si Cristo está en vosotros, aunque el cuerpo haya muerto ya a causa del pecado, el </a:t>
            </a:r>
            <a:r>
              <a:rPr lang="es-CO" sz="1800" dirty="0" err="1">
                <a:effectLst/>
                <a:latin typeface="Arial,Bold"/>
              </a:rPr>
              <a:t>Espíritu</a:t>
            </a:r>
            <a:r>
              <a:rPr lang="es-CO" sz="1800" dirty="0">
                <a:effectLst/>
                <a:latin typeface="Arial,Bold"/>
              </a:rPr>
              <a:t> es vida a causa de la justicia. Y si el </a:t>
            </a:r>
            <a:r>
              <a:rPr lang="es-CO" sz="1800" dirty="0" err="1">
                <a:effectLst/>
                <a:latin typeface="Arial,Bold"/>
              </a:rPr>
              <a:t>Espíritu</a:t>
            </a:r>
            <a:r>
              <a:rPr lang="es-CO" sz="1800" dirty="0">
                <a:effectLst/>
                <a:latin typeface="Arial,Bold"/>
              </a:rPr>
              <a:t> de Aquel que resucitó a </a:t>
            </a:r>
            <a:r>
              <a:rPr lang="es-CO" sz="1800" dirty="0" err="1">
                <a:effectLst/>
                <a:latin typeface="Arial,Bold"/>
              </a:rPr>
              <a:t>Jesús</a:t>
            </a:r>
            <a:r>
              <a:rPr lang="es-CO" sz="1800" dirty="0">
                <a:effectLst/>
                <a:latin typeface="Arial,Bold"/>
              </a:rPr>
              <a:t> de entre los muertos habita en vosotros, Aquel que resucitó a Cristo </a:t>
            </a:r>
            <a:r>
              <a:rPr lang="es-CO" sz="1800" dirty="0" err="1">
                <a:effectLst/>
                <a:latin typeface="Arial,Bold"/>
              </a:rPr>
              <a:t>Jesús</a:t>
            </a:r>
            <a:r>
              <a:rPr lang="es-CO" sz="1800" dirty="0">
                <a:effectLst/>
                <a:latin typeface="Arial,Bold"/>
              </a:rPr>
              <a:t> de entre los muertos </a:t>
            </a:r>
            <a:r>
              <a:rPr lang="es-CO" sz="1800" dirty="0" err="1">
                <a:effectLst/>
                <a:latin typeface="Arial,Bold"/>
              </a:rPr>
              <a:t>dara</a:t>
            </a:r>
            <a:r>
              <a:rPr lang="es-CO" sz="1800" dirty="0">
                <a:effectLst/>
                <a:latin typeface="Arial,Bold"/>
              </a:rPr>
              <a:t>́ </a:t>
            </a:r>
            <a:r>
              <a:rPr lang="es-CO" sz="1800" dirty="0" err="1">
                <a:effectLst/>
                <a:latin typeface="Arial,Bold"/>
              </a:rPr>
              <a:t>también</a:t>
            </a:r>
            <a:r>
              <a:rPr lang="es-CO" sz="1800" dirty="0">
                <a:effectLst/>
                <a:latin typeface="Arial,Bold"/>
              </a:rPr>
              <a:t> la vida a vuestros cuerpos mortales por su </a:t>
            </a:r>
            <a:r>
              <a:rPr lang="es-CO" sz="1800" dirty="0" err="1">
                <a:effectLst/>
                <a:latin typeface="Arial,Bold"/>
              </a:rPr>
              <a:t>Espíritu</a:t>
            </a:r>
            <a:r>
              <a:rPr lang="es-CO" sz="1800" dirty="0">
                <a:effectLst/>
                <a:latin typeface="Arial,Bold"/>
              </a:rPr>
              <a:t> que habita en vosotros.” </a:t>
            </a:r>
            <a:r>
              <a:rPr lang="es-CO" sz="1800" dirty="0">
                <a:effectLst/>
                <a:latin typeface="Arial" panose="020B0604020202020204" pitchFamily="34" charset="0"/>
              </a:rPr>
              <a:t>( Romanos 8, 9- 11) </a:t>
            </a:r>
            <a:endParaRPr lang="es-CO" dirty="0"/>
          </a:p>
          <a:p>
            <a:pPr>
              <a:defRPr/>
            </a:pPr>
            <a:endParaRPr lang="es-CO" dirty="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0BF5C1-2AD2-361E-6DFF-16F3E7A4FFDE}"/>
              </a:ext>
            </a:extLst>
          </p:cNvPr>
          <p:cNvSpPr>
            <a:spLocks noGrp="1"/>
          </p:cNvSpPr>
          <p:nvPr>
            <p:ph type="title"/>
          </p:nvPr>
        </p:nvSpPr>
        <p:spPr>
          <a:xfrm>
            <a:off x="6554788" y="981075"/>
            <a:ext cx="1697037" cy="1477963"/>
          </a:xfrm>
        </p:spPr>
        <p:txBody>
          <a:bodyPr/>
          <a:lstStyle/>
          <a:p>
            <a:pPr defTabSz="457200">
              <a:lnSpc>
                <a:spcPct val="100000"/>
              </a:lnSpc>
              <a:defRPr/>
            </a:pPr>
            <a:r>
              <a:rPr lang="en-US" altLang="es-CO" sz="1400" cap="none" dirty="0">
                <a:effectLst/>
                <a:latin typeface="Comic Sans MS,Bold"/>
              </a:rPr>
              <a:t>VIDA DOMINA </a:t>
            </a:r>
            <a:br>
              <a:rPr lang="en-US" altLang="es-CO" sz="1400" cap="none" dirty="0">
                <a:effectLst/>
              </a:rPr>
            </a:br>
            <a:r>
              <a:rPr lang="en-US" altLang="es-CO" sz="1400" cap="none" dirty="0">
                <a:solidFill>
                  <a:srgbClr val="FF0000"/>
                </a:solidFill>
                <a:effectLst/>
                <a:latin typeface="Comic Sans MS,Bold"/>
              </a:rPr>
              <a:t>PODER HABITA</a:t>
            </a:r>
            <a:br>
              <a:rPr lang="en-US" altLang="es-CO" sz="1400" cap="none" dirty="0">
                <a:solidFill>
                  <a:srgbClr val="FF0000"/>
                </a:solidFill>
                <a:effectLst/>
                <a:latin typeface="Comic Sans MS,Bold"/>
              </a:rPr>
            </a:br>
            <a:r>
              <a:rPr lang="en-US" altLang="es-CO" sz="1400" cap="none" dirty="0">
                <a:solidFill>
                  <a:srgbClr val="FF0000"/>
                </a:solidFill>
                <a:effectLst/>
                <a:latin typeface="Comic Sans MS,Bold"/>
              </a:rPr>
              <a:t>ESPÍRITU </a:t>
            </a:r>
            <a:br>
              <a:rPr lang="en-US" altLang="es-CO" sz="1400" cap="none" dirty="0">
                <a:effectLst/>
              </a:rPr>
            </a:br>
            <a:endParaRPr lang="es-CO" sz="1400" dirty="0"/>
          </a:p>
        </p:txBody>
      </p:sp>
      <p:sp>
        <p:nvSpPr>
          <p:cNvPr id="3" name="Marcador de contenido 2">
            <a:extLst>
              <a:ext uri="{FF2B5EF4-FFF2-40B4-BE49-F238E27FC236}">
                <a16:creationId xmlns:a16="http://schemas.microsoft.com/office/drawing/2014/main" id="{0EC3D558-246F-F494-81D4-19401C31377B}"/>
              </a:ext>
            </a:extLst>
          </p:cNvPr>
          <p:cNvSpPr>
            <a:spLocks noGrp="1"/>
          </p:cNvSpPr>
          <p:nvPr>
            <p:ph idx="1"/>
          </p:nvPr>
        </p:nvSpPr>
        <p:spPr>
          <a:xfrm>
            <a:off x="825500" y="836613"/>
            <a:ext cx="7429500" cy="3541712"/>
          </a:xfrm>
        </p:spPr>
        <p:txBody>
          <a:bodyPr/>
          <a:lstStyle/>
          <a:p>
            <a:pPr marL="0" indent="0" defTabSz="457200">
              <a:lnSpc>
                <a:spcPct val="100000"/>
              </a:lnSpc>
              <a:spcBef>
                <a:spcPct val="0"/>
              </a:spcBef>
              <a:buSzTx/>
              <a:buFontTx/>
              <a:buNone/>
              <a:defRPr/>
            </a:pPr>
            <a:r>
              <a:rPr lang="en-US" altLang="es-CO" sz="3200" dirty="0">
                <a:effectLst/>
                <a:latin typeface="Comic Sans MS,Bold"/>
              </a:rPr>
              <a:t>MUERTE </a:t>
            </a:r>
          </a:p>
          <a:p>
            <a:pPr marL="0" indent="0" defTabSz="457200">
              <a:lnSpc>
                <a:spcPct val="100000"/>
              </a:lnSpc>
              <a:spcBef>
                <a:spcPct val="0"/>
              </a:spcBef>
              <a:buSzTx/>
              <a:buFontTx/>
              <a:buNone/>
              <a:defRPr/>
            </a:pPr>
            <a:r>
              <a:rPr lang="en-US" altLang="es-CO" dirty="0">
                <a:effectLst/>
                <a:latin typeface="Comic Sans MS,Bold"/>
              </a:rPr>
              <a:t>DOMINA </a:t>
            </a:r>
            <a:endParaRPr lang="en-US" altLang="es-CO" sz="900" dirty="0">
              <a:effectLst/>
            </a:endParaRPr>
          </a:p>
          <a:p>
            <a:pPr marL="0" indent="0" defTabSz="457200">
              <a:lnSpc>
                <a:spcPct val="100000"/>
              </a:lnSpc>
              <a:spcBef>
                <a:spcPct val="0"/>
              </a:spcBef>
              <a:buSzTx/>
              <a:buFontTx/>
              <a:buNone/>
              <a:defRPr/>
            </a:pPr>
            <a:r>
              <a:rPr lang="en-US" altLang="es-CO" sz="2000" dirty="0">
                <a:solidFill>
                  <a:srgbClr val="FF0000"/>
                </a:solidFill>
                <a:effectLst/>
                <a:latin typeface="Comic Sans MS,Bold"/>
              </a:rPr>
              <a:t>PODER HABITA </a:t>
            </a:r>
            <a:endParaRPr lang="en-US" altLang="es-CO" sz="900" dirty="0">
              <a:effectLst/>
            </a:endParaRPr>
          </a:p>
          <a:p>
            <a:pPr marL="0" indent="0" defTabSz="457200">
              <a:lnSpc>
                <a:spcPct val="100000"/>
              </a:lnSpc>
              <a:spcBef>
                <a:spcPct val="0"/>
              </a:spcBef>
              <a:buSzTx/>
              <a:buFontTx/>
              <a:buNone/>
              <a:defRPr/>
            </a:pPr>
            <a:r>
              <a:rPr lang="en-US" altLang="es-CO" dirty="0">
                <a:solidFill>
                  <a:srgbClr val="FF0000"/>
                </a:solidFill>
                <a:effectLst/>
                <a:latin typeface="Arial,Bold"/>
              </a:rPr>
              <a:t>PECADO </a:t>
            </a:r>
            <a:endParaRPr lang="en-US" altLang="es-CO" sz="900" dirty="0">
              <a:effectLst/>
            </a:endParaRPr>
          </a:p>
          <a:p>
            <a:pPr>
              <a:defRPr/>
            </a:pPr>
            <a:endParaRPr lang="es-CO" dirty="0"/>
          </a:p>
        </p:txBody>
      </p:sp>
      <p:sp>
        <p:nvSpPr>
          <p:cNvPr id="168963" name="Rectangle 1">
            <a:extLst>
              <a:ext uri="{FF2B5EF4-FFF2-40B4-BE49-F238E27FC236}">
                <a16:creationId xmlns:a16="http://schemas.microsoft.com/office/drawing/2014/main" id="{A20D20EA-3163-DC6D-EFDC-B881523B9A41}"/>
              </a:ext>
            </a:extLst>
          </p:cNvPr>
          <p:cNvSpPr>
            <a:spLocks noChangeArrowheads="1"/>
          </p:cNvSpPr>
          <p:nvPr/>
        </p:nvSpPr>
        <p:spPr bwMode="auto">
          <a:xfrm>
            <a:off x="2132013" y="3652838"/>
            <a:ext cx="4879975" cy="847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algn="ctr">
              <a:lnSpc>
                <a:spcPct val="100000"/>
              </a:lnSpc>
              <a:spcBef>
                <a:spcPct val="0"/>
              </a:spcBef>
              <a:buSzTx/>
              <a:buFontTx/>
              <a:buNone/>
            </a:pPr>
            <a:r>
              <a:rPr lang="en-US" altLang="es-CO">
                <a:latin typeface="Comic Sans MS,Bold"/>
              </a:rPr>
              <a:t>OPCIÓN LIBRE  </a:t>
            </a:r>
            <a:endParaRPr lang="en-US" altLang="es-CO" sz="2200">
              <a:latin typeface="Arial,Italic"/>
            </a:endParaRPr>
          </a:p>
          <a:p>
            <a:pPr>
              <a:lnSpc>
                <a:spcPct val="100000"/>
              </a:lnSpc>
              <a:spcBef>
                <a:spcPct val="0"/>
              </a:spcBef>
              <a:buSzTx/>
              <a:buFontTx/>
              <a:buNone/>
            </a:pPr>
            <a:r>
              <a:rPr lang="en-US" altLang="es-CO" sz="2200">
                <a:latin typeface="Arial,Italic"/>
              </a:rPr>
              <a:t>El ser humano se juzga por si mismo. Ser inteligente, decidir por la </a:t>
            </a:r>
            <a:r>
              <a:rPr lang="en-US" altLang="es-CO" sz="2200">
                <a:latin typeface="Arial,BoldItalic"/>
              </a:rPr>
              <a:t>VIDA</a:t>
            </a:r>
            <a:r>
              <a:rPr lang="en-US" altLang="es-CO" sz="2200">
                <a:latin typeface="Arial,Italic"/>
              </a:rPr>
              <a:t>. Optar Cuesta.</a:t>
            </a:r>
            <a:br>
              <a:rPr lang="en-US" altLang="es-CO" sz="2200">
                <a:latin typeface="Arial,Italic"/>
              </a:rPr>
            </a:br>
            <a:r>
              <a:rPr lang="en-US" altLang="es-CO" sz="2200">
                <a:latin typeface="Arial,Italic"/>
              </a:rPr>
              <a:t>No improvisar. </a:t>
            </a:r>
            <a:endParaRPr lang="en-US" altLang="es-CO" sz="800"/>
          </a:p>
          <a:p>
            <a:pPr>
              <a:lnSpc>
                <a:spcPct val="100000"/>
              </a:lnSpc>
              <a:spcBef>
                <a:spcPct val="0"/>
              </a:spcBef>
              <a:buSzTx/>
              <a:buFontTx/>
              <a:buNone/>
            </a:pPr>
            <a:r>
              <a:rPr lang="en-US" altLang="es-CO" sz="2200">
                <a:latin typeface="Arial,Italic"/>
              </a:rPr>
              <a:t>Esto es el juicio final. </a:t>
            </a:r>
            <a:endParaRPr lang="en-US" altLang="es-CO" sz="800"/>
          </a:p>
          <a:p>
            <a:pPr>
              <a:lnSpc>
                <a:spcPct val="100000"/>
              </a:lnSpc>
              <a:spcBef>
                <a:spcPct val="0"/>
              </a:spcBef>
              <a:buSzTx/>
              <a:buFontTx/>
              <a:buNone/>
            </a:pPr>
            <a:r>
              <a:rPr lang="en-US" altLang="es-CO" sz="2200">
                <a:latin typeface="Arial,Italic"/>
              </a:rPr>
              <a:t>El juicio final es que tú DECIDES </a:t>
            </a:r>
          </a:p>
          <a:p>
            <a:pPr>
              <a:lnSpc>
                <a:spcPct val="100000"/>
              </a:lnSpc>
              <a:spcBef>
                <a:spcPct val="0"/>
              </a:spcBef>
              <a:buSzTx/>
              <a:buFontTx/>
              <a:buNone/>
            </a:pPr>
            <a:r>
              <a:rPr lang="en-US" altLang="es-CO" sz="2200">
                <a:latin typeface="Arial,Italic"/>
              </a:rPr>
              <a:t>SE DECIDE CONCIENTEMENTE </a:t>
            </a:r>
            <a:endParaRPr lang="en-US" altLang="es-CO" sz="800"/>
          </a:p>
          <a:p>
            <a:pPr>
              <a:lnSpc>
                <a:spcPct val="100000"/>
              </a:lnSpc>
              <a:spcBef>
                <a:spcPct val="0"/>
              </a:spcBef>
              <a:buSzTx/>
              <a:buFontTx/>
              <a:buNone/>
            </a:pPr>
            <a:r>
              <a:rPr lang="en-US" altLang="es-CO" sz="2600">
                <a:latin typeface="Comic Sans MS,Bold"/>
              </a:rPr>
              <a:t> </a:t>
            </a:r>
            <a:endParaRPr lang="en-US" altLang="es-CO" sz="800"/>
          </a:p>
          <a:p>
            <a:pPr>
              <a:lnSpc>
                <a:spcPct val="100000"/>
              </a:lnSpc>
              <a:spcBef>
                <a:spcPct val="0"/>
              </a:spcBef>
              <a:buSzTx/>
              <a:buFontTx/>
              <a:buNone/>
            </a:pPr>
            <a:r>
              <a:rPr lang="en-US" altLang="es-CO" sz="2600">
                <a:latin typeface="Comic Sans MS,Bold"/>
              </a:rPr>
              <a:t>VID</a:t>
            </a:r>
            <a:r>
              <a:rPr lang="en-US" altLang="es-CO" sz="34100"/>
              <a:t>  </a:t>
            </a:r>
            <a:r>
              <a:rPr lang="en-US" altLang="es-CO" sz="1800"/>
              <a:t> </a:t>
            </a:r>
          </a:p>
        </p:txBody>
      </p:sp>
      <p:pic>
        <p:nvPicPr>
          <p:cNvPr id="168964" name="Picture 2" descr="page55image50169888">
            <a:extLst>
              <a:ext uri="{FF2B5EF4-FFF2-40B4-BE49-F238E27FC236}">
                <a16:creationId xmlns:a16="http://schemas.microsoft.com/office/drawing/2014/main" id="{A077C4A1-AFE6-FB05-8813-9AE34E1FA7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675" y="0"/>
            <a:ext cx="3252788" cy="365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Conector recto de flecha 5">
            <a:extLst>
              <a:ext uri="{FF2B5EF4-FFF2-40B4-BE49-F238E27FC236}">
                <a16:creationId xmlns:a16="http://schemas.microsoft.com/office/drawing/2014/main" id="{E86E2BC5-4F83-2879-0050-D011F354D4E6}"/>
              </a:ext>
            </a:extLst>
          </p:cNvPr>
          <p:cNvCxnSpPr/>
          <p:nvPr/>
        </p:nvCxnSpPr>
        <p:spPr>
          <a:xfrm>
            <a:off x="5651500" y="1587500"/>
            <a:ext cx="60325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 name="Conector recto de flecha 6">
            <a:extLst>
              <a:ext uri="{FF2B5EF4-FFF2-40B4-BE49-F238E27FC236}">
                <a16:creationId xmlns:a16="http://schemas.microsoft.com/office/drawing/2014/main" id="{322EE785-6862-BB3F-D454-F54B52145695}"/>
              </a:ext>
            </a:extLst>
          </p:cNvPr>
          <p:cNvCxnSpPr>
            <a:cxnSpLocks/>
          </p:cNvCxnSpPr>
          <p:nvPr/>
        </p:nvCxnSpPr>
        <p:spPr>
          <a:xfrm flipH="1">
            <a:off x="2987675" y="1587500"/>
            <a:ext cx="44767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3A4EDE-7AAD-09A2-5D95-B49A8A7DB812}"/>
              </a:ext>
            </a:extLst>
          </p:cNvPr>
          <p:cNvSpPr>
            <a:spLocks noGrp="1"/>
          </p:cNvSpPr>
          <p:nvPr>
            <p:ph type="title"/>
          </p:nvPr>
        </p:nvSpPr>
        <p:spPr>
          <a:xfrm>
            <a:off x="855663" y="619125"/>
            <a:ext cx="7429500" cy="1477963"/>
          </a:xfrm>
        </p:spPr>
        <p:txBody>
          <a:bodyPr/>
          <a:lstStyle/>
          <a:p>
            <a:pPr>
              <a:defRPr/>
            </a:pPr>
            <a:endParaRPr lang="es-CO"/>
          </a:p>
        </p:txBody>
      </p:sp>
      <p:sp>
        <p:nvSpPr>
          <p:cNvPr id="3" name="Marcador de contenido 2">
            <a:extLst>
              <a:ext uri="{FF2B5EF4-FFF2-40B4-BE49-F238E27FC236}">
                <a16:creationId xmlns:a16="http://schemas.microsoft.com/office/drawing/2014/main" id="{335DCB35-C03B-F466-3CE6-B289C243A09A}"/>
              </a:ext>
            </a:extLst>
          </p:cNvPr>
          <p:cNvSpPr>
            <a:spLocks noGrp="1"/>
          </p:cNvSpPr>
          <p:nvPr>
            <p:ph idx="1"/>
          </p:nvPr>
        </p:nvSpPr>
        <p:spPr>
          <a:xfrm>
            <a:off x="855663" y="2249488"/>
            <a:ext cx="7429500" cy="3541712"/>
          </a:xfrm>
        </p:spPr>
        <p:txBody>
          <a:bodyPr/>
          <a:lstStyle/>
          <a:p>
            <a:pPr>
              <a:defRPr/>
            </a:pPr>
            <a:endParaRPr lang="es-CO"/>
          </a:p>
        </p:txBody>
      </p:sp>
      <p:sp>
        <p:nvSpPr>
          <p:cNvPr id="169987" name="Rectangle 1">
            <a:extLst>
              <a:ext uri="{FF2B5EF4-FFF2-40B4-BE49-F238E27FC236}">
                <a16:creationId xmlns:a16="http://schemas.microsoft.com/office/drawing/2014/main" id="{DF1C5EF7-1F43-E6D9-6940-2BF2FEB272C4}"/>
              </a:ext>
            </a:extLst>
          </p:cNvPr>
          <p:cNvSpPr>
            <a:spLocks noChangeArrowheads="1"/>
          </p:cNvSpPr>
          <p:nvPr/>
        </p:nvSpPr>
        <p:spPr bwMode="auto">
          <a:xfrm>
            <a:off x="-1001713" y="-10147300"/>
            <a:ext cx="6111876" cy="2219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a:lnSpc>
                <a:spcPct val="100000"/>
              </a:lnSpc>
              <a:spcBef>
                <a:spcPct val="0"/>
              </a:spcBef>
              <a:buSzTx/>
              <a:buFontTx/>
              <a:buNone/>
            </a:pPr>
            <a:r>
              <a:rPr lang="en-US" altLang="es-CO" sz="2200">
                <a:latin typeface="Arial,BoldItalic"/>
              </a:rPr>
              <a:t>Tomar A Dios en serio es hacer con el prójimo hermano lo mismo que hace DIOS CONMIGO </a:t>
            </a:r>
            <a:endParaRPr lang="en-US" altLang="es-CO" sz="800"/>
          </a:p>
          <a:p>
            <a:pPr>
              <a:lnSpc>
                <a:spcPct val="100000"/>
              </a:lnSpc>
              <a:spcBef>
                <a:spcPct val="0"/>
              </a:spcBef>
              <a:buSzTx/>
              <a:buFontTx/>
              <a:buNone/>
            </a:pPr>
            <a:r>
              <a:rPr lang="en-US" altLang="es-CO" sz="1800"/>
              <a:t>  </a:t>
            </a:r>
            <a:r>
              <a:rPr lang="en-US" altLang="es-CO" sz="46400"/>
              <a:t>        </a:t>
            </a:r>
            <a:r>
              <a:rPr lang="en-US" altLang="es-CO" sz="1800"/>
              <a:t> </a:t>
            </a:r>
          </a:p>
        </p:txBody>
      </p:sp>
      <p:pic>
        <p:nvPicPr>
          <p:cNvPr id="169988" name="Picture 2" descr="page56image50051504">
            <a:extLst>
              <a:ext uri="{FF2B5EF4-FFF2-40B4-BE49-F238E27FC236}">
                <a16:creationId xmlns:a16="http://schemas.microsoft.com/office/drawing/2014/main" id="{F59BE841-8BCE-B5EE-D1EE-ED731C5B35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ítulo 1">
            <a:extLst>
              <a:ext uri="{FF2B5EF4-FFF2-40B4-BE49-F238E27FC236}">
                <a16:creationId xmlns:a16="http://schemas.microsoft.com/office/drawing/2014/main" id="{72E7C509-9EBD-B10F-14A6-3E6195C905BE}"/>
              </a:ext>
            </a:extLst>
          </p:cNvPr>
          <p:cNvSpPr>
            <a:spLocks noGrp="1"/>
          </p:cNvSpPr>
          <p:nvPr>
            <p:ph type="title"/>
          </p:nvPr>
        </p:nvSpPr>
        <p:spPr>
          <a:xfrm>
            <a:off x="395288" y="609600"/>
            <a:ext cx="6562725" cy="1320800"/>
          </a:xfrm>
        </p:spPr>
        <p:txBody>
          <a:bodyPr/>
          <a:lstStyle/>
          <a:p>
            <a:pPr algn="ctr" eaLnBrk="1" fontAlgn="auto" hangingPunct="1">
              <a:spcAft>
                <a:spcPts val="0"/>
              </a:spcAft>
              <a:defRPr/>
            </a:pPr>
            <a:r>
              <a:rPr lang="es-MX" altLang="es-CO" i="1" u="sng" dirty="0">
                <a:solidFill>
                  <a:srgbClr val="FF0000"/>
                </a:solidFill>
              </a:rPr>
              <a:t>¿Cuál es el carisma en SJE? </a:t>
            </a:r>
            <a:endParaRPr lang="es-MX" altLang="es-CO" u="sng" dirty="0">
              <a:solidFill>
                <a:srgbClr val="FF0000"/>
              </a:solidFill>
            </a:endParaRPr>
          </a:p>
        </p:txBody>
      </p:sp>
      <p:sp>
        <p:nvSpPr>
          <p:cNvPr id="3" name="Marcador de contenido 2">
            <a:extLst>
              <a:ext uri="{FF2B5EF4-FFF2-40B4-BE49-F238E27FC236}">
                <a16:creationId xmlns:a16="http://schemas.microsoft.com/office/drawing/2014/main" id="{2F8C22F8-8F34-EA5A-BBC7-3CB84C5824E3}"/>
              </a:ext>
            </a:extLst>
          </p:cNvPr>
          <p:cNvSpPr>
            <a:spLocks noGrp="1"/>
          </p:cNvSpPr>
          <p:nvPr>
            <p:ph idx="1"/>
          </p:nvPr>
        </p:nvSpPr>
        <p:spPr>
          <a:xfrm>
            <a:off x="908050" y="2457450"/>
            <a:ext cx="7720013" cy="2833688"/>
          </a:xfrm>
        </p:spPr>
        <p:txBody>
          <a:bodyPr>
            <a:normAutofit fontScale="40000" lnSpcReduction="20000"/>
          </a:bodyPr>
          <a:lstStyle/>
          <a:p>
            <a:pPr eaLnBrk="1" fontAlgn="auto" hangingPunct="1">
              <a:spcAft>
                <a:spcPts val="0"/>
              </a:spcAft>
              <a:buFont typeface="Wingdings 3" panose="05040102010807070707" pitchFamily="18" charset="2"/>
              <a:buChar char=""/>
              <a:defRPr/>
            </a:pPr>
            <a:r>
              <a:rPr lang="es-MX" sz="7200" i="1" dirty="0"/>
              <a:t>Responde: "Primero: separación y alejamiento del pecado. Segundo: renuncia de sí mismo y de todo lo que no es Dios. Tercero: Unión muy estrecha con Dios, mediante la gracia santificante, la fe, el amor y la práctica de las demás virtudes" (SJE, OC V, 379).</a:t>
            </a:r>
            <a:endParaRPr lang="es-CO" sz="7200" i="1" dirty="0"/>
          </a:p>
          <a:p>
            <a:pPr eaLnBrk="1" fontAlgn="auto" hangingPunct="1">
              <a:spcAft>
                <a:spcPts val="0"/>
              </a:spcAft>
              <a:buFont typeface="Wingdings 3" panose="05040102010807070707" pitchFamily="18" charset="2"/>
              <a:buChar char=""/>
              <a:defRPr/>
            </a:pPr>
            <a:endParaRPr lang="es-MX" dirty="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ítulo 1">
            <a:extLst>
              <a:ext uri="{FF2B5EF4-FFF2-40B4-BE49-F238E27FC236}">
                <a16:creationId xmlns:a16="http://schemas.microsoft.com/office/drawing/2014/main" id="{81B0E147-B25C-E24D-5FD6-BEB54500F6E9}"/>
              </a:ext>
            </a:extLst>
          </p:cNvPr>
          <p:cNvSpPr>
            <a:spLocks noGrp="1" noChangeArrowheads="1"/>
          </p:cNvSpPr>
          <p:nvPr>
            <p:ph type="title"/>
          </p:nvPr>
        </p:nvSpPr>
        <p:spPr>
          <a:xfrm>
            <a:off x="855663" y="619125"/>
            <a:ext cx="7429500" cy="1477963"/>
          </a:xfrm>
        </p:spPr>
        <p:txBody>
          <a:bodyPr/>
          <a:lstStyle/>
          <a:p>
            <a:pPr algn="ctr">
              <a:defRPr/>
            </a:pPr>
            <a:r>
              <a:rPr lang="es-CO" altLang="es-CO" b="1" dirty="0">
                <a:solidFill>
                  <a:schemeClr val="bg1"/>
                </a:solidFill>
              </a:rPr>
              <a:t>ESPIRITUALIDAD VS RELIGIÓN</a:t>
            </a:r>
          </a:p>
        </p:txBody>
      </p:sp>
      <p:sp>
        <p:nvSpPr>
          <p:cNvPr id="61442" name="Marcador de contenido 2">
            <a:extLst>
              <a:ext uri="{FF2B5EF4-FFF2-40B4-BE49-F238E27FC236}">
                <a16:creationId xmlns:a16="http://schemas.microsoft.com/office/drawing/2014/main" id="{992B2C4C-6253-7258-3B01-B210F35B40E8}"/>
              </a:ext>
            </a:extLst>
          </p:cNvPr>
          <p:cNvSpPr>
            <a:spLocks noGrp="1" noChangeArrowheads="1"/>
          </p:cNvSpPr>
          <p:nvPr>
            <p:ph idx="1"/>
          </p:nvPr>
        </p:nvSpPr>
        <p:spPr>
          <a:xfrm>
            <a:off x="866775" y="2809875"/>
            <a:ext cx="7888288" cy="3190875"/>
          </a:xfrm>
        </p:spPr>
        <p:txBody>
          <a:bodyPr>
            <a:normAutofit fontScale="85000" lnSpcReduction="20000"/>
          </a:bodyPr>
          <a:lstStyle/>
          <a:p>
            <a:pPr algn="just">
              <a:defRPr/>
            </a:pPr>
            <a:r>
              <a:rPr lang="es-CO" altLang="es-CO" dirty="0">
                <a:solidFill>
                  <a:srgbClr val="FF0000"/>
                </a:solidFill>
              </a:rPr>
              <a:t>En su esencia, el ser humano es espiritual, </a:t>
            </a:r>
            <a:r>
              <a:rPr lang="es-CO" altLang="es-CO" dirty="0"/>
              <a:t>aunque esta realidad se haya diluido en medio de las prácticas religiosas. La espiritualidad viene desde adentro, hunde sus raíces en los estratos afectivos más profundos de las personas, es una especie de fuerza interna que dinamiza las dimensiones del ser humano. La religión busca externalizar dichas manifestaciones, principios y creencias. Ser espiritual es avivar las posibilidades de estar permeado por el mundo de Dios; independiente de la creencia que se tenga en él, la espiritualidad es siempre estar dispuesto a recibir de su esencia la luz, fuerza y bondad con la que puede llenar al ser humano.</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ítulo 3">
            <a:extLst>
              <a:ext uri="{FF2B5EF4-FFF2-40B4-BE49-F238E27FC236}">
                <a16:creationId xmlns:a16="http://schemas.microsoft.com/office/drawing/2014/main" id="{31B3C9CD-040B-42BE-AE45-0543FD83CDB2}"/>
              </a:ext>
            </a:extLst>
          </p:cNvPr>
          <p:cNvSpPr>
            <a:spLocks noGrp="1" noChangeArrowheads="1"/>
          </p:cNvSpPr>
          <p:nvPr>
            <p:ph type="title"/>
          </p:nvPr>
        </p:nvSpPr>
        <p:spPr/>
        <p:txBody>
          <a:bodyPr/>
          <a:lstStyle/>
          <a:p>
            <a:pPr algn="ctr">
              <a:defRPr/>
            </a:pPr>
            <a:r>
              <a:rPr lang="es-CO" altLang="es-CO" b="1" dirty="0">
                <a:solidFill>
                  <a:schemeClr val="bg1"/>
                </a:solidFill>
              </a:rPr>
              <a:t>LO QUE PENSAMOS QUE ES…</a:t>
            </a:r>
          </a:p>
        </p:txBody>
      </p:sp>
      <p:sp>
        <p:nvSpPr>
          <p:cNvPr id="62466" name="Marcador de contenido 4">
            <a:extLst>
              <a:ext uri="{FF2B5EF4-FFF2-40B4-BE49-F238E27FC236}">
                <a16:creationId xmlns:a16="http://schemas.microsoft.com/office/drawing/2014/main" id="{0F9B90A5-E41E-3B5E-2654-01CB5CF974AA}"/>
              </a:ext>
            </a:extLst>
          </p:cNvPr>
          <p:cNvSpPr>
            <a:spLocks noGrp="1" noChangeArrowheads="1"/>
          </p:cNvSpPr>
          <p:nvPr>
            <p:ph sz="half" idx="1"/>
          </p:nvPr>
        </p:nvSpPr>
        <p:spPr>
          <a:xfrm>
            <a:off x="866775" y="2809875"/>
            <a:ext cx="3617913" cy="2562225"/>
          </a:xfrm>
        </p:spPr>
        <p:txBody>
          <a:bodyPr>
            <a:normAutofit fontScale="62500" lnSpcReduction="20000"/>
          </a:bodyPr>
          <a:lstStyle/>
          <a:p>
            <a:pPr>
              <a:defRPr/>
            </a:pPr>
            <a:r>
              <a:rPr lang="es-CO" altLang="es-CO"/>
              <a:t>No es un conjunto de oraciones (devociones y prácticas religiosas)</a:t>
            </a:r>
          </a:p>
          <a:p>
            <a:pPr>
              <a:defRPr/>
            </a:pPr>
            <a:r>
              <a:rPr lang="es-CO" altLang="es-CO"/>
              <a:t>El hombre debe buscar experiencias con el trascendental y se olvida de sí. </a:t>
            </a:r>
          </a:p>
          <a:p>
            <a:pPr>
              <a:defRPr/>
            </a:pPr>
            <a:r>
              <a:rPr lang="es-CO" altLang="es-CO"/>
              <a:t>Una escuela donde se imita: escuela de Thomas Kempis y su libro: la Imitación de Cristo. </a:t>
            </a:r>
          </a:p>
          <a:p>
            <a:pPr>
              <a:defRPr/>
            </a:pPr>
            <a:endParaRPr lang="es-CO" altLang="es-CO"/>
          </a:p>
          <a:p>
            <a:pPr>
              <a:defRPr/>
            </a:pPr>
            <a:endParaRPr lang="es-CO" altLang="es-CO"/>
          </a:p>
          <a:p>
            <a:pPr>
              <a:defRPr/>
            </a:pPr>
            <a:endParaRPr lang="es-CO" altLang="es-CO"/>
          </a:p>
        </p:txBody>
      </p:sp>
      <p:sp>
        <p:nvSpPr>
          <p:cNvPr id="62467" name="Marcador de contenido 5">
            <a:extLst>
              <a:ext uri="{FF2B5EF4-FFF2-40B4-BE49-F238E27FC236}">
                <a16:creationId xmlns:a16="http://schemas.microsoft.com/office/drawing/2014/main" id="{CBAABEA5-DA90-1398-18C1-FB116813C405}"/>
              </a:ext>
            </a:extLst>
          </p:cNvPr>
          <p:cNvSpPr>
            <a:spLocks noGrp="1" noChangeArrowheads="1"/>
          </p:cNvSpPr>
          <p:nvPr>
            <p:ph sz="half" idx="2"/>
          </p:nvPr>
        </p:nvSpPr>
        <p:spPr>
          <a:xfrm>
            <a:off x="4656138" y="2809875"/>
            <a:ext cx="3619500" cy="2562225"/>
          </a:xfrm>
        </p:spPr>
        <p:txBody>
          <a:bodyPr>
            <a:normAutofit fontScale="62500" lnSpcReduction="20000"/>
          </a:bodyPr>
          <a:lstStyle/>
          <a:p>
            <a:pPr>
              <a:defRPr/>
            </a:pPr>
            <a:r>
              <a:rPr lang="es-CO" altLang="es-CO"/>
              <a:t>Es una forma de vida espiritual: donde se integra la vida y la oración para crecer en todas las dimensiones. </a:t>
            </a:r>
          </a:p>
          <a:p>
            <a:pPr>
              <a:defRPr/>
            </a:pPr>
            <a:r>
              <a:rPr lang="es-CO" altLang="es-CO"/>
              <a:t>Zibiri: la religación hace que antes de tener o hacer una experiencia de Dios, el hombre sea experiencia de Dios. </a:t>
            </a:r>
          </a:p>
          <a:p>
            <a:pPr>
              <a:defRPr/>
            </a:pPr>
            <a:r>
              <a:rPr lang="es-CO" altLang="es-CO"/>
              <a:t>Escuela de espiritualidad del siglo XVII: el siglo de las luces y los misterios de Dios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CA87C3-85C6-214A-3402-7433C38E2B51}"/>
              </a:ext>
            </a:extLst>
          </p:cNvPr>
          <p:cNvSpPr>
            <a:spLocks noGrp="1"/>
          </p:cNvSpPr>
          <p:nvPr>
            <p:ph type="title"/>
          </p:nvPr>
        </p:nvSpPr>
        <p:spPr>
          <a:xfrm>
            <a:off x="855663" y="619125"/>
            <a:ext cx="7429500" cy="1477963"/>
          </a:xfrm>
        </p:spPr>
        <p:txBody>
          <a:bodyPr>
            <a:normAutofit fontScale="90000"/>
          </a:bodyPr>
          <a:lstStyle/>
          <a:p>
            <a:pPr eaLnBrk="1" fontAlgn="auto" hangingPunct="1">
              <a:spcAft>
                <a:spcPts val="0"/>
              </a:spcAft>
              <a:defRPr/>
            </a:pPr>
            <a:r>
              <a:rPr lang="es-CO" dirty="0"/>
              <a:t>9 Adicción a las repuestas: </a:t>
            </a:r>
            <a:r>
              <a:rPr lang="es-CO" dirty="0">
                <a:solidFill>
                  <a:srgbClr val="FF0000"/>
                </a:solidFill>
              </a:rPr>
              <a:t>¿CÓMO? </a:t>
            </a:r>
            <a:br>
              <a:rPr lang="es-CO" dirty="0"/>
            </a:br>
            <a:endParaRPr lang="es-CO" dirty="0"/>
          </a:p>
        </p:txBody>
      </p:sp>
      <p:sp>
        <p:nvSpPr>
          <p:cNvPr id="3" name="Marcador de contenido 2">
            <a:extLst>
              <a:ext uri="{FF2B5EF4-FFF2-40B4-BE49-F238E27FC236}">
                <a16:creationId xmlns:a16="http://schemas.microsoft.com/office/drawing/2014/main" id="{27F76D17-6F9B-2F5B-312D-4AC97FCE9125}"/>
              </a:ext>
            </a:extLst>
          </p:cNvPr>
          <p:cNvSpPr>
            <a:spLocks noGrp="1"/>
          </p:cNvSpPr>
          <p:nvPr>
            <p:ph idx="1"/>
          </p:nvPr>
        </p:nvSpPr>
        <p:spPr>
          <a:xfrm>
            <a:off x="855663" y="1658938"/>
            <a:ext cx="7429500" cy="3540125"/>
          </a:xfrm>
        </p:spPr>
        <p:txBody>
          <a:bodyPr/>
          <a:lstStyle/>
          <a:p>
            <a:pPr eaLnBrk="1" fontAlgn="auto" hangingPunct="1">
              <a:spcAft>
                <a:spcPts val="0"/>
              </a:spcAft>
              <a:defRPr/>
            </a:pPr>
            <a:r>
              <a:rPr lang="es-CO" dirty="0"/>
              <a:t>Nos hicimos adictos a tener la </a:t>
            </a:r>
            <a:r>
              <a:rPr lang="es-CO" u="sng" dirty="0">
                <a:solidFill>
                  <a:srgbClr val="FF0000"/>
                </a:solidFill>
              </a:rPr>
              <a:t>“respuesta correcta” </a:t>
            </a:r>
            <a:r>
              <a:rPr lang="es-CO" dirty="0"/>
              <a:t>. Se quieren formulas y respuestas cerradas. Se pregunta todo el tiempo ¿cómo…?</a:t>
            </a:r>
          </a:p>
        </p:txBody>
      </p:sp>
      <p:pic>
        <p:nvPicPr>
          <p:cNvPr id="35843" name="Picture 3" descr="page12image1611456">
            <a:extLst>
              <a:ext uri="{FF2B5EF4-FFF2-40B4-BE49-F238E27FC236}">
                <a16:creationId xmlns:a16="http://schemas.microsoft.com/office/drawing/2014/main" id="{EFE45E2E-45CA-F691-8879-65726D6534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863" y="2636838"/>
            <a:ext cx="8293100" cy="616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ítulo 1">
            <a:extLst>
              <a:ext uri="{FF2B5EF4-FFF2-40B4-BE49-F238E27FC236}">
                <a16:creationId xmlns:a16="http://schemas.microsoft.com/office/drawing/2014/main" id="{BB32CD54-4DE5-8065-BCD5-BD9D4C4EB3DB}"/>
              </a:ext>
            </a:extLst>
          </p:cNvPr>
          <p:cNvSpPr>
            <a:spLocks noGrp="1" noChangeArrowheads="1"/>
          </p:cNvSpPr>
          <p:nvPr>
            <p:ph type="title"/>
          </p:nvPr>
        </p:nvSpPr>
        <p:spPr>
          <a:xfrm>
            <a:off x="857250" y="1049338"/>
            <a:ext cx="7429500" cy="1109662"/>
          </a:xfrm>
        </p:spPr>
        <p:txBody>
          <a:bodyPr/>
          <a:lstStyle/>
          <a:p>
            <a:pPr algn="ctr">
              <a:defRPr/>
            </a:pPr>
            <a:r>
              <a:rPr lang="es-CO" altLang="es-CO" b="1" dirty="0">
                <a:solidFill>
                  <a:schemeClr val="bg1"/>
                </a:solidFill>
              </a:rPr>
              <a:t>Escuelas a profundizar hoy</a:t>
            </a:r>
          </a:p>
        </p:txBody>
      </p:sp>
      <p:sp>
        <p:nvSpPr>
          <p:cNvPr id="3" name="Marcador de contenido 2">
            <a:extLst>
              <a:ext uri="{FF2B5EF4-FFF2-40B4-BE49-F238E27FC236}">
                <a16:creationId xmlns:a16="http://schemas.microsoft.com/office/drawing/2014/main" id="{CC4051F4-2195-4543-8EC2-5A2EEB18308D}"/>
              </a:ext>
            </a:extLst>
          </p:cNvPr>
          <p:cNvSpPr>
            <a:spLocks noGrp="1"/>
          </p:cNvSpPr>
          <p:nvPr>
            <p:ph sz="half" idx="1"/>
          </p:nvPr>
        </p:nvSpPr>
        <p:spPr>
          <a:xfrm>
            <a:off x="131763" y="2528888"/>
            <a:ext cx="4333875" cy="2586037"/>
          </a:xfrm>
        </p:spPr>
        <p:txBody>
          <a:bodyPr>
            <a:normAutofit fontScale="25000" lnSpcReduction="20000"/>
          </a:bodyPr>
          <a:lstStyle/>
          <a:p>
            <a:pPr algn="just">
              <a:defRPr/>
            </a:pPr>
            <a:r>
              <a:rPr lang="es-CO" sz="6450" dirty="0"/>
              <a:t>Espiritualidad de Imitación: Imitar = Remedar a Cristo, copiar un modelo externo. Juan Éudes NO PROPONE una espiritualidad de imitación.</a:t>
            </a:r>
          </a:p>
          <a:p>
            <a:pPr algn="just">
              <a:defRPr/>
            </a:pPr>
            <a:r>
              <a:rPr lang="es-CO" sz="6450" dirty="0"/>
              <a:t>Espiritualidad de Acción Externa: Es un actuar por el poder de otro que actúa en nosotros. Actuar “por” Cristo. San Juan Éudes NO PROPONE una espiritualidad de acción externa. Esta espiritualidad se caracteriza por oraciones como esta: “Señor, dame tu poder para actuar como tú”</a:t>
            </a:r>
          </a:p>
          <a:p>
            <a:pPr>
              <a:defRPr/>
            </a:pPr>
            <a:endParaRPr lang="es-CO" dirty="0"/>
          </a:p>
        </p:txBody>
      </p:sp>
      <p:sp>
        <p:nvSpPr>
          <p:cNvPr id="4" name="Marcador de contenido 3">
            <a:extLst>
              <a:ext uri="{FF2B5EF4-FFF2-40B4-BE49-F238E27FC236}">
                <a16:creationId xmlns:a16="http://schemas.microsoft.com/office/drawing/2014/main" id="{2879CCC1-5EF5-6BB2-7E64-40BE0737B1B3}"/>
              </a:ext>
            </a:extLst>
          </p:cNvPr>
          <p:cNvSpPr>
            <a:spLocks noGrp="1"/>
          </p:cNvSpPr>
          <p:nvPr>
            <p:ph sz="half" idx="2"/>
          </p:nvPr>
        </p:nvSpPr>
        <p:spPr>
          <a:xfrm>
            <a:off x="4678363" y="2147888"/>
            <a:ext cx="4306887" cy="3095625"/>
          </a:xfrm>
        </p:spPr>
        <p:txBody>
          <a:bodyPr>
            <a:normAutofit fontScale="25000" lnSpcReduction="20000"/>
          </a:bodyPr>
          <a:lstStyle/>
          <a:p>
            <a:pPr algn="just">
              <a:defRPr/>
            </a:pPr>
            <a:r>
              <a:rPr lang="es-CO" sz="4800" dirty="0"/>
              <a:t>Espiritualidad de Acción Vital: Es una espiritualidad de base existencial. En ella le pedimos al Señor que él viva “en” nosotros su misterio de Encarnación. Este es el modelo asumido y propuesto por la espiritualidad auténticamente Eudista, en él no le pido que me haga orante, le pido que venga y ore “en” mí. No le pido que me dé su fuerza para actuar con su poder, le pido que venga y actúe “en” mí. El símil en que se fundamenta Juan Éudes para explicar este modo singular de “hacer viable” la vida cristiana es el texto de Juan 15 en donde nos habla de la vida y los sarmientos y en donde Jesús mismo nos exhorta a permanecer “en” él. </a:t>
            </a:r>
            <a:r>
              <a:rPr lang="es-CO" sz="4800" dirty="0">
                <a:solidFill>
                  <a:srgbClr val="FF0000"/>
                </a:solidFill>
              </a:rPr>
              <a:t>Gálatas 2, 20 </a:t>
            </a:r>
            <a:r>
              <a:rPr lang="es-CO" sz="4800" dirty="0"/>
              <a:t>nos dice precisamente esto: Cristo quiere seguir viviendo “en” el mundo, pero Juan Éudes, como artesano de la vida cristiana, nos enseña que Cristo quiere seguir viviendo “en” el mundo a través de mí.</a:t>
            </a:r>
          </a:p>
          <a:p>
            <a:pPr algn="just">
              <a:defRPr/>
            </a:pPr>
            <a:r>
              <a:rPr lang="es-CO" sz="4800" dirty="0"/>
              <a:t>San Juan Éudes SI PROPONE una espiritualidad de acción vital, que es en si misma una espiritualidad de ENCARNACIÓN que se materializa en esta jaculatoria que se trasforma en el grito de batalla de la espiritualidad eudista: “¡QUEREMOS SEÑOR JESÚS, QUE VIVAS Y REINES ENTRE NOSOTROS!”</a:t>
            </a:r>
          </a:p>
          <a:p>
            <a:pPr>
              <a:defRPr/>
            </a:pPr>
            <a:endParaRPr lang="es-CO" dirty="0"/>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EAB452-F204-B323-8CCF-60570E0D04D1}"/>
              </a:ext>
            </a:extLst>
          </p:cNvPr>
          <p:cNvSpPr>
            <a:spLocks noGrp="1"/>
          </p:cNvSpPr>
          <p:nvPr>
            <p:ph type="title"/>
          </p:nvPr>
        </p:nvSpPr>
        <p:spPr>
          <a:xfrm>
            <a:off x="855663" y="619125"/>
            <a:ext cx="7429500" cy="1477963"/>
          </a:xfrm>
        </p:spPr>
        <p:txBody>
          <a:bodyPr>
            <a:normAutofit fontScale="90000"/>
          </a:bodyPr>
          <a:lstStyle/>
          <a:p>
            <a:pPr algn="ctr">
              <a:defRPr/>
            </a:pPr>
            <a:r>
              <a:rPr lang="es-CO" dirty="0">
                <a:solidFill>
                  <a:srgbClr val="FF0000"/>
                </a:solidFill>
              </a:rPr>
              <a:t>ESTADO ACTUAL:</a:t>
            </a:r>
            <a:br>
              <a:rPr lang="es-CO" dirty="0">
                <a:solidFill>
                  <a:srgbClr val="FF0000"/>
                </a:solidFill>
              </a:rPr>
            </a:br>
            <a:r>
              <a:rPr lang="es-CO" dirty="0">
                <a:solidFill>
                  <a:srgbClr val="FF0000"/>
                </a:solidFill>
              </a:rPr>
              <a:t> UNA IGLESIA QUE DISCIERNE LOS CARISMAS, ES UNA IGLESIA PROFÉTICA </a:t>
            </a:r>
          </a:p>
        </p:txBody>
      </p:sp>
      <p:sp>
        <p:nvSpPr>
          <p:cNvPr id="3" name="Marcador de contenido 2">
            <a:extLst>
              <a:ext uri="{FF2B5EF4-FFF2-40B4-BE49-F238E27FC236}">
                <a16:creationId xmlns:a16="http://schemas.microsoft.com/office/drawing/2014/main" id="{379DC86C-045B-FD17-B80A-41B41C7EDABF}"/>
              </a:ext>
            </a:extLst>
          </p:cNvPr>
          <p:cNvSpPr>
            <a:spLocks noGrp="1"/>
          </p:cNvSpPr>
          <p:nvPr>
            <p:ph idx="1"/>
          </p:nvPr>
        </p:nvSpPr>
        <p:spPr>
          <a:xfrm>
            <a:off x="855663" y="2249488"/>
            <a:ext cx="7429500" cy="3541712"/>
          </a:xfrm>
        </p:spPr>
        <p:txBody>
          <a:bodyPr/>
          <a:lstStyle/>
          <a:p>
            <a:pPr marL="342900" indent="-342900" algn="just">
              <a:lnSpc>
                <a:spcPct val="115000"/>
              </a:lnSpc>
              <a:spcAft>
                <a:spcPts val="1000"/>
              </a:spcAft>
              <a:buFont typeface="+mj-lt"/>
              <a:buAutoNum type="arabicPeriod"/>
              <a:defRPr/>
            </a:pPr>
            <a:r>
              <a:rPr lang="es-CO" sz="18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LA IGLESIA ES CARISMÁTICA</a:t>
            </a:r>
            <a:endParaRPr lang="es-CO"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15000"/>
              </a:lnSpc>
              <a:spcAft>
                <a:spcPts val="1000"/>
              </a:spcAft>
              <a:buFont typeface="Arial" panose="020B0604020202020204" pitchFamily="34" charset="0"/>
              <a:buChar char="❖"/>
              <a:defRPr/>
            </a:pPr>
            <a:r>
              <a:rPr lang="es-CO" sz="1800" dirty="0">
                <a:solidFill>
                  <a:srgbClr val="000000"/>
                </a:solidFill>
                <a:effectLst/>
                <a:latin typeface="Arial" panose="020B0604020202020204" pitchFamily="34" charset="0"/>
                <a:ea typeface="Times New Roman" panose="02020603050405020304" pitchFamily="18" charset="0"/>
                <a:cs typeface="Noto Sans Symbols"/>
              </a:rPr>
              <a:t>La presencia de Jesús en la Iglesia se realiza mediante la donación del Espíritu Santo (</a:t>
            </a:r>
            <a:r>
              <a:rPr lang="es-CO" sz="1800" dirty="0" err="1">
                <a:solidFill>
                  <a:srgbClr val="000000"/>
                </a:solidFill>
                <a:effectLst/>
                <a:latin typeface="Arial" panose="020B0604020202020204" pitchFamily="34" charset="0"/>
                <a:ea typeface="Times New Roman" panose="02020603050405020304" pitchFamily="18" charset="0"/>
                <a:cs typeface="Noto Sans Symbols"/>
              </a:rPr>
              <a:t>Hc</a:t>
            </a:r>
            <a:r>
              <a:rPr lang="es-CO" sz="1800" dirty="0">
                <a:solidFill>
                  <a:srgbClr val="000000"/>
                </a:solidFill>
                <a:effectLst/>
                <a:latin typeface="Arial" panose="020B0604020202020204" pitchFamily="34" charset="0"/>
                <a:ea typeface="Times New Roman" panose="02020603050405020304" pitchFamily="18" charset="0"/>
                <a:cs typeface="Noto Sans Symbols"/>
              </a:rPr>
              <a:t> 1,8), quien es llamado, con toda propiedad, el alma de la Iglesia en cuanto que: </a:t>
            </a:r>
            <a:r>
              <a:rPr lang="es-CO" sz="1800" b="1" i="1" dirty="0">
                <a:solidFill>
                  <a:srgbClr val="000000"/>
                </a:solidFill>
                <a:effectLst/>
                <a:latin typeface="Arial" panose="020B0604020202020204" pitchFamily="34" charset="0"/>
                <a:ea typeface="Times New Roman" panose="02020603050405020304" pitchFamily="18" charset="0"/>
                <a:cs typeface="Noto Sans Symbols"/>
              </a:rPr>
              <a:t>convoca a entrar en ella, la construye o estructura y la santifica</a:t>
            </a:r>
            <a:r>
              <a:rPr lang="es-CO" sz="1800" b="1" dirty="0">
                <a:solidFill>
                  <a:srgbClr val="000000"/>
                </a:solidFill>
                <a:effectLst/>
                <a:latin typeface="Arial" panose="020B0604020202020204" pitchFamily="34" charset="0"/>
                <a:ea typeface="Times New Roman" panose="02020603050405020304" pitchFamily="18" charset="0"/>
                <a:cs typeface="Noto Sans Symbols"/>
              </a:rPr>
              <a:t>.</a:t>
            </a:r>
          </a:p>
          <a:p>
            <a:pPr marL="0" indent="0" algn="just">
              <a:lnSpc>
                <a:spcPct val="115000"/>
              </a:lnSpc>
              <a:spcAft>
                <a:spcPts val="1000"/>
              </a:spcAft>
              <a:buFont typeface="Arial" panose="020B0604020202020204" pitchFamily="34" charset="0"/>
              <a:buNone/>
              <a:defRPr/>
            </a:pPr>
            <a:endParaRPr lang="es-CO" sz="1800" dirty="0">
              <a:effectLst/>
              <a:latin typeface="Noto Sans Symbols"/>
              <a:ea typeface="Noto Sans Symbols"/>
              <a:cs typeface="Noto Sans Symbols"/>
            </a:endParaRPr>
          </a:p>
          <a:p>
            <a:pPr>
              <a:defRPr/>
            </a:pPr>
            <a:endParaRPr lang="es-CO" dirty="0"/>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B2519D-DE5C-8F4B-A23F-EB70840703EA}"/>
              </a:ext>
            </a:extLst>
          </p:cNvPr>
          <p:cNvSpPr>
            <a:spLocks noGrp="1"/>
          </p:cNvSpPr>
          <p:nvPr>
            <p:ph type="title"/>
          </p:nvPr>
        </p:nvSpPr>
        <p:spPr>
          <a:xfrm>
            <a:off x="855663" y="619125"/>
            <a:ext cx="7429500" cy="1477963"/>
          </a:xfrm>
        </p:spPr>
        <p:txBody>
          <a:bodyPr/>
          <a:lstStyle/>
          <a:p>
            <a:pPr algn="ctr">
              <a:defRPr/>
            </a:pPr>
            <a:r>
              <a:rPr lang="es-CO" dirty="0">
                <a:solidFill>
                  <a:srgbClr val="FF0000"/>
                </a:solidFill>
              </a:rPr>
              <a:t>2 ¿QUÉ DICE EL CIC Y VATICANO II?</a:t>
            </a:r>
          </a:p>
        </p:txBody>
      </p:sp>
      <p:sp>
        <p:nvSpPr>
          <p:cNvPr id="3" name="Marcador de contenido 2">
            <a:extLst>
              <a:ext uri="{FF2B5EF4-FFF2-40B4-BE49-F238E27FC236}">
                <a16:creationId xmlns:a16="http://schemas.microsoft.com/office/drawing/2014/main" id="{A6383F90-A8BB-ADEA-7BEA-496E1B8CAA1E}"/>
              </a:ext>
            </a:extLst>
          </p:cNvPr>
          <p:cNvSpPr>
            <a:spLocks noGrp="1"/>
          </p:cNvSpPr>
          <p:nvPr>
            <p:ph idx="1"/>
          </p:nvPr>
        </p:nvSpPr>
        <p:spPr>
          <a:xfrm>
            <a:off x="855663" y="2249488"/>
            <a:ext cx="7429500" cy="3541712"/>
          </a:xfrm>
        </p:spPr>
        <p:txBody>
          <a:bodyPr wrap="square" numCol="1" anchor="t" anchorCtr="0" compatLnSpc="1">
            <a:prstTxWarp prst="textNoShape">
              <a:avLst/>
            </a:prstTxWarp>
          </a:bodyPr>
          <a:lstStyle/>
          <a:p>
            <a:pPr algn="just">
              <a:lnSpc>
                <a:spcPct val="105000"/>
              </a:lnSpc>
              <a:spcAft>
                <a:spcPts val="1000"/>
              </a:spcAft>
              <a:defRPr/>
            </a:pPr>
            <a:r>
              <a:rPr lang="es-CO" altLang="es-CO" sz="1800" b="1">
                <a:solidFill>
                  <a:srgbClr val="000000"/>
                </a:solidFill>
                <a:effectLst/>
                <a:latin typeface="Arial" panose="020B0604020202020204" pitchFamily="34" charset="0"/>
                <a:cs typeface="Times New Roman" panose="02020603050405020304" pitchFamily="18" charset="0"/>
              </a:rPr>
              <a:t>CATECISMO 688</a:t>
            </a:r>
            <a:endParaRPr lang="es-CO" altLang="es-CO"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5000"/>
              </a:lnSpc>
              <a:spcAft>
                <a:spcPts val="1000"/>
              </a:spcAft>
              <a:buFont typeface="Arial" panose="020B0604020202020204" pitchFamily="34" charset="0"/>
              <a:buChar char="●"/>
              <a:defRPr/>
            </a:pPr>
            <a:r>
              <a:rPr lang="es-CO" altLang="es-CO" sz="1800">
                <a:solidFill>
                  <a:srgbClr val="000000"/>
                </a:solidFill>
                <a:effectLst/>
                <a:latin typeface="Arial" panose="020B0604020202020204" pitchFamily="34" charset="0"/>
                <a:ea typeface="Times New Roman" panose="02020603050405020304" pitchFamily="18" charset="0"/>
                <a:cs typeface="Noto Sans Symbols"/>
              </a:rPr>
              <a:t>La Iglesia, Comunión viviente en la fe de los apóstoles que ella transmite, es el lugar de nuestro conocimiento del Espíritu Santo.</a:t>
            </a:r>
            <a:endParaRPr lang="es-CO" altLang="es-CO" sz="1800">
              <a:effectLst/>
              <a:latin typeface="Noto Sans Symbols"/>
              <a:ea typeface="Noto Sans Symbols"/>
              <a:cs typeface="Noto Sans Symbols"/>
            </a:endParaRPr>
          </a:p>
          <a:p>
            <a:pPr algn="just">
              <a:lnSpc>
                <a:spcPct val="105000"/>
              </a:lnSpc>
              <a:spcAft>
                <a:spcPts val="1000"/>
              </a:spcAft>
              <a:defRPr/>
            </a:pPr>
            <a:r>
              <a:rPr lang="es-CO" altLang="es-CO" sz="1800">
                <a:solidFill>
                  <a:srgbClr val="000000"/>
                </a:solidFill>
                <a:effectLst/>
                <a:latin typeface="Arial" panose="020B0604020202020204" pitchFamily="34" charset="0"/>
                <a:cs typeface="Times New Roman" panose="02020603050405020304" pitchFamily="18" charset="0"/>
              </a:rPr>
              <a:t> En los carismas y ministerios mediante los que se edifica la Iglesia.</a:t>
            </a:r>
            <a:endParaRPr lang="es-CO" altLang="es-CO" sz="1800">
              <a:effectLst/>
              <a:latin typeface="Noto Sans Symbols"/>
              <a:ea typeface="Noto Sans Symbols"/>
              <a:cs typeface="Noto Sans Symbols"/>
            </a:endParaRPr>
          </a:p>
          <a:p>
            <a:pPr>
              <a:lnSpc>
                <a:spcPct val="110000"/>
              </a:lnSpc>
              <a:defRPr/>
            </a:pPr>
            <a:r>
              <a:rPr lang="es-CO" altLang="es-CO" sz="2200">
                <a:solidFill>
                  <a:srgbClr val="000000"/>
                </a:solidFill>
                <a:effectLst/>
                <a:latin typeface="Arial" panose="020B0604020202020204" pitchFamily="34" charset="0"/>
                <a:cs typeface="Times New Roman" panose="02020603050405020304" pitchFamily="18" charset="0"/>
              </a:rPr>
              <a:t>El Concilio Vaticano II habla de </a:t>
            </a:r>
            <a:r>
              <a:rPr lang="es-CO" altLang="es-CO" sz="2200">
                <a:solidFill>
                  <a:srgbClr val="FF0000"/>
                </a:solidFill>
                <a:effectLst/>
                <a:latin typeface="Arial" panose="020B0604020202020204" pitchFamily="34" charset="0"/>
                <a:cs typeface="Times New Roman" panose="02020603050405020304" pitchFamily="18" charset="0"/>
              </a:rPr>
              <a:t>carismas extraordinarios y carismas comunes</a:t>
            </a:r>
            <a:r>
              <a:rPr lang="es-CO" altLang="es-CO" sz="2200">
                <a:solidFill>
                  <a:srgbClr val="000000"/>
                </a:solidFill>
                <a:effectLst/>
                <a:latin typeface="Arial" panose="020B0604020202020204" pitchFamily="34" charset="0"/>
                <a:cs typeface="Times New Roman" panose="02020603050405020304" pitchFamily="18" charset="0"/>
              </a:rPr>
              <a:t>. También refiere </a:t>
            </a:r>
            <a:r>
              <a:rPr lang="es-CO" altLang="es-CO" sz="2200">
                <a:solidFill>
                  <a:srgbClr val="FF0000"/>
                </a:solidFill>
                <a:effectLst/>
                <a:latin typeface="Arial" panose="020B0604020202020204" pitchFamily="34" charset="0"/>
                <a:cs typeface="Times New Roman" panose="02020603050405020304" pitchFamily="18" charset="0"/>
              </a:rPr>
              <a:t>los carismas jerárquicos y los carismáticos (mejor decir: jerárquicos o no jerárquicos)</a:t>
            </a:r>
            <a:r>
              <a:rPr lang="es-CO" altLang="es-CO" sz="2200">
                <a:solidFill>
                  <a:srgbClr val="000000"/>
                </a:solidFill>
                <a:effectLst/>
                <a:latin typeface="Arial" panose="020B0604020202020204" pitchFamily="34" charset="0"/>
                <a:cs typeface="Times New Roman" panose="02020603050405020304" pitchFamily="18" charset="0"/>
              </a:rPr>
              <a:t> - (</a:t>
            </a:r>
            <a:r>
              <a:rPr lang="es-CO" altLang="es-CO" sz="2200" i="1">
                <a:solidFill>
                  <a:srgbClr val="000000"/>
                </a:solidFill>
                <a:effectLst/>
                <a:latin typeface="Arial" panose="020B0604020202020204" pitchFamily="34" charset="0"/>
                <a:cs typeface="Times New Roman" panose="02020603050405020304" pitchFamily="18" charset="0"/>
              </a:rPr>
              <a:t>Lumen Gentium</a:t>
            </a:r>
            <a:r>
              <a:rPr lang="es-CO" altLang="es-CO" sz="2200">
                <a:solidFill>
                  <a:srgbClr val="000000"/>
                </a:solidFill>
                <a:effectLst/>
                <a:latin typeface="Arial" panose="020B0604020202020204" pitchFamily="34" charset="0"/>
                <a:cs typeface="Times New Roman" panose="02020603050405020304" pitchFamily="18" charset="0"/>
              </a:rPr>
              <a:t> 12).</a:t>
            </a:r>
            <a:endParaRPr lang="es-CO" altLang="es-CO" sz="2200">
              <a:effectLst/>
              <a:latin typeface="Noto Sans Symbols"/>
              <a:ea typeface="Noto Sans Symbols"/>
              <a:cs typeface="Noto Sans Symbols"/>
            </a:endParaRPr>
          </a:p>
          <a:p>
            <a:pPr>
              <a:lnSpc>
                <a:spcPct val="110000"/>
              </a:lnSpc>
              <a:defRPr/>
            </a:pPr>
            <a:endParaRPr lang="es-CO" altLang="es-CO">
              <a:effectLst>
                <a:outerShdw blurRad="38100" dist="38100" dir="2700000" algn="tl">
                  <a:srgbClr val="2B5F27"/>
                </a:outerShdw>
              </a:effectLst>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739D65-BD2E-5B12-AB44-26F2E90356FD}"/>
              </a:ext>
            </a:extLst>
          </p:cNvPr>
          <p:cNvSpPr>
            <a:spLocks noGrp="1"/>
          </p:cNvSpPr>
          <p:nvPr>
            <p:ph type="title"/>
          </p:nvPr>
        </p:nvSpPr>
        <p:spPr>
          <a:xfrm>
            <a:off x="855663" y="619125"/>
            <a:ext cx="7429500" cy="1477963"/>
          </a:xfrm>
        </p:spPr>
        <p:txBody>
          <a:bodyPr/>
          <a:lstStyle/>
          <a:p>
            <a:pPr>
              <a:defRPr/>
            </a:pPr>
            <a:endParaRPr lang="es-CO"/>
          </a:p>
        </p:txBody>
      </p:sp>
      <p:sp>
        <p:nvSpPr>
          <p:cNvPr id="177154" name="Marcador de contenido 2">
            <a:extLst>
              <a:ext uri="{FF2B5EF4-FFF2-40B4-BE49-F238E27FC236}">
                <a16:creationId xmlns:a16="http://schemas.microsoft.com/office/drawing/2014/main" id="{D47DC3CC-6D66-3983-379D-7D000D012477}"/>
              </a:ext>
            </a:extLst>
          </p:cNvPr>
          <p:cNvSpPr>
            <a:spLocks noGrp="1" noChangeArrowheads="1"/>
          </p:cNvSpPr>
          <p:nvPr>
            <p:ph idx="1"/>
          </p:nvPr>
        </p:nvSpPr>
        <p:spPr bwMode="auto">
          <a:xfrm>
            <a:off x="0" y="188913"/>
            <a:ext cx="9144000" cy="6769100"/>
          </a:xfrm>
        </p:spPr>
        <p:txBody>
          <a:bodyPr wrap="square" numCol="1" anchor="t" anchorCtr="0" compatLnSpc="1">
            <a:prstTxWarp prst="textNoShape">
              <a:avLst/>
            </a:prstTxWarp>
            <a:normAutofit fontScale="92500" lnSpcReduction="20000"/>
          </a:bodyPr>
          <a:lstStyle/>
          <a:p>
            <a:pPr marL="0" indent="0" algn="ctr">
              <a:lnSpc>
                <a:spcPct val="115000"/>
              </a:lnSpc>
              <a:spcAft>
                <a:spcPts val="1000"/>
              </a:spcAft>
              <a:buFont typeface="Arial" panose="020B0604020202020204" pitchFamily="34" charset="0"/>
              <a:buNone/>
              <a:defRPr/>
            </a:pPr>
            <a:r>
              <a:rPr lang="es-CO" altLang="es-CO">
                <a:solidFill>
                  <a:srgbClr val="FF0000"/>
                </a:solidFill>
                <a:effectLst/>
                <a:latin typeface="Arial" panose="020B0604020202020204" pitchFamily="34" charset="0"/>
                <a:ea typeface="Times New Roman" panose="02020603050405020304" pitchFamily="18" charset="0"/>
                <a:cs typeface="Noto Sans Symbols"/>
              </a:rPr>
              <a:t>3. EL CÍRCULO PNEUMATOLÓGICO</a:t>
            </a:r>
            <a:endParaRPr lang="es-CO" altLang="es-CO">
              <a:solidFill>
                <a:srgbClr val="FF0000"/>
              </a:solidFill>
              <a:effectLst/>
              <a:latin typeface="Noto Sans Symbols"/>
              <a:ea typeface="Times New Roman" panose="02020603050405020304" pitchFamily="18" charset="0"/>
              <a:cs typeface="Noto Sans Symbols"/>
            </a:endParaRPr>
          </a:p>
          <a:p>
            <a:pPr marL="0" indent="0" algn="just">
              <a:lnSpc>
                <a:spcPct val="115000"/>
              </a:lnSpc>
              <a:spcAft>
                <a:spcPts val="1000"/>
              </a:spcAft>
              <a:buFont typeface="Arial" panose="020B0604020202020204" pitchFamily="34" charset="0"/>
              <a:buNone/>
              <a:defRPr/>
            </a:pPr>
            <a:r>
              <a:rPr lang="es-CO" altLang="es-CO" sz="3000">
                <a:solidFill>
                  <a:srgbClr val="000000"/>
                </a:solidFill>
                <a:effectLst/>
                <a:latin typeface="Arial" panose="020B0604020202020204" pitchFamily="34" charset="0"/>
                <a:ea typeface="Times New Roman" panose="02020603050405020304" pitchFamily="18" charset="0"/>
                <a:cs typeface="Noto Sans Symbols"/>
              </a:rPr>
              <a:t>1) “Lo que es el Espíritu Santo no puede conocerse sino en el Espíritu Santo. Y lo que se conoce y se experimenta en el Espíritu Santo, debe expresarse en un lenguaje que sea acorde con el Espíritu”.</a:t>
            </a:r>
            <a:endParaRPr lang="es-CO" altLang="es-CO" sz="300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1000"/>
              </a:spcAft>
              <a:buFont typeface="Arial" panose="020B0604020202020204" pitchFamily="34" charset="0"/>
              <a:buNone/>
              <a:defRPr/>
            </a:pPr>
            <a:r>
              <a:rPr lang="es-CO" altLang="es-CO" sz="3000">
                <a:solidFill>
                  <a:srgbClr val="000000"/>
                </a:solidFill>
                <a:effectLst/>
                <a:latin typeface="Arial" panose="020B0604020202020204" pitchFamily="34" charset="0"/>
                <a:cs typeface="Times New Roman" panose="02020603050405020304" pitchFamily="18" charset="0"/>
              </a:rPr>
              <a:t>2) Al Espíritu Santo se lo reconoce por su acción en la Creación, en la historia, en la comunidad que manifiesta la organicidad de la Iglesia.</a:t>
            </a:r>
            <a:endParaRPr lang="es-CO" altLang="es-CO" sz="3000">
              <a:effectLst/>
              <a:latin typeface="Noto Sans Symbols"/>
              <a:ea typeface="Noto Sans Symbols"/>
              <a:cs typeface="Noto Sans Symbols"/>
            </a:endParaRPr>
          </a:p>
          <a:p>
            <a:pPr marL="0" indent="0" algn="just">
              <a:lnSpc>
                <a:spcPct val="115000"/>
              </a:lnSpc>
              <a:spcAft>
                <a:spcPts val="1000"/>
              </a:spcAft>
              <a:buFont typeface="Arial" panose="020B0604020202020204" pitchFamily="34" charset="0"/>
              <a:buNone/>
              <a:defRPr/>
            </a:pPr>
            <a:r>
              <a:rPr lang="es-CO" altLang="es-CO" sz="3000">
                <a:solidFill>
                  <a:srgbClr val="000000"/>
                </a:solidFill>
                <a:effectLst/>
                <a:latin typeface="Arial" panose="020B0604020202020204" pitchFamily="34" charset="0"/>
                <a:cs typeface="Times New Roman" panose="02020603050405020304" pitchFamily="18" charset="0"/>
              </a:rPr>
              <a:t>3) También se lo reconoce en la autenticidad de los carismas que se actúan para edificación del Reino de Dios.</a:t>
            </a:r>
            <a:endParaRPr lang="es-CO" altLang="es-CO" sz="3000">
              <a:effectLst/>
              <a:latin typeface="Noto Sans Symbols"/>
              <a:ea typeface="Noto Sans Symbols"/>
              <a:cs typeface="Noto Sans Symbols"/>
            </a:endParaRPr>
          </a:p>
          <a:p>
            <a:pPr marL="0" indent="0" algn="just">
              <a:lnSpc>
                <a:spcPct val="115000"/>
              </a:lnSpc>
              <a:spcAft>
                <a:spcPts val="1000"/>
              </a:spcAft>
              <a:defRPr/>
            </a:pPr>
            <a:r>
              <a:rPr lang="es-CO" altLang="es-CO" sz="3000">
                <a:solidFill>
                  <a:srgbClr val="000000"/>
                </a:solidFill>
                <a:effectLst/>
                <a:latin typeface="Arial" panose="020B0604020202020204" pitchFamily="34" charset="0"/>
                <a:cs typeface="Times New Roman" panose="02020603050405020304" pitchFamily="18" charset="0"/>
              </a:rPr>
              <a:t> Aún más: el Espíritu Santo se le reconoce desde el interior de cada persona que se dispone a su presencia y acción.</a:t>
            </a:r>
            <a:endParaRPr lang="es-CO" altLang="es-CO" sz="3000">
              <a:effectLst/>
              <a:latin typeface="Noto Sans Symbols"/>
              <a:ea typeface="Noto Sans Symbols"/>
              <a:cs typeface="Noto Sans Symbols"/>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BE55F4-8C6D-9A62-4CCC-9AEE0E466A63}"/>
              </a:ext>
            </a:extLst>
          </p:cNvPr>
          <p:cNvSpPr>
            <a:spLocks noGrp="1"/>
          </p:cNvSpPr>
          <p:nvPr>
            <p:ph type="title"/>
          </p:nvPr>
        </p:nvSpPr>
        <p:spPr>
          <a:xfrm>
            <a:off x="855663" y="619125"/>
            <a:ext cx="7429500" cy="1477963"/>
          </a:xfrm>
        </p:spPr>
        <p:txBody>
          <a:bodyPr/>
          <a:lstStyle/>
          <a:p>
            <a:pPr>
              <a:defRPr/>
            </a:pPr>
            <a:endParaRPr lang="es-CO"/>
          </a:p>
        </p:txBody>
      </p:sp>
      <p:sp>
        <p:nvSpPr>
          <p:cNvPr id="3" name="Marcador de contenido 2">
            <a:extLst>
              <a:ext uri="{FF2B5EF4-FFF2-40B4-BE49-F238E27FC236}">
                <a16:creationId xmlns:a16="http://schemas.microsoft.com/office/drawing/2014/main" id="{B06AE7B3-9426-2339-A141-C9BE2890C514}"/>
              </a:ext>
            </a:extLst>
          </p:cNvPr>
          <p:cNvSpPr>
            <a:spLocks noGrp="1"/>
          </p:cNvSpPr>
          <p:nvPr>
            <p:ph idx="1"/>
          </p:nvPr>
        </p:nvSpPr>
        <p:spPr>
          <a:xfrm>
            <a:off x="107950" y="260350"/>
            <a:ext cx="8856663" cy="6337300"/>
          </a:xfrm>
        </p:spPr>
        <p:txBody>
          <a:bodyPr>
            <a:normAutofit lnSpcReduction="10000"/>
          </a:bodyPr>
          <a:lstStyle/>
          <a:p>
            <a:pPr algn="just">
              <a:lnSpc>
                <a:spcPct val="115000"/>
              </a:lnSpc>
              <a:spcAft>
                <a:spcPts val="1000"/>
              </a:spcAft>
              <a:defRPr/>
            </a:pP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El patriara Ignacio IV de Antioquía dijo: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defRPr/>
            </a:pPr>
            <a:r>
              <a:rPr lang="es-CO" sz="18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r>
              <a:rPr lang="es-CO" sz="1800" b="1"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El Espíritu es, personalmente, la Novedad en acción en el mundo; es la presencia de Dios con nosotros junto a nuestro espíritu (</a:t>
            </a:r>
            <a:r>
              <a:rPr lang="es-CO" sz="1800" b="1"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Rm</a:t>
            </a:r>
            <a:r>
              <a:rPr lang="es-CO" sz="1800" b="1"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8,16). Sin Él, Dios queda lejos, Cristo permanece en el pasado, el Evangelio es letra muerta, la Iglesia es una pura organización, la autoridad es tiranía, la misión es propaganda, la liturgia es simple recuerdo, y la vida cristiana es una moral de esclavos</a:t>
            </a:r>
            <a:r>
              <a:rPr lang="es-CO"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defRPr/>
            </a:pPr>
            <a:r>
              <a:rPr lang="es-CO" sz="1800" b="1"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Pero en el Espíritu…, el cosmos es liberado…, Cristo resucitado está aquí, el Evangelio es una fuerza vivificadora, la Iglesia significa la comunión trinitaria, la autoridad es un servicio liberador, la misión es un Pentecostés, la liturgia es memorial y anticipación y la acción humana es divinizada</a:t>
            </a: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(I Hazim; J. </a:t>
            </a:r>
            <a:r>
              <a:rPr lang="es-CO" sz="1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Alviar</a:t>
            </a: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36).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a:defRPr/>
            </a:pPr>
            <a:r>
              <a:rPr lang="es-CO" dirty="0"/>
              <a:t>Taller-socialización </a:t>
            </a:r>
          </a:p>
          <a:p>
            <a:pPr>
              <a:defRPr/>
            </a:pPr>
            <a:r>
              <a:rPr lang="es-CO" dirty="0"/>
              <a:t>1. En las celebraciones de fe ¿Cómo es mi experiencia con el E.S.?</a:t>
            </a:r>
          </a:p>
          <a:p>
            <a:pPr>
              <a:defRPr/>
            </a:pPr>
            <a:r>
              <a:rPr lang="es-CO" dirty="0"/>
              <a:t>2. ?La fuerza del Espíritu lo vivo (o lo vivimos) en mi comunidad?</a:t>
            </a:r>
          </a:p>
          <a:p>
            <a:pPr>
              <a:defRPr/>
            </a:pPr>
            <a:r>
              <a:rPr lang="es-CO" dirty="0"/>
              <a:t>3. ¿Qué criterios identifico en la vivencia del E.S.? </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60A0DA-775E-1E90-AD08-E82BE9A65CEC}"/>
              </a:ext>
            </a:extLst>
          </p:cNvPr>
          <p:cNvSpPr>
            <a:spLocks noGrp="1"/>
          </p:cNvSpPr>
          <p:nvPr>
            <p:ph type="title"/>
          </p:nvPr>
        </p:nvSpPr>
        <p:spPr>
          <a:xfrm>
            <a:off x="857250" y="327025"/>
            <a:ext cx="7429500" cy="1479550"/>
          </a:xfrm>
        </p:spPr>
        <p:txBody>
          <a:bodyPr/>
          <a:lstStyle/>
          <a:p>
            <a:pPr algn="ctr">
              <a:defRPr/>
            </a:pPr>
            <a:r>
              <a:rPr lang="es-CO" dirty="0"/>
              <a:t>4. LA COMUNIDAD CARISMÁTICA EN LOS CORINTIOS</a:t>
            </a:r>
          </a:p>
        </p:txBody>
      </p:sp>
      <p:sp>
        <p:nvSpPr>
          <p:cNvPr id="3" name="Marcador de contenido 2">
            <a:extLst>
              <a:ext uri="{FF2B5EF4-FFF2-40B4-BE49-F238E27FC236}">
                <a16:creationId xmlns:a16="http://schemas.microsoft.com/office/drawing/2014/main" id="{1AA9A013-A2DF-2148-C3D1-0D48584616D3}"/>
              </a:ext>
            </a:extLst>
          </p:cNvPr>
          <p:cNvSpPr>
            <a:spLocks noGrp="1"/>
          </p:cNvSpPr>
          <p:nvPr>
            <p:ph idx="1"/>
          </p:nvPr>
        </p:nvSpPr>
        <p:spPr>
          <a:xfrm>
            <a:off x="323850" y="1844675"/>
            <a:ext cx="8712200" cy="3946525"/>
          </a:xfrm>
        </p:spPr>
        <p:txBody>
          <a:bodyPr>
            <a:normAutofit fontScale="25000" lnSpcReduction="20000"/>
          </a:bodyPr>
          <a:lstStyle/>
          <a:p>
            <a:pPr algn="just">
              <a:lnSpc>
                <a:spcPct val="115000"/>
              </a:lnSpc>
              <a:spcAft>
                <a:spcPts val="1000"/>
              </a:spcAft>
              <a:defRPr/>
            </a:pPr>
            <a:r>
              <a:rPr lang="es-CO" sz="6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En Pablo se mencionan unas </a:t>
            </a:r>
            <a:r>
              <a:rPr lang="es-CO" sz="64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146</a:t>
            </a:r>
            <a:r>
              <a:rPr lang="es-CO" sz="6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veces la Palabra </a:t>
            </a:r>
            <a:r>
              <a:rPr lang="es-CO" sz="6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Pneuma</a:t>
            </a:r>
            <a:r>
              <a:rPr lang="es-CO" sz="6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que en griego significa soplo de aire; ahora designa el espíritu humano y al mismo Espíritu Santo.</a:t>
            </a:r>
            <a:endParaRPr lang="es-CO" sz="6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defRPr/>
            </a:pPr>
            <a:r>
              <a:rPr lang="es-CO" sz="6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Somos habitados del Espíritu del Señor ( </a:t>
            </a:r>
            <a:r>
              <a:rPr lang="es-CO" sz="6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Rm</a:t>
            </a:r>
            <a:r>
              <a:rPr lang="es-CO" sz="6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8,9).</a:t>
            </a:r>
            <a:endParaRPr lang="es-CO" sz="6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defRPr/>
            </a:pPr>
            <a:r>
              <a:rPr lang="es-CO" sz="6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Las menciones de </a:t>
            </a:r>
            <a:r>
              <a:rPr lang="es-CO" sz="6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pnema-espiritu</a:t>
            </a:r>
            <a:r>
              <a:rPr lang="es-CO" sz="6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se encuentran más en las cartas a los Corintios y en la carta a los Romanos.</a:t>
            </a:r>
            <a:endParaRPr lang="es-CO" sz="6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defRPr/>
            </a:pPr>
            <a:r>
              <a:rPr lang="es-CO" sz="6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En 1 </a:t>
            </a:r>
            <a:r>
              <a:rPr lang="es-CO" sz="6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Cor</a:t>
            </a:r>
            <a:r>
              <a:rPr lang="es-CO" sz="6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En el conjunto 12-14 toca el tema de los carismas en relación con la Iglesia.</a:t>
            </a:r>
            <a:endParaRPr lang="es-CO" sz="6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defRPr/>
            </a:pPr>
            <a:r>
              <a:rPr lang="es-CO" sz="6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Dos carismas frente a los cuales san Pablo encuentra cierta dificultad son: la oración de los </a:t>
            </a:r>
            <a:r>
              <a:rPr lang="es-CO" sz="6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glosolalas</a:t>
            </a:r>
            <a:r>
              <a:rPr lang="es-CO" sz="6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y la profecía. En el cap. 14 el apóstol da unas recomendaciones para que todo se discierna y se haga en orden. </a:t>
            </a:r>
            <a:endParaRPr lang="es-CO" sz="64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defRPr/>
            </a:pPr>
            <a:r>
              <a:rPr lang="es-CO" sz="6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Estos carismas en discusión se los llama los carismas espirituales o </a:t>
            </a:r>
            <a:r>
              <a:rPr lang="es-CO" sz="6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pneumáticos</a:t>
            </a:r>
            <a:r>
              <a:rPr lang="es-CO" sz="6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en el sentido del </a:t>
            </a:r>
            <a:r>
              <a:rPr lang="es-CO" sz="64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pneuma</a:t>
            </a:r>
            <a:r>
              <a:rPr lang="es-CO" sz="64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-Espíritu.</a:t>
            </a:r>
            <a:endParaRPr lang="es-CO" sz="6400" dirty="0">
              <a:effectLst/>
              <a:latin typeface="Calibri" panose="020F0502020204030204" pitchFamily="34" charset="0"/>
              <a:ea typeface="Calibri" panose="020F0502020204030204" pitchFamily="34" charset="0"/>
              <a:cs typeface="Times New Roman" panose="02020603050405020304" pitchFamily="18" charset="0"/>
            </a:endParaRPr>
          </a:p>
          <a:p>
            <a:pPr>
              <a:defRPr/>
            </a:pPr>
            <a:endParaRPr lang="es-CO" dirty="0"/>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451C3D-0FDF-6D5B-D2C5-9AF341E64B2C}"/>
              </a:ext>
            </a:extLst>
          </p:cNvPr>
          <p:cNvSpPr>
            <a:spLocks noGrp="1"/>
          </p:cNvSpPr>
          <p:nvPr>
            <p:ph type="title"/>
          </p:nvPr>
        </p:nvSpPr>
        <p:spPr>
          <a:xfrm>
            <a:off x="179388" y="619125"/>
            <a:ext cx="8713787" cy="1154113"/>
          </a:xfrm>
        </p:spPr>
        <p:txBody>
          <a:bodyPr/>
          <a:lstStyle/>
          <a:p>
            <a:pPr algn="ctr">
              <a:defRPr/>
            </a:pPr>
            <a:r>
              <a:rPr lang="es-CO" dirty="0"/>
              <a:t>TALLER PARA PEDIR LA GRACIA DEL E.S.</a:t>
            </a:r>
          </a:p>
        </p:txBody>
      </p:sp>
      <p:sp>
        <p:nvSpPr>
          <p:cNvPr id="3" name="Marcador de contenido 2">
            <a:extLst>
              <a:ext uri="{FF2B5EF4-FFF2-40B4-BE49-F238E27FC236}">
                <a16:creationId xmlns:a16="http://schemas.microsoft.com/office/drawing/2014/main" id="{C12D7819-AE7A-D22B-51E3-CD5453360AB6}"/>
              </a:ext>
            </a:extLst>
          </p:cNvPr>
          <p:cNvSpPr>
            <a:spLocks noGrp="1"/>
          </p:cNvSpPr>
          <p:nvPr>
            <p:ph idx="1"/>
          </p:nvPr>
        </p:nvSpPr>
        <p:spPr>
          <a:xfrm>
            <a:off x="855663" y="1557338"/>
            <a:ext cx="7429500" cy="4233862"/>
          </a:xfrm>
        </p:spPr>
        <p:txBody>
          <a:bodyPr>
            <a:normAutofit fontScale="92500" lnSpcReduction="10000"/>
          </a:bodyPr>
          <a:lstStyle/>
          <a:p>
            <a:pPr marL="0" indent="0">
              <a:buFont typeface="Arial" panose="020B0604020202020204" pitchFamily="34" charset="0"/>
              <a:buNone/>
              <a:defRPr/>
            </a:pPr>
            <a:r>
              <a:rPr lang="es-CO"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LEER ATENTAMENTE EL TEXTO DE SAN GREGORIO DE NIZA</a:t>
            </a:r>
          </a:p>
          <a:p>
            <a:pPr algn="just">
              <a:defRPr/>
            </a:pPr>
            <a:r>
              <a:rPr lang="es-CO"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SAN GREGORIO DE NIZA</a:t>
            </a: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toma la denominación del Espíritu Santo como soplo de Dios. Es Espíritu es aliento que procede de lo más hondo de Dios. En Dios existe un </a:t>
            </a:r>
            <a:r>
              <a:rPr lang="es-CO" sz="1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Pneuma</a:t>
            </a: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un aliento no como una respiración sino como una fuerza que subsiste por sí misma. Inseparable de Logos (Verbo encarnado- Cristo) el Espíritu procede del Padre simultáneamente con Él en una eternidad sin antes ni después. Es Espíritu Santo es quien otorga perfeccionamiento a todo. El Espíritu Santo es la tercera persona y nunca se le puede considerar la segunda. El Espíritu Santo es infinitamente santo porque santifica al ser humano, y en consecuencia es igual al Padre y al Hijo. (Cfr. </a:t>
            </a:r>
            <a:r>
              <a:rPr lang="es-CO" sz="18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 </a:t>
            </a:r>
            <a:r>
              <a:rPr lang="es-CO" sz="18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Spiritu</a:t>
            </a:r>
            <a:r>
              <a:rPr lang="es-CO" sz="18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Santo</a:t>
            </a: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p>
          <a:p>
            <a:pPr marL="0" indent="0">
              <a:buFont typeface="Arial" panose="020B0604020202020204" pitchFamily="34" charset="0"/>
              <a:buNone/>
              <a:defRPr/>
            </a:pP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2. </a:t>
            </a:r>
            <a:r>
              <a:rPr lang="es-CO"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EN UNA CARTA PIDAMOS ESE ALIENTO, FUERZA… Y PIDAMOSLE QUE NOS SANTIFIQUE EN LO QUE HACEMOS A DIARIO… </a:t>
            </a:r>
          </a:p>
          <a:p>
            <a:pPr marL="0" indent="0">
              <a:buFont typeface="Arial" panose="020B0604020202020204" pitchFamily="34" charset="0"/>
              <a:buNone/>
              <a:defRPr/>
            </a:pPr>
            <a:endPar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marL="0" indent="0">
              <a:buFont typeface="Arial" panose="020B0604020202020204" pitchFamily="34" charset="0"/>
              <a:buNone/>
              <a:defRPr/>
            </a:pP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a:defRPr/>
            </a:pPr>
            <a:endParaRPr lang="es-CO" dirty="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2E5E35-93AF-157C-9F49-3E2AFDED1A27}"/>
              </a:ext>
            </a:extLst>
          </p:cNvPr>
          <p:cNvSpPr>
            <a:spLocks noGrp="1"/>
          </p:cNvSpPr>
          <p:nvPr>
            <p:ph type="title"/>
          </p:nvPr>
        </p:nvSpPr>
        <p:spPr>
          <a:xfrm>
            <a:off x="855663" y="115888"/>
            <a:ext cx="7429500" cy="363537"/>
          </a:xfrm>
        </p:spPr>
        <p:txBody>
          <a:bodyPr>
            <a:normAutofit fontScale="90000"/>
          </a:bodyPr>
          <a:lstStyle/>
          <a:p>
            <a:pPr algn="ctr">
              <a:defRPr/>
            </a:pPr>
            <a:r>
              <a:rPr lang="es-CO" dirty="0"/>
              <a:t>5. CARISMA(S) Y DON(ES)</a:t>
            </a:r>
          </a:p>
        </p:txBody>
      </p:sp>
      <p:sp>
        <p:nvSpPr>
          <p:cNvPr id="3" name="Marcador de contenido 2">
            <a:extLst>
              <a:ext uri="{FF2B5EF4-FFF2-40B4-BE49-F238E27FC236}">
                <a16:creationId xmlns:a16="http://schemas.microsoft.com/office/drawing/2014/main" id="{A535923F-74FC-F383-1F2B-8D3B946FDF43}"/>
              </a:ext>
            </a:extLst>
          </p:cNvPr>
          <p:cNvSpPr>
            <a:spLocks noGrp="1"/>
          </p:cNvSpPr>
          <p:nvPr>
            <p:ph idx="1"/>
          </p:nvPr>
        </p:nvSpPr>
        <p:spPr>
          <a:xfrm>
            <a:off x="0" y="620713"/>
            <a:ext cx="9144000" cy="3541712"/>
          </a:xfrm>
        </p:spPr>
        <p:txBody>
          <a:bodyPr>
            <a:normAutofit fontScale="25000" lnSpcReduction="20000"/>
          </a:bodyPr>
          <a:lstStyle/>
          <a:p>
            <a:pPr marL="0" indent="0" algn="just">
              <a:lnSpc>
                <a:spcPct val="115000"/>
              </a:lnSpc>
              <a:spcAft>
                <a:spcPts val="1000"/>
              </a:spcAft>
              <a:buFont typeface="Arial" panose="020B0604020202020204" pitchFamily="34" charset="0"/>
              <a:buNone/>
              <a:defRPr/>
            </a:pPr>
            <a:r>
              <a:rPr lang="es-CO" sz="7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En griego, carisma, significa: regalo o don… En Pablo indica un don personal, de alcance comunitario en vistas a la construcción eclesial.</a:t>
            </a:r>
            <a:endParaRPr lang="es-CO" sz="7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1000"/>
              </a:spcAft>
              <a:buFont typeface="Arial" panose="020B0604020202020204" pitchFamily="34" charset="0"/>
              <a:buNone/>
              <a:defRPr/>
            </a:pPr>
            <a:r>
              <a:rPr lang="es-CO" sz="7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CARISMA puede ser un don excepcional y las mismas cualidades naturales o gracias de estado de vida puestas al servicio de los demás para la edificación de la Iglesia. (1Cor 14, 5. 12. 26).</a:t>
            </a:r>
            <a:endParaRPr lang="es-CO" sz="7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1000"/>
              </a:spcAft>
              <a:buFont typeface="Arial" panose="020B0604020202020204" pitchFamily="34" charset="0"/>
              <a:buNone/>
              <a:defRPr/>
            </a:pPr>
            <a:r>
              <a:rPr lang="es-CO" sz="7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Carisma es un término polisémico, una palabra sumaria, que cubre cuanto Dios realiza generosamente en provecho de la humanidad.</a:t>
            </a:r>
            <a:endParaRPr lang="es-CO" sz="7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1000"/>
              </a:spcAft>
              <a:buFont typeface="Arial" panose="020B0604020202020204" pitchFamily="34" charset="0"/>
              <a:buNone/>
              <a:defRPr/>
            </a:pPr>
            <a:r>
              <a:rPr lang="es-CO" sz="7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Desde el </a:t>
            </a:r>
            <a:r>
              <a:rPr lang="es-CO" sz="76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plano psicológico </a:t>
            </a:r>
            <a:r>
              <a:rPr lang="es-CO" sz="7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se habla de cualidades o talentos que se ponen al servicio de los demás. </a:t>
            </a:r>
            <a:endParaRPr lang="es-CO" sz="7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1000"/>
              </a:spcAft>
              <a:buFont typeface="Arial" panose="020B0604020202020204" pitchFamily="34" charset="0"/>
              <a:buNone/>
              <a:defRPr/>
            </a:pPr>
            <a:r>
              <a:rPr lang="es-CO" sz="7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San Pablo restringe la palabra “Carisma” al plano espiritual y a las intervenciones de Dios, que actúa a través de sus creaturas. </a:t>
            </a:r>
            <a:endParaRPr lang="es-CO" sz="7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1000"/>
              </a:spcAft>
              <a:buFont typeface="Arial" panose="020B0604020202020204" pitchFamily="34" charset="0"/>
              <a:buNone/>
              <a:defRPr/>
            </a:pPr>
            <a:r>
              <a:rPr lang="es-CO" sz="7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Desde el </a:t>
            </a:r>
            <a:r>
              <a:rPr lang="es-CO" sz="76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plano sociológico </a:t>
            </a:r>
            <a:r>
              <a:rPr lang="es-CO" sz="7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se habla de personas con carisma para referir personajes de incidencia en los planos religioso y político. </a:t>
            </a:r>
            <a:endParaRPr lang="es-CO" sz="7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1000"/>
              </a:spcAft>
              <a:buFont typeface="Arial" panose="020B0604020202020204" pitchFamily="34" charset="0"/>
              <a:buNone/>
              <a:defRPr/>
            </a:pPr>
            <a:r>
              <a:rPr lang="es-CO" sz="7600" dirty="0">
                <a:solidFill>
                  <a:srgbClr val="000000"/>
                </a:solidFill>
                <a:effectLst/>
                <a:latin typeface="Arial" panose="020B0604020202020204" pitchFamily="34" charset="0"/>
                <a:ea typeface="Times New Roman" panose="02020603050405020304" pitchFamily="18" charset="0"/>
              </a:rPr>
              <a:t>En suma, si se quiere prestar un servicio eficiente en la sociedad y en la Iglesia Dios nos dota de carismas comunes y sencillos</a:t>
            </a:r>
            <a:r>
              <a:rPr lang="es-CO" sz="7600" dirty="0">
                <a:effectLst/>
              </a:rPr>
              <a:t> </a:t>
            </a:r>
            <a:r>
              <a:rPr lang="es-CO" sz="7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Cf. R. LAURENTIN, Los Carismas, en </a:t>
            </a:r>
            <a:r>
              <a:rPr lang="es-CO" sz="7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Concilium</a:t>
            </a:r>
            <a:r>
              <a:rPr lang="es-CO" sz="7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129, 1997, 281-291.</a:t>
            </a:r>
            <a:endParaRPr lang="es-CO" sz="7600" dirty="0">
              <a:effectLst/>
              <a:latin typeface="Calibri" panose="020F0502020204030204" pitchFamily="34" charset="0"/>
              <a:ea typeface="Calibri" panose="020F0502020204030204" pitchFamily="34" charset="0"/>
              <a:cs typeface="Times New Roman" panose="02020603050405020304" pitchFamily="18" charset="0"/>
            </a:endParaRPr>
          </a:p>
          <a:p>
            <a:pPr>
              <a:defRPr/>
            </a:pPr>
            <a:endParaRPr lang="es-CO" dirty="0"/>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AC4D34-6087-64C9-0E54-649FB3786955}"/>
              </a:ext>
            </a:extLst>
          </p:cNvPr>
          <p:cNvSpPr>
            <a:spLocks noGrp="1"/>
          </p:cNvSpPr>
          <p:nvPr>
            <p:ph type="title"/>
          </p:nvPr>
        </p:nvSpPr>
        <p:spPr>
          <a:xfrm>
            <a:off x="971550" y="-242888"/>
            <a:ext cx="7429500" cy="1477963"/>
          </a:xfrm>
        </p:spPr>
        <p:txBody>
          <a:bodyPr/>
          <a:lstStyle/>
          <a:p>
            <a:pPr algn="ctr">
              <a:defRPr/>
            </a:pPr>
            <a:r>
              <a:rPr lang="es-CO" dirty="0"/>
              <a:t>6. CRITERIOS DE SAN PABLO</a:t>
            </a:r>
          </a:p>
        </p:txBody>
      </p:sp>
      <p:sp>
        <p:nvSpPr>
          <p:cNvPr id="3" name="Marcador de contenido 2">
            <a:extLst>
              <a:ext uri="{FF2B5EF4-FFF2-40B4-BE49-F238E27FC236}">
                <a16:creationId xmlns:a16="http://schemas.microsoft.com/office/drawing/2014/main" id="{E94A31F4-0C9C-371F-10F4-8B12DF8FCCEE}"/>
              </a:ext>
            </a:extLst>
          </p:cNvPr>
          <p:cNvSpPr>
            <a:spLocks noGrp="1"/>
          </p:cNvSpPr>
          <p:nvPr>
            <p:ph idx="1"/>
          </p:nvPr>
        </p:nvSpPr>
        <p:spPr>
          <a:xfrm>
            <a:off x="611188" y="836613"/>
            <a:ext cx="7429500" cy="3541712"/>
          </a:xfrm>
        </p:spPr>
        <p:txBody>
          <a:bodyPr>
            <a:normAutofit fontScale="25000" lnSpcReduction="20000"/>
          </a:bodyPr>
          <a:lstStyle/>
          <a:p>
            <a:pPr algn="just">
              <a:lnSpc>
                <a:spcPct val="115000"/>
              </a:lnSpc>
              <a:spcAft>
                <a:spcPts val="1000"/>
              </a:spcAft>
              <a:defRPr/>
            </a:pPr>
            <a:r>
              <a:rPr lang="es-CO" sz="8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Para resolver las </a:t>
            </a:r>
            <a:r>
              <a:rPr lang="es-CO" sz="8800"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“Tensiones”</a:t>
            </a:r>
            <a:r>
              <a:rPr lang="es-CO" sz="8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en el ejercicio de los carismas, llamados </a:t>
            </a:r>
            <a:r>
              <a:rPr lang="es-CO" sz="8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pneumáticos</a:t>
            </a:r>
            <a:r>
              <a:rPr lang="es-CO" sz="8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Pablo señala primeramente lo que ocurre con los carismas en general: </a:t>
            </a:r>
            <a:endParaRPr lang="es-CO" sz="8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1000"/>
              </a:spcAft>
              <a:buFont typeface="Arial" panose="020B0604020202020204" pitchFamily="34" charset="0"/>
              <a:buNone/>
              <a:defRPr/>
            </a:pPr>
            <a:r>
              <a:rPr lang="es-CO" sz="8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 </a:t>
            </a:r>
            <a:r>
              <a:rPr lang="es-CO" sz="8800" b="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Cor</a:t>
            </a:r>
            <a:r>
              <a:rPr lang="es-CO" sz="8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12. LEER.</a:t>
            </a:r>
            <a:endParaRPr lang="es-CO" sz="8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1000"/>
              </a:spcAft>
              <a:buFont typeface="Arial" panose="020B0604020202020204" pitchFamily="34" charset="0"/>
              <a:buNone/>
              <a:defRPr/>
            </a:pPr>
            <a:r>
              <a:rPr lang="es-CO" sz="8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Todo el capítulo se organiza en la palabra antitética: lo uno y lo múltiple.</a:t>
            </a:r>
            <a:endParaRPr lang="es-CO" sz="8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1000"/>
              </a:spcAft>
              <a:buFont typeface="Arial" panose="020B0604020202020204" pitchFamily="34" charset="0"/>
              <a:buNone/>
              <a:defRPr/>
            </a:pPr>
            <a:r>
              <a:rPr lang="es-CO" sz="8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PABLO INSISTE EN LA DIVERSIDAD CRISTIANA QUE SE MANIFIESTA EN LA UNIDAD DEL ESPÍRITU</a:t>
            </a:r>
            <a:r>
              <a:rPr lang="es-CO" sz="8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sin llegar a una especie de uniformidad.</a:t>
            </a:r>
            <a:endParaRPr lang="es-CO" sz="8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1000"/>
              </a:spcAft>
              <a:buFont typeface="Arial" panose="020B0604020202020204" pitchFamily="34" charset="0"/>
              <a:buNone/>
              <a:defRPr/>
            </a:pPr>
            <a:r>
              <a:rPr lang="es-CO" sz="8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LA UNIDAD DEL ESPÍRITU SE MANIFIESTA EN LA DIVERSIDAD DE LOS DONES Y CARISMAS</a:t>
            </a:r>
            <a:r>
              <a:rPr lang="es-CO" sz="8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8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1000"/>
              </a:spcAft>
              <a:buFont typeface="Arial" panose="020B0604020202020204" pitchFamily="34" charset="0"/>
              <a:buNone/>
              <a:defRPr/>
            </a:pPr>
            <a:r>
              <a:rPr lang="es-CO" sz="8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1COR. 4,1-11 </a:t>
            </a:r>
            <a:r>
              <a:rPr lang="es-CO" sz="8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DIVERSIDAD DE CARISMAS Y LA UNIDAD DEL ESPÍRITU. </a:t>
            </a:r>
            <a:endParaRPr lang="es-CO" sz="8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1000"/>
              </a:spcAft>
              <a:buFont typeface="Arial" panose="020B0604020202020204" pitchFamily="34" charset="0"/>
              <a:buNone/>
              <a:defRPr/>
            </a:pPr>
            <a:endParaRPr lang="es-CO" sz="1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FC4F89-7A68-28B5-4B0C-3D5FEBA767FF}"/>
              </a:ext>
            </a:extLst>
          </p:cNvPr>
          <p:cNvSpPr>
            <a:spLocks noGrp="1"/>
          </p:cNvSpPr>
          <p:nvPr>
            <p:ph type="title"/>
          </p:nvPr>
        </p:nvSpPr>
        <p:spPr>
          <a:xfrm>
            <a:off x="855663" y="619125"/>
            <a:ext cx="7429500" cy="1477963"/>
          </a:xfrm>
        </p:spPr>
        <p:txBody>
          <a:bodyPr/>
          <a:lstStyle/>
          <a:p>
            <a:pPr>
              <a:defRPr/>
            </a:pPr>
            <a:endParaRPr lang="es-CO"/>
          </a:p>
        </p:txBody>
      </p:sp>
      <p:sp>
        <p:nvSpPr>
          <p:cNvPr id="3" name="Marcador de contenido 2">
            <a:extLst>
              <a:ext uri="{FF2B5EF4-FFF2-40B4-BE49-F238E27FC236}">
                <a16:creationId xmlns:a16="http://schemas.microsoft.com/office/drawing/2014/main" id="{C095FBAB-7AD6-9FEB-FBEB-5FACA1746491}"/>
              </a:ext>
            </a:extLst>
          </p:cNvPr>
          <p:cNvSpPr>
            <a:spLocks noGrp="1"/>
          </p:cNvSpPr>
          <p:nvPr>
            <p:ph idx="1"/>
          </p:nvPr>
        </p:nvSpPr>
        <p:spPr>
          <a:xfrm>
            <a:off x="179388" y="404813"/>
            <a:ext cx="8569325" cy="6337300"/>
          </a:xfrm>
        </p:spPr>
        <p:txBody>
          <a:bodyPr>
            <a:normAutofit fontScale="62500" lnSpcReduction="20000"/>
          </a:bodyPr>
          <a:lstStyle/>
          <a:p>
            <a:pPr marL="0" indent="0" algn="ctr">
              <a:buFont typeface="Arial" panose="020B0604020202020204" pitchFamily="34" charset="0"/>
              <a:buNone/>
              <a:defRPr/>
            </a:pPr>
            <a:r>
              <a:rPr lang="es-CO" b="1" dirty="0">
                <a:solidFill>
                  <a:srgbClr val="030303"/>
                </a:solidFill>
                <a:effectLst/>
                <a:latin typeface="var(--third-font)"/>
              </a:rPr>
              <a:t>LOS SIETE (7) DONES DEL ESPÍRITU SANTO</a:t>
            </a:r>
          </a:p>
          <a:p>
            <a:pPr>
              <a:defRPr/>
            </a:pPr>
            <a:r>
              <a:rPr lang="es-CO" b="1" dirty="0">
                <a:solidFill>
                  <a:srgbClr val="030303"/>
                </a:solidFill>
                <a:effectLst/>
                <a:latin typeface="var(--c-detail-body-text-font)"/>
              </a:rPr>
              <a:t>Don de sabiduría</a:t>
            </a:r>
            <a:r>
              <a:rPr lang="es-CO" dirty="0">
                <a:solidFill>
                  <a:srgbClr val="030303"/>
                </a:solidFill>
                <a:effectLst/>
                <a:latin typeface="var(--c-detail-body-text-font)"/>
              </a:rPr>
              <a:t>: El don de sabiduría o «espíritu de discernimiento» nos concede entender lo que viene de Dios y lo que no, con el fin de cumplir su voluntad. El Espíritu nos inspira caridad y nos concede una visión plena de Dios.</a:t>
            </a:r>
          </a:p>
          <a:p>
            <a:pPr>
              <a:defRPr/>
            </a:pPr>
            <a:r>
              <a:rPr lang="es-CO" b="1" dirty="0">
                <a:solidFill>
                  <a:srgbClr val="030303"/>
                </a:solidFill>
                <a:effectLst/>
                <a:latin typeface="var(--c-detail-body-text-font)"/>
              </a:rPr>
              <a:t>Don de entendimiento</a:t>
            </a:r>
            <a:r>
              <a:rPr lang="es-CO" dirty="0">
                <a:solidFill>
                  <a:srgbClr val="030303"/>
                </a:solidFill>
                <a:effectLst/>
                <a:latin typeface="var(--c-detail-body-text-font)"/>
              </a:rPr>
              <a:t>: Este don nos concede escrutar la Palabra de Dios, y entender las verdades que nos revela a través de nuestra historia personal. Nos ayuda a ver lo que Dios nos quiere decir o mostrar. (</a:t>
            </a:r>
            <a:r>
              <a:rPr lang="es-CO" dirty="0" err="1">
                <a:solidFill>
                  <a:srgbClr val="030303"/>
                </a:solidFill>
                <a:effectLst/>
                <a:latin typeface="var(--c-detail-body-text-font)"/>
              </a:rPr>
              <a:t>Jer</a:t>
            </a:r>
            <a:r>
              <a:rPr lang="es-CO" dirty="0">
                <a:solidFill>
                  <a:srgbClr val="030303"/>
                </a:solidFill>
                <a:effectLst/>
                <a:latin typeface="var(--c-detail-body-text-font)"/>
              </a:rPr>
              <a:t> 24,7).</a:t>
            </a:r>
          </a:p>
          <a:p>
            <a:pPr>
              <a:defRPr/>
            </a:pPr>
            <a:r>
              <a:rPr lang="es-CO" b="1" dirty="0">
                <a:solidFill>
                  <a:srgbClr val="030303"/>
                </a:solidFill>
                <a:effectLst/>
                <a:latin typeface="var(--c-detail-body-text-font)"/>
              </a:rPr>
              <a:t>Don de consejo</a:t>
            </a:r>
            <a:r>
              <a:rPr lang="es-CO" dirty="0">
                <a:solidFill>
                  <a:srgbClr val="030303"/>
                </a:solidFill>
                <a:effectLst/>
                <a:latin typeface="var(--c-detail-body-text-font)"/>
              </a:rPr>
              <a:t>: Nos ayuda a orientar nuestra vida y la de nuestros prójimos; con la ayuda del Espíritu sabremos discernir y elegir el buen camino, distinguir la verdad de la mentira, lo bueno de lo malo.</a:t>
            </a:r>
          </a:p>
          <a:p>
            <a:pPr>
              <a:defRPr/>
            </a:pPr>
            <a:r>
              <a:rPr lang="es-CO" b="1" dirty="0">
                <a:solidFill>
                  <a:srgbClr val="030303"/>
                </a:solidFill>
                <a:effectLst/>
                <a:latin typeface="var(--c-detail-body-text-font)"/>
              </a:rPr>
              <a:t>Don de ciencia</a:t>
            </a:r>
            <a:r>
              <a:rPr lang="es-CO" dirty="0">
                <a:solidFill>
                  <a:srgbClr val="030303"/>
                </a:solidFill>
                <a:effectLst/>
                <a:latin typeface="var(--c-detail-body-text-font)"/>
              </a:rPr>
              <a:t>: También llamado don de conocimiento, nos otorga no un conocimiento mundano, si no el conocimiento profundo del pensamiento de Dios , que ve hasta lo más profundo de nuestros corazones.</a:t>
            </a:r>
          </a:p>
          <a:p>
            <a:pPr>
              <a:defRPr/>
            </a:pPr>
            <a:r>
              <a:rPr lang="es-CO" b="1" dirty="0">
                <a:solidFill>
                  <a:srgbClr val="030303"/>
                </a:solidFill>
                <a:effectLst/>
                <a:latin typeface="var(--c-detail-body-text-font)"/>
              </a:rPr>
              <a:t>Don de piedad</a:t>
            </a:r>
            <a:r>
              <a:rPr lang="es-CO" dirty="0">
                <a:solidFill>
                  <a:srgbClr val="030303"/>
                </a:solidFill>
                <a:effectLst/>
                <a:latin typeface="var(--c-detail-body-text-font)"/>
              </a:rPr>
              <a:t>: Es la apertura total a la voluntad de Dios, que nos permite actuar como Jesucristo, dando la vida si es preciso. La piedad no es más (ni menos) que poner a Dios en el centro de tu vida. Según el </a:t>
            </a:r>
            <a:r>
              <a:rPr lang="es-CO" dirty="0" err="1">
                <a:solidFill>
                  <a:srgbClr val="030303"/>
                </a:solidFill>
                <a:effectLst/>
                <a:latin typeface="var(--c-detail-body-text-font)"/>
              </a:rPr>
              <a:t>Youcat</a:t>
            </a:r>
            <a:r>
              <a:rPr lang="es-CO" dirty="0">
                <a:solidFill>
                  <a:srgbClr val="030303"/>
                </a:solidFill>
                <a:effectLst/>
                <a:latin typeface="var(--c-detail-body-text-font)"/>
              </a:rPr>
              <a:t> «Piedad es otra palabra para la entrega a Dios»</a:t>
            </a:r>
          </a:p>
          <a:p>
            <a:pPr>
              <a:defRPr/>
            </a:pPr>
            <a:r>
              <a:rPr lang="es-CO" b="1" dirty="0">
                <a:solidFill>
                  <a:srgbClr val="030303"/>
                </a:solidFill>
                <a:effectLst/>
                <a:latin typeface="var(--c-detail-body-text-font)"/>
              </a:rPr>
              <a:t>Don de fortaleza</a:t>
            </a:r>
            <a:r>
              <a:rPr lang="es-CO" dirty="0">
                <a:solidFill>
                  <a:srgbClr val="030303"/>
                </a:solidFill>
                <a:effectLst/>
                <a:latin typeface="var(--c-detail-body-text-font)"/>
              </a:rPr>
              <a:t>: Nos ayuda a superar las dificultades y tentaciones del día a día. Hace firme la fe y no deja atemorizar al cristiano ante las amenazas del maligno y sus persecuciones. Concede una confianza plena en Dios nuestro Padre.</a:t>
            </a:r>
          </a:p>
          <a:p>
            <a:pPr>
              <a:defRPr/>
            </a:pPr>
            <a:r>
              <a:rPr lang="es-CO" b="1" dirty="0">
                <a:solidFill>
                  <a:srgbClr val="030303"/>
                </a:solidFill>
                <a:effectLst/>
                <a:latin typeface="var(--c-detail-body-text-font)"/>
              </a:rPr>
              <a:t>Don de temor de Dios</a:t>
            </a:r>
            <a:r>
              <a:rPr lang="es-CO" dirty="0">
                <a:solidFill>
                  <a:srgbClr val="030303"/>
                </a:solidFill>
                <a:effectLst/>
                <a:latin typeface="var(--c-detail-body-text-font)"/>
              </a:rPr>
              <a:t>: Ser temeroso de Dios, no es tenerle miedo. Es más bien todo lo contrario, es conocer que Él es el sumo bien y que fuera de Él y de su voluntad sólo se encuentra tristeza y perdición. Quien tiene este don pone la voluntad de Dios por encima de todo y hace lo posible para vivir de acuerdo con los mandamientos de Dios.</a:t>
            </a:r>
          </a:p>
          <a:p>
            <a:pPr>
              <a:defRPr/>
            </a:pPr>
            <a:endParaRPr lang="es-CO"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305AD1-3FB1-594B-4D5E-05BB8A50B859}"/>
              </a:ext>
            </a:extLst>
          </p:cNvPr>
          <p:cNvSpPr>
            <a:spLocks noGrp="1"/>
          </p:cNvSpPr>
          <p:nvPr>
            <p:ph type="title"/>
          </p:nvPr>
        </p:nvSpPr>
        <p:spPr>
          <a:xfrm>
            <a:off x="855663" y="192088"/>
            <a:ext cx="7429500" cy="1479550"/>
          </a:xfrm>
        </p:spPr>
        <p:txBody>
          <a:bodyPr>
            <a:normAutofit fontScale="90000"/>
          </a:bodyPr>
          <a:lstStyle/>
          <a:p>
            <a:pPr eaLnBrk="1" fontAlgn="auto" hangingPunct="1">
              <a:spcAft>
                <a:spcPts val="0"/>
              </a:spcAft>
              <a:defRPr/>
            </a:pPr>
            <a:r>
              <a:rPr lang="es-CO" dirty="0"/>
              <a:t>10. No asignarle prioridad al aprendizaje </a:t>
            </a:r>
            <a:r>
              <a:rPr lang="es-CO" dirty="0">
                <a:solidFill>
                  <a:srgbClr val="FF0000"/>
                </a:solidFill>
              </a:rPr>
              <a:t>(No tengo tiempo) </a:t>
            </a:r>
            <a:br>
              <a:rPr lang="es-CO" dirty="0"/>
            </a:br>
            <a:endParaRPr lang="es-CO" dirty="0"/>
          </a:p>
        </p:txBody>
      </p:sp>
      <p:sp>
        <p:nvSpPr>
          <p:cNvPr id="3" name="Marcador de contenido 2">
            <a:extLst>
              <a:ext uri="{FF2B5EF4-FFF2-40B4-BE49-F238E27FC236}">
                <a16:creationId xmlns:a16="http://schemas.microsoft.com/office/drawing/2014/main" id="{37F5BA21-79A8-7276-CAB4-319D4FD238A0}"/>
              </a:ext>
            </a:extLst>
          </p:cNvPr>
          <p:cNvSpPr>
            <a:spLocks noGrp="1"/>
          </p:cNvSpPr>
          <p:nvPr>
            <p:ph idx="1"/>
          </p:nvPr>
        </p:nvSpPr>
        <p:spPr>
          <a:xfrm>
            <a:off x="835025" y="1298575"/>
            <a:ext cx="7429500" cy="3541713"/>
          </a:xfrm>
        </p:spPr>
        <p:txBody>
          <a:bodyPr/>
          <a:lstStyle/>
          <a:p>
            <a:pPr eaLnBrk="1" fontAlgn="auto" hangingPunct="1">
              <a:spcAft>
                <a:spcPts val="0"/>
              </a:spcAft>
              <a:defRPr/>
            </a:pPr>
            <a:r>
              <a:rPr lang="es-CO" dirty="0"/>
              <a:t>Soy víctima de la vorágine cotidiana y el mundo no me deja aprender. </a:t>
            </a:r>
          </a:p>
          <a:p>
            <a:pPr eaLnBrk="1" fontAlgn="auto" hangingPunct="1">
              <a:spcAft>
                <a:spcPts val="0"/>
              </a:spcAft>
              <a:defRPr/>
            </a:pPr>
            <a:r>
              <a:rPr lang="es-CO" dirty="0"/>
              <a:t>No me muestro responsable frente al aprendizaje. </a:t>
            </a:r>
          </a:p>
          <a:p>
            <a:pPr eaLnBrk="1" fontAlgn="auto" hangingPunct="1">
              <a:spcAft>
                <a:spcPts val="0"/>
              </a:spcAft>
              <a:defRPr/>
            </a:pPr>
            <a:r>
              <a:rPr lang="es-CO" dirty="0"/>
              <a:t>Adquirir maestría lleva tiempo (10 mil </a:t>
            </a:r>
            <a:r>
              <a:rPr lang="es-CO" dirty="0" err="1"/>
              <a:t>hs</a:t>
            </a:r>
            <a:r>
              <a:rPr lang="es-CO" dirty="0"/>
              <a:t>. de práctica)</a:t>
            </a:r>
          </a:p>
        </p:txBody>
      </p:sp>
      <p:pic>
        <p:nvPicPr>
          <p:cNvPr id="36867" name="Imagen 4">
            <a:extLst>
              <a:ext uri="{FF2B5EF4-FFF2-40B4-BE49-F238E27FC236}">
                <a16:creationId xmlns:a16="http://schemas.microsoft.com/office/drawing/2014/main" id="{82936741-BA44-ECAA-060F-0C8B5ACAD0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3429000"/>
            <a:ext cx="7772400"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E5FD87-7DCE-C88A-DF0D-7B38FB4E03B1}"/>
              </a:ext>
            </a:extLst>
          </p:cNvPr>
          <p:cNvSpPr>
            <a:spLocks noGrp="1"/>
          </p:cNvSpPr>
          <p:nvPr>
            <p:ph type="title"/>
          </p:nvPr>
        </p:nvSpPr>
        <p:spPr>
          <a:xfrm>
            <a:off x="855663" y="619125"/>
            <a:ext cx="7429500" cy="1477963"/>
          </a:xfrm>
        </p:spPr>
        <p:txBody>
          <a:bodyPr/>
          <a:lstStyle/>
          <a:p>
            <a:pPr>
              <a:defRPr/>
            </a:pPr>
            <a:endParaRPr lang="es-CO"/>
          </a:p>
        </p:txBody>
      </p:sp>
      <p:sp>
        <p:nvSpPr>
          <p:cNvPr id="3" name="Marcador de contenido 2">
            <a:extLst>
              <a:ext uri="{FF2B5EF4-FFF2-40B4-BE49-F238E27FC236}">
                <a16:creationId xmlns:a16="http://schemas.microsoft.com/office/drawing/2014/main" id="{4B2470C0-8150-82DA-35A8-680744853917}"/>
              </a:ext>
            </a:extLst>
          </p:cNvPr>
          <p:cNvSpPr>
            <a:spLocks noGrp="1"/>
          </p:cNvSpPr>
          <p:nvPr>
            <p:ph idx="1"/>
          </p:nvPr>
        </p:nvSpPr>
        <p:spPr>
          <a:xfrm>
            <a:off x="250825" y="0"/>
            <a:ext cx="8713788" cy="6858000"/>
          </a:xfrm>
        </p:spPr>
        <p:txBody>
          <a:bodyPr>
            <a:normAutofit fontScale="92500" lnSpcReduction="20000"/>
          </a:bodyPr>
          <a:lstStyle/>
          <a:p>
            <a:pPr marL="0" indent="0" algn="ctr">
              <a:buFont typeface="Arial" panose="020B0604020202020204" pitchFamily="34" charset="0"/>
              <a:buNone/>
              <a:defRPr/>
            </a:pPr>
            <a:r>
              <a:rPr lang="es-CO"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ORACIÓN PARA PEDIR LOS DONES DEL ESPÍRITU SANTO</a:t>
            </a:r>
            <a:br>
              <a:rPr lang="es-CO"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s-CO"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br>
              <a:rPr lang="es-CO"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Ven, Espíritu Creador, visita las almas de los fieles; e inunda con tu gracia los corazones que Tú creaste.</a:t>
            </a:r>
            <a:b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b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s-CO"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Espíritu de Sabiduría</a:t>
            </a: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que conoces mis pensamientos más secretos, y mis deseos más íntimos, buenos y malos; ilumíname y hazme conocer lo bueno para obrarlo, y lo malo para detestarlo sinceramente.</a:t>
            </a:r>
            <a:b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b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Intensifica mi vida interior, por el </a:t>
            </a:r>
            <a:r>
              <a:rPr lang="es-CO"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don de Entendimiento.</a:t>
            </a:r>
            <a:b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Aconséjame en mis dudas y vacilaciones, por</a:t>
            </a:r>
            <a:r>
              <a:rPr lang="es-CO"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el </a:t>
            </a:r>
            <a:r>
              <a:rPr lang="es-CO"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don de Consejo.</a:t>
            </a:r>
            <a:b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b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Dame la energía necesaria en la lucha contra mis pasiones, por el </a:t>
            </a:r>
            <a:r>
              <a:rPr lang="es-CO"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don de Fortaleza</a:t>
            </a: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b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b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Envuelve todo mi proceder en un ambiente sobrenatural, por el </a:t>
            </a:r>
            <a:r>
              <a:rPr lang="es-CO"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don de Ciencia.</a:t>
            </a:r>
            <a:b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b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Haz que me sienta hijo tuyo en todas las vicisitudes de la vida, y acuda a Ti, cual niño con afecto filial, por el </a:t>
            </a:r>
            <a:r>
              <a:rPr lang="es-CO"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don de Piedad.</a:t>
            </a:r>
            <a:b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b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Concédeme que Te venere y Te ame cual lo mereces; que ande con cautela en el sendero del bien, guiado por el </a:t>
            </a:r>
            <a:r>
              <a:rPr lang="es-CO"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don del santo Temor de Dios</a:t>
            </a: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que tema el pecado más que ningún otro mal; que prefiera perderlo todo antes que tu gracia; y que llegue un día a aquella feliz morada, donde Tú serás nuestra Luz y Consuelo, y, cual tierna madre; enjugas “toda lágrima de nuestros ojos”, donde no hay llanto ni dolor alguno, sino eterna felicidad. Así sea.</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a:defRPr/>
            </a:pPr>
            <a:endParaRPr lang="es-CO" dirty="0"/>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3A9C84-D57E-8BFA-FA1F-D413C1D4E264}"/>
              </a:ext>
            </a:extLst>
          </p:cNvPr>
          <p:cNvSpPr>
            <a:spLocks noGrp="1"/>
          </p:cNvSpPr>
          <p:nvPr>
            <p:ph type="title"/>
          </p:nvPr>
        </p:nvSpPr>
        <p:spPr>
          <a:xfrm>
            <a:off x="855663" y="619125"/>
            <a:ext cx="7429500" cy="1477963"/>
          </a:xfrm>
        </p:spPr>
        <p:txBody>
          <a:bodyPr/>
          <a:lstStyle/>
          <a:p>
            <a:pPr algn="ctr">
              <a:defRPr/>
            </a:pPr>
            <a:r>
              <a:rPr lang="es-CO" dirty="0"/>
              <a:t>LOS FRUTOS DEL ESPÍRITU SANTO</a:t>
            </a:r>
          </a:p>
        </p:txBody>
      </p:sp>
      <p:sp>
        <p:nvSpPr>
          <p:cNvPr id="3" name="Marcador de contenido 2">
            <a:extLst>
              <a:ext uri="{FF2B5EF4-FFF2-40B4-BE49-F238E27FC236}">
                <a16:creationId xmlns:a16="http://schemas.microsoft.com/office/drawing/2014/main" id="{F6F8F6BD-8261-C011-3206-7147D642D0C8}"/>
              </a:ext>
            </a:extLst>
          </p:cNvPr>
          <p:cNvSpPr>
            <a:spLocks noGrp="1"/>
          </p:cNvSpPr>
          <p:nvPr>
            <p:ph idx="1"/>
          </p:nvPr>
        </p:nvSpPr>
        <p:spPr>
          <a:xfrm>
            <a:off x="855663" y="2249488"/>
            <a:ext cx="7429500" cy="3541712"/>
          </a:xfrm>
        </p:spPr>
        <p:txBody>
          <a:bodyPr>
            <a:normAutofit lnSpcReduction="10000"/>
          </a:bodyPr>
          <a:lstStyle/>
          <a:p>
            <a:pPr>
              <a:defRPr/>
            </a:pPr>
            <a:r>
              <a:rPr lang="es-CO" b="1" dirty="0">
                <a:effectLst/>
                <a:latin typeface="var(--third-font)"/>
              </a:rPr>
              <a:t>¿Por qué doce frutos?</a:t>
            </a:r>
          </a:p>
          <a:p>
            <a:pPr>
              <a:defRPr/>
            </a:pPr>
            <a:r>
              <a:rPr lang="es-CO" dirty="0">
                <a:solidFill>
                  <a:srgbClr val="030303"/>
                </a:solidFill>
                <a:effectLst/>
                <a:latin typeface="var(--c-detail-body-text-font)"/>
              </a:rPr>
              <a:t>Según el punto 1832 del catecismo de la Iglesia Católica: «Los frutos del Espíritu son </a:t>
            </a:r>
            <a:r>
              <a:rPr lang="es-CO" b="1" dirty="0">
                <a:solidFill>
                  <a:srgbClr val="030303"/>
                </a:solidFill>
                <a:effectLst/>
                <a:latin typeface="var(--c-detail-body-text-font)"/>
              </a:rPr>
              <a:t>perfecciones que forma en nosotros el Espíritu Santo</a:t>
            </a:r>
            <a:r>
              <a:rPr lang="es-CO" dirty="0">
                <a:solidFill>
                  <a:srgbClr val="030303"/>
                </a:solidFill>
                <a:effectLst/>
                <a:latin typeface="var(--c-detail-body-text-font)"/>
              </a:rPr>
              <a:t> como primicias de la gloria eterna. La tradición de la Iglesia enumera doce: «caridad, gozo, paz, paciencia, longanimidad, bondad, benignidad, mansedumbre, fidelidad, modestia, continencia, castidad» (Ga 5,22-23).»</a:t>
            </a:r>
          </a:p>
          <a:p>
            <a:pPr>
              <a:defRPr/>
            </a:pPr>
            <a:endParaRPr lang="es-CO" dirty="0"/>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48E71D-4CC2-E023-391C-03F6AF8C6D31}"/>
              </a:ext>
            </a:extLst>
          </p:cNvPr>
          <p:cNvSpPr>
            <a:spLocks noGrp="1"/>
          </p:cNvSpPr>
          <p:nvPr>
            <p:ph type="title"/>
          </p:nvPr>
        </p:nvSpPr>
        <p:spPr>
          <a:xfrm>
            <a:off x="855663" y="619125"/>
            <a:ext cx="7429500" cy="1477963"/>
          </a:xfrm>
        </p:spPr>
        <p:txBody>
          <a:bodyPr/>
          <a:lstStyle/>
          <a:p>
            <a:pPr>
              <a:defRPr/>
            </a:pPr>
            <a:endParaRPr lang="es-CO"/>
          </a:p>
        </p:txBody>
      </p:sp>
      <p:sp>
        <p:nvSpPr>
          <p:cNvPr id="3" name="Marcador de contenido 2">
            <a:extLst>
              <a:ext uri="{FF2B5EF4-FFF2-40B4-BE49-F238E27FC236}">
                <a16:creationId xmlns:a16="http://schemas.microsoft.com/office/drawing/2014/main" id="{414B1658-4F26-B91F-AA1D-BCBEE95265BA}"/>
              </a:ext>
            </a:extLst>
          </p:cNvPr>
          <p:cNvSpPr>
            <a:spLocks noGrp="1"/>
          </p:cNvSpPr>
          <p:nvPr>
            <p:ph idx="1"/>
          </p:nvPr>
        </p:nvSpPr>
        <p:spPr>
          <a:xfrm>
            <a:off x="179388" y="115888"/>
            <a:ext cx="8856662" cy="6626225"/>
          </a:xfrm>
        </p:spPr>
        <p:txBody>
          <a:bodyPr>
            <a:normAutofit fontScale="25000" lnSpcReduction="20000"/>
          </a:bodyPr>
          <a:lstStyle/>
          <a:p>
            <a:pPr>
              <a:defRPr/>
            </a:pPr>
            <a:r>
              <a:rPr lang="es-CO" sz="5200" b="1" dirty="0">
                <a:solidFill>
                  <a:srgbClr val="030303"/>
                </a:solidFill>
                <a:effectLst/>
                <a:latin typeface="ChronicleTextG1-Roman"/>
              </a:rPr>
              <a:t>Amor</a:t>
            </a:r>
            <a:r>
              <a:rPr lang="es-CO" sz="5200" dirty="0">
                <a:solidFill>
                  <a:srgbClr val="030303"/>
                </a:solidFill>
                <a:effectLst/>
                <a:latin typeface="ChronicleTextG1-Roman"/>
              </a:rPr>
              <a:t>: El Espíritu Santo es la tercera persona de la Santísima Trinidad, que es fruto del amor entre el Padre y el Hijo, es la Caridad sin límites. Éste es el primer fruto y origen del resto, pues como dice San Pablo, sin amor nada vale (1 Co 12,31—13,13). Este fruto se manifiesta amando a Dios con todo el corazón, con todas nuestras fuerzas y con toda la mente y al prójimo, viendo en el a Cristo.</a:t>
            </a:r>
          </a:p>
          <a:p>
            <a:pPr>
              <a:defRPr/>
            </a:pPr>
            <a:r>
              <a:rPr lang="es-CO" sz="5200" b="1" dirty="0">
                <a:solidFill>
                  <a:srgbClr val="030303"/>
                </a:solidFill>
                <a:effectLst/>
                <a:latin typeface="ChronicleTextG1-Roman"/>
              </a:rPr>
              <a:t>Alegría</a:t>
            </a:r>
            <a:r>
              <a:rPr lang="es-CO" sz="5200" dirty="0">
                <a:solidFill>
                  <a:srgbClr val="030303"/>
                </a:solidFill>
                <a:effectLst/>
                <a:latin typeface="ChronicleTextG1-Roman"/>
              </a:rPr>
              <a:t>: Este fruto nace de quien experimenta y tiene la caridad, es el gozo profundo del alma. Es la satisfacción de estar en Dios, de hacer el bien, de saberse victorioso sobre la muerte.</a:t>
            </a:r>
          </a:p>
          <a:p>
            <a:pPr>
              <a:defRPr/>
            </a:pPr>
            <a:r>
              <a:rPr lang="es-CO" sz="5200" b="1" dirty="0">
                <a:solidFill>
                  <a:srgbClr val="030303"/>
                </a:solidFill>
                <a:effectLst/>
                <a:latin typeface="ChronicleTextG1-Roman"/>
              </a:rPr>
              <a:t>Paz</a:t>
            </a:r>
            <a:r>
              <a:rPr lang="es-CO" sz="5200" dirty="0">
                <a:solidFill>
                  <a:srgbClr val="030303"/>
                </a:solidFill>
                <a:effectLst/>
                <a:latin typeface="ChronicleTextG1-Roman"/>
              </a:rPr>
              <a:t>: Quien es verdaderamente alegre experimenta también la Paz profunda de abandonarse a la voluntad de Dios. Es fruto de la verdadera alegría, que dista mucho de los gozos materiales. Es la certeza de estar seguro bajo la mano de Dios a pesar de la adversidad de la vida terrena.</a:t>
            </a:r>
          </a:p>
          <a:p>
            <a:pPr>
              <a:defRPr/>
            </a:pPr>
            <a:r>
              <a:rPr lang="es-CO" sz="5200" b="1" dirty="0">
                <a:solidFill>
                  <a:srgbClr val="030303"/>
                </a:solidFill>
                <a:effectLst/>
                <a:latin typeface="ChronicleTextG1-Roman"/>
              </a:rPr>
              <a:t>Paciencia</a:t>
            </a:r>
            <a:r>
              <a:rPr lang="es-CO" sz="5200" dirty="0">
                <a:solidFill>
                  <a:srgbClr val="030303"/>
                </a:solidFill>
                <a:effectLst/>
                <a:latin typeface="ChronicleTextG1-Roman"/>
              </a:rPr>
              <a:t>: Paciente es aquel que no se turba ante las adversidades de la vida ni las tentaciones de satanás. La paciencia nos da tranquilidad y armonía para con las demás criaturas.</a:t>
            </a:r>
          </a:p>
          <a:p>
            <a:pPr>
              <a:defRPr/>
            </a:pPr>
            <a:r>
              <a:rPr lang="es-CO" sz="5200" b="1" dirty="0">
                <a:solidFill>
                  <a:srgbClr val="030303"/>
                </a:solidFill>
                <a:effectLst/>
                <a:latin typeface="ChronicleTextG1-Roman"/>
              </a:rPr>
              <a:t>Longanimidad</a:t>
            </a:r>
            <a:r>
              <a:rPr lang="es-CO" sz="5200" dirty="0">
                <a:solidFill>
                  <a:srgbClr val="030303"/>
                </a:solidFill>
                <a:effectLst/>
                <a:latin typeface="ChronicleTextG1-Roman"/>
              </a:rPr>
              <a:t>: Es la perseverancia ante las dificultades, nos da ánimos y coraje ante el mal. Es el saber esperar la Providencia Divina, cuando se escapa a nuestra lógica, además de conferir al alma amplitud de miras y generosidad.</a:t>
            </a:r>
          </a:p>
          <a:p>
            <a:pPr>
              <a:defRPr/>
            </a:pPr>
            <a:r>
              <a:rPr lang="es-CO" sz="5200" b="1" dirty="0">
                <a:solidFill>
                  <a:srgbClr val="030303"/>
                </a:solidFill>
                <a:effectLst/>
                <a:latin typeface="ChronicleTextG1-Roman"/>
              </a:rPr>
              <a:t>Benignidad</a:t>
            </a:r>
            <a:r>
              <a:rPr lang="es-CO" sz="5200" dirty="0">
                <a:solidFill>
                  <a:srgbClr val="030303"/>
                </a:solidFill>
                <a:effectLst/>
                <a:latin typeface="ChronicleTextG1-Roman"/>
              </a:rPr>
              <a:t>: Nos concede ser gentiles para con los demás. Es la constante indulgencia y afabilidad; nos permite tratar a los demás con una dulzura especial.</a:t>
            </a:r>
          </a:p>
          <a:p>
            <a:pPr>
              <a:defRPr/>
            </a:pPr>
            <a:r>
              <a:rPr lang="es-CO" sz="5200" b="1" dirty="0">
                <a:solidFill>
                  <a:srgbClr val="030303"/>
                </a:solidFill>
                <a:effectLst/>
                <a:latin typeface="ChronicleTextG1-Roman"/>
              </a:rPr>
              <a:t>Bondad</a:t>
            </a:r>
            <a:r>
              <a:rPr lang="es-CO" sz="5200" dirty="0">
                <a:solidFill>
                  <a:srgbClr val="030303"/>
                </a:solidFill>
                <a:effectLst/>
                <a:latin typeface="ChronicleTextG1-Roman"/>
              </a:rPr>
              <a:t>: Es el fruto palpable de la benignidad con quien más sufre y lo necesita. Nos presta a ocuparnos del prójimo y beneficiarlo; infundiendo en el alma el espíritu de Jesucristo de entrega al otro.</a:t>
            </a:r>
          </a:p>
          <a:p>
            <a:pPr>
              <a:defRPr/>
            </a:pPr>
            <a:r>
              <a:rPr lang="es-CO" sz="5200" b="1" dirty="0">
                <a:solidFill>
                  <a:srgbClr val="030303"/>
                </a:solidFill>
                <a:effectLst/>
                <a:latin typeface="ChronicleTextG1-Roman"/>
              </a:rPr>
              <a:t>Mansedumbre</a:t>
            </a:r>
            <a:r>
              <a:rPr lang="es-CO" sz="5200" dirty="0">
                <a:solidFill>
                  <a:srgbClr val="030303"/>
                </a:solidFill>
                <a:effectLst/>
                <a:latin typeface="ChronicleTextG1-Roman"/>
              </a:rPr>
              <a:t>: Es la resistencia ante los impulsos que provoca la injusticia, sobre todo ante las reacciones violentas. Frena la ira y la cólera, se opone al rencor y la venganza.</a:t>
            </a:r>
          </a:p>
          <a:p>
            <a:pPr>
              <a:defRPr/>
            </a:pPr>
            <a:r>
              <a:rPr lang="es-CO" sz="5200" b="1" dirty="0">
                <a:solidFill>
                  <a:srgbClr val="030303"/>
                </a:solidFill>
                <a:effectLst/>
                <a:latin typeface="ChronicleTextG1-Roman"/>
              </a:rPr>
              <a:t>Fidelidad</a:t>
            </a:r>
            <a:r>
              <a:rPr lang="es-CO" sz="5200" dirty="0">
                <a:solidFill>
                  <a:srgbClr val="030303"/>
                </a:solidFill>
                <a:effectLst/>
                <a:latin typeface="ChronicleTextG1-Roman"/>
              </a:rPr>
              <a:t>: Quien es fiel, da testimonio de Jesucristo, quien fue fiel hasta el final. Mantenerse fiel al amor de Dios, teniendo certeza de la verdad.</a:t>
            </a:r>
          </a:p>
          <a:p>
            <a:pPr>
              <a:defRPr/>
            </a:pPr>
            <a:r>
              <a:rPr lang="es-CO" sz="5200" b="1" dirty="0">
                <a:solidFill>
                  <a:srgbClr val="030303"/>
                </a:solidFill>
                <a:effectLst/>
                <a:latin typeface="ChronicleTextG1-Roman"/>
              </a:rPr>
              <a:t>Modestia</a:t>
            </a:r>
            <a:r>
              <a:rPr lang="es-CO" sz="5200" dirty="0">
                <a:solidFill>
                  <a:srgbClr val="030303"/>
                </a:solidFill>
                <a:effectLst/>
                <a:latin typeface="ChronicleTextG1-Roman"/>
              </a:rPr>
              <a:t>: Es la disposición de dignificar nuestro cuerpo y forma de vida para ser un verdadero templo del espíritu santo.</a:t>
            </a:r>
          </a:p>
          <a:p>
            <a:pPr>
              <a:defRPr/>
            </a:pPr>
            <a:r>
              <a:rPr lang="es-CO" sz="5200" b="1" dirty="0">
                <a:solidFill>
                  <a:srgbClr val="030303"/>
                </a:solidFill>
                <a:effectLst/>
                <a:latin typeface="ChronicleTextG1-Roman"/>
              </a:rPr>
              <a:t>Continencia</a:t>
            </a:r>
            <a:r>
              <a:rPr lang="es-CO" sz="5200" dirty="0">
                <a:solidFill>
                  <a:srgbClr val="030303"/>
                </a:solidFill>
                <a:effectLst/>
                <a:latin typeface="ChronicleTextG1-Roman"/>
              </a:rPr>
              <a:t>: Como su propio nombre indica consiste en mantener en orden y contener las apetencias y placeres materiales. Es decir, contener la concupiscencia.</a:t>
            </a:r>
          </a:p>
          <a:p>
            <a:pPr>
              <a:defRPr/>
            </a:pPr>
            <a:r>
              <a:rPr lang="es-CO" sz="5200" b="1" dirty="0">
                <a:solidFill>
                  <a:srgbClr val="030303"/>
                </a:solidFill>
                <a:effectLst/>
                <a:latin typeface="ChronicleTextG1-Roman"/>
              </a:rPr>
              <a:t>Castidad</a:t>
            </a:r>
            <a:r>
              <a:rPr lang="es-CO" sz="5200" dirty="0">
                <a:solidFill>
                  <a:srgbClr val="030303"/>
                </a:solidFill>
                <a:effectLst/>
                <a:latin typeface="ChronicleTextG1-Roman"/>
              </a:rPr>
              <a:t>: Es la victoria del cristiano sobre la carne, para ser templo vivo del Espíritu Santo. Quien es casto reina sobre su cuerpo, con paz, sintiendo la alegría de una amistad íntima con Dios.</a:t>
            </a:r>
          </a:p>
          <a:p>
            <a:pPr>
              <a:defRPr/>
            </a:pPr>
            <a:endParaRPr lang="es-CO" dirty="0"/>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4A48DF-33F6-8FA3-7C0F-0EC7E98FE1FF}"/>
              </a:ext>
            </a:extLst>
          </p:cNvPr>
          <p:cNvSpPr>
            <a:spLocks noGrp="1"/>
          </p:cNvSpPr>
          <p:nvPr>
            <p:ph type="title"/>
          </p:nvPr>
        </p:nvSpPr>
        <p:spPr>
          <a:xfrm>
            <a:off x="855663" y="619125"/>
            <a:ext cx="7429500" cy="1477963"/>
          </a:xfrm>
        </p:spPr>
        <p:txBody>
          <a:bodyPr/>
          <a:lstStyle/>
          <a:p>
            <a:pPr>
              <a:defRPr/>
            </a:pPr>
            <a:endParaRPr lang="es-CO"/>
          </a:p>
        </p:txBody>
      </p:sp>
      <p:sp>
        <p:nvSpPr>
          <p:cNvPr id="3" name="Marcador de contenido 2">
            <a:extLst>
              <a:ext uri="{FF2B5EF4-FFF2-40B4-BE49-F238E27FC236}">
                <a16:creationId xmlns:a16="http://schemas.microsoft.com/office/drawing/2014/main" id="{B2F4DA18-0834-5861-26C8-6C8C1F97DF54}"/>
              </a:ext>
            </a:extLst>
          </p:cNvPr>
          <p:cNvSpPr>
            <a:spLocks noGrp="1"/>
          </p:cNvSpPr>
          <p:nvPr>
            <p:ph idx="1"/>
          </p:nvPr>
        </p:nvSpPr>
        <p:spPr>
          <a:xfrm>
            <a:off x="107950" y="0"/>
            <a:ext cx="8928100" cy="6858000"/>
          </a:xfrm>
        </p:spPr>
        <p:txBody>
          <a:bodyPr>
            <a:normAutofit fontScale="70000" lnSpcReduction="20000"/>
          </a:bodyPr>
          <a:lstStyle/>
          <a:p>
            <a:pPr marL="0" indent="0" algn="ctr">
              <a:buFont typeface="Arial" panose="020B0604020202020204" pitchFamily="34" charset="0"/>
              <a:buNone/>
              <a:defRPr/>
            </a:pPr>
            <a:r>
              <a:rPr lang="es-CO"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ORACIÓN PARA PEDIR LOS FRUTOS DEL ESPÍRITU SANTO</a:t>
            </a:r>
            <a:br>
              <a:rPr lang="es-CO"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s-CO"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br>
              <a:rPr lang="es-CO"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Espíritu de </a:t>
            </a:r>
            <a:r>
              <a:rPr lang="es-CO"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Caridad</a:t>
            </a: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haznos amar a Dios y a nuestros semejantes como Tú quieres que los amemos.</a:t>
            </a:r>
            <a:b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b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Espíritu de </a:t>
            </a:r>
            <a:r>
              <a:rPr lang="es-CO"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Gozo</a:t>
            </a: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otórganos la santa alegría, propia de los que viven en tu gracia.</a:t>
            </a:r>
            <a:b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b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Espíritu de </a:t>
            </a:r>
            <a:r>
              <a:rPr lang="es-CO"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Paz</a:t>
            </a: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concédenos tu paz, aquella paz que el mundo no puede dar.</a:t>
            </a:r>
            <a:b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b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Espíritu de </a:t>
            </a:r>
            <a:r>
              <a:rPr lang="es-CO"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Paciencia</a:t>
            </a: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enséñanos a sobrellevar las adversidades de la vida sin indagar el por qué de ellas y sin quejarnos.</a:t>
            </a:r>
            <a:b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b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Espíritu de </a:t>
            </a:r>
            <a:r>
              <a:rPr lang="es-CO"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Benignidad</a:t>
            </a: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haz que juzguemos y tratemos a todos con benevolencia sincera y rostro sonriente, reflejo de tu infinita suavidad.</a:t>
            </a:r>
            <a:b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Espíritu de </a:t>
            </a:r>
            <a:r>
              <a:rPr lang="es-CO"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Bondad</a:t>
            </a: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concédenos el desvivirnos por los demás, y derramar a manos llenas, cuantas obras buenas nos inspires.</a:t>
            </a:r>
            <a:b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b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Espíritu de </a:t>
            </a:r>
            <a:r>
              <a:rPr lang="es-CO"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Longanimidad</a:t>
            </a: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enséñanos a soportar las molestias y flaquezas de los demás, como deseamos soporten las nuestras.</a:t>
            </a:r>
            <a:b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b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Espíritu de </a:t>
            </a:r>
            <a:r>
              <a:rPr lang="es-CO"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Mansedumbre</a:t>
            </a: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haznos mansos y humildes de corazón, a ejemplo del Divino Corazón de Jesús, obra maestra de la creación.</a:t>
            </a:r>
            <a:b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b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Espíritu de </a:t>
            </a:r>
            <a:r>
              <a:rPr lang="es-CO"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Fe</a:t>
            </a: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otórganos el no vacilar en nuestra fe, y vivir siempre de acuerdo con las enseñanzas de Cristo, e iluminados por tus santas inspiraciones.</a:t>
            </a:r>
            <a:b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b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Espíritu de </a:t>
            </a:r>
            <a:r>
              <a:rPr lang="es-CO"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Modestia</a:t>
            </a: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enséñanos a ser recatados con nosotros mismos, a fin de no servir nunca de tentación a los demás.</a:t>
            </a:r>
            <a:b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b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Espíritu de </a:t>
            </a:r>
            <a:r>
              <a:rPr lang="es-CO"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Continencia</a:t>
            </a: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haznos puros y limpios en nuestra vida interior, y enérgicos en rechazar cuanto pudiera manchar el vestido blanco de la gracia.</a:t>
            </a:r>
            <a:b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b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Espíritu de </a:t>
            </a:r>
            <a:r>
              <a:rPr lang="es-CO"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Castidad</a:t>
            </a: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concédenos la victoria sobre nosotros mismos; haznos prudentes y castos; sobrios y mortificados; perseverantes en la oración y amantes de Ti, oh Dios del Amor hermoso.</a:t>
            </a:r>
            <a:b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b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Así sea.</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a:defRPr/>
            </a:pPr>
            <a:endParaRPr lang="es-CO" dirty="0"/>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0B15D5-0DF1-13AF-98CF-4EDB9D9A469E}"/>
              </a:ext>
            </a:extLst>
          </p:cNvPr>
          <p:cNvSpPr>
            <a:spLocks noGrp="1"/>
          </p:cNvSpPr>
          <p:nvPr>
            <p:ph type="title"/>
          </p:nvPr>
        </p:nvSpPr>
        <p:spPr>
          <a:xfrm>
            <a:off x="855663" y="619125"/>
            <a:ext cx="7429500" cy="1477963"/>
          </a:xfrm>
        </p:spPr>
        <p:txBody>
          <a:bodyPr/>
          <a:lstStyle/>
          <a:p>
            <a:pPr>
              <a:defRPr/>
            </a:pPr>
            <a:endParaRPr lang="es-CO"/>
          </a:p>
        </p:txBody>
      </p:sp>
      <p:sp>
        <p:nvSpPr>
          <p:cNvPr id="3" name="Marcador de contenido 2">
            <a:extLst>
              <a:ext uri="{FF2B5EF4-FFF2-40B4-BE49-F238E27FC236}">
                <a16:creationId xmlns:a16="http://schemas.microsoft.com/office/drawing/2014/main" id="{F75C0E8A-5B80-7415-079F-9457CE5F5B5E}"/>
              </a:ext>
            </a:extLst>
          </p:cNvPr>
          <p:cNvSpPr>
            <a:spLocks noGrp="1"/>
          </p:cNvSpPr>
          <p:nvPr>
            <p:ph idx="1"/>
          </p:nvPr>
        </p:nvSpPr>
        <p:spPr>
          <a:xfrm>
            <a:off x="539750" y="325438"/>
            <a:ext cx="7429500" cy="3543300"/>
          </a:xfrm>
        </p:spPr>
        <p:txBody>
          <a:bodyPr>
            <a:normAutofit fontScale="25000" lnSpcReduction="20000"/>
          </a:bodyPr>
          <a:lstStyle/>
          <a:p>
            <a:pPr marL="0" indent="0" algn="just">
              <a:lnSpc>
                <a:spcPct val="115000"/>
              </a:lnSpc>
              <a:spcAft>
                <a:spcPts val="1000"/>
              </a:spcAft>
              <a:buFont typeface="Arial" panose="020B0604020202020204" pitchFamily="34" charset="0"/>
              <a:buNone/>
              <a:defRPr/>
            </a:pPr>
            <a:r>
              <a:rPr lang="es-CO" sz="136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 LISTA DE CARISMAS</a:t>
            </a:r>
            <a:endParaRPr lang="es-CO" sz="13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defRPr/>
            </a:pPr>
            <a:r>
              <a:rPr lang="es-CO" sz="13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7.1. Los </a:t>
            </a:r>
            <a:r>
              <a:rPr lang="es-CO" sz="136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CARISMAS FUNDAMENTALES</a:t>
            </a:r>
            <a:r>
              <a:rPr lang="es-CO" sz="136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son: </a:t>
            </a:r>
            <a:endParaRPr lang="es-CO" sz="136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15000"/>
              </a:lnSpc>
              <a:spcAft>
                <a:spcPts val="1000"/>
              </a:spcAft>
              <a:buFont typeface="Arial" panose="020B0604020202020204" pitchFamily="34" charset="0"/>
              <a:buChar char="●"/>
              <a:defRPr/>
            </a:pPr>
            <a:r>
              <a:rPr lang="es-CO" sz="13600" dirty="0">
                <a:solidFill>
                  <a:srgbClr val="000000"/>
                </a:solidFill>
                <a:effectLst/>
                <a:latin typeface="Arial" panose="020B0604020202020204" pitchFamily="34" charset="0"/>
                <a:ea typeface="Times New Roman" panose="02020603050405020304" pitchFamily="18" charset="0"/>
                <a:cs typeface="Noto Sans Symbols"/>
              </a:rPr>
              <a:t>La filiación adoptiva,</a:t>
            </a:r>
            <a:endParaRPr lang="es-CO" sz="13600" dirty="0">
              <a:effectLst/>
              <a:latin typeface="Noto Sans Symbols"/>
              <a:ea typeface="Noto Sans Symbols"/>
              <a:cs typeface="Noto Sans Symbols"/>
            </a:endParaRPr>
          </a:p>
          <a:p>
            <a:pPr marL="342900" indent="-342900" algn="just">
              <a:lnSpc>
                <a:spcPct val="115000"/>
              </a:lnSpc>
              <a:spcAft>
                <a:spcPts val="1000"/>
              </a:spcAft>
              <a:buFont typeface="Arial" panose="020B0604020202020204" pitchFamily="34" charset="0"/>
              <a:buChar char="●"/>
              <a:defRPr/>
            </a:pPr>
            <a:r>
              <a:rPr lang="es-CO" sz="13600" dirty="0">
                <a:solidFill>
                  <a:srgbClr val="000000"/>
                </a:solidFill>
                <a:effectLst/>
                <a:latin typeface="Arial" panose="020B0604020202020204" pitchFamily="34" charset="0"/>
                <a:ea typeface="Times New Roman" panose="02020603050405020304" pitchFamily="18" charset="0"/>
                <a:cs typeface="Noto Sans Symbols"/>
              </a:rPr>
              <a:t>La Salvación, la Redención, el perdón de los pecados,</a:t>
            </a:r>
            <a:endParaRPr lang="es-CO" sz="13600" dirty="0">
              <a:effectLst/>
              <a:latin typeface="Noto Sans Symbols"/>
              <a:ea typeface="Noto Sans Symbols"/>
              <a:cs typeface="Noto Sans Symbols"/>
            </a:endParaRPr>
          </a:p>
          <a:p>
            <a:pPr marL="342900" indent="-342900" algn="just">
              <a:lnSpc>
                <a:spcPct val="115000"/>
              </a:lnSpc>
              <a:spcAft>
                <a:spcPts val="1000"/>
              </a:spcAft>
              <a:buFont typeface="Arial" panose="020B0604020202020204" pitchFamily="34" charset="0"/>
              <a:buChar char="●"/>
              <a:defRPr/>
            </a:pPr>
            <a:r>
              <a:rPr lang="es-CO" sz="13600" dirty="0">
                <a:solidFill>
                  <a:srgbClr val="000000"/>
                </a:solidFill>
                <a:effectLst/>
                <a:latin typeface="Arial" panose="020B0604020202020204" pitchFamily="34" charset="0"/>
                <a:ea typeface="Times New Roman" panose="02020603050405020304" pitchFamily="18" charset="0"/>
                <a:cs typeface="Noto Sans Symbols"/>
              </a:rPr>
              <a:t>La vida nueva,</a:t>
            </a:r>
            <a:endParaRPr lang="es-CO" sz="13600" dirty="0">
              <a:effectLst/>
              <a:latin typeface="Noto Sans Symbols"/>
              <a:ea typeface="Noto Sans Symbols"/>
              <a:cs typeface="Noto Sans Symbols"/>
            </a:endParaRPr>
          </a:p>
          <a:p>
            <a:pPr marL="342900" indent="-342900" algn="just">
              <a:lnSpc>
                <a:spcPct val="115000"/>
              </a:lnSpc>
              <a:spcAft>
                <a:spcPts val="1000"/>
              </a:spcAft>
              <a:buFont typeface="Arial" panose="020B0604020202020204" pitchFamily="34" charset="0"/>
              <a:buChar char="●"/>
              <a:defRPr/>
            </a:pPr>
            <a:r>
              <a:rPr lang="es-CO" sz="13600" dirty="0">
                <a:solidFill>
                  <a:srgbClr val="000000"/>
                </a:solidFill>
                <a:effectLst/>
                <a:latin typeface="Arial" panose="020B0604020202020204" pitchFamily="34" charset="0"/>
                <a:ea typeface="Times New Roman" panose="02020603050405020304" pitchFamily="18" charset="0"/>
                <a:cs typeface="Noto Sans Symbols"/>
              </a:rPr>
              <a:t>La Vida Eterna, </a:t>
            </a:r>
            <a:endParaRPr lang="es-CO" sz="13600" dirty="0">
              <a:effectLst/>
              <a:latin typeface="Noto Sans Symbols"/>
              <a:ea typeface="Noto Sans Symbols"/>
              <a:cs typeface="Noto Sans Symbols"/>
            </a:endParaRPr>
          </a:p>
          <a:p>
            <a:pPr marL="342900" indent="-342900" algn="just">
              <a:lnSpc>
                <a:spcPct val="115000"/>
              </a:lnSpc>
              <a:spcAft>
                <a:spcPts val="1000"/>
              </a:spcAft>
              <a:buFont typeface="Arial" panose="020B0604020202020204" pitchFamily="34" charset="0"/>
              <a:buChar char="●"/>
              <a:defRPr/>
            </a:pPr>
            <a:r>
              <a:rPr lang="es-CO" sz="13600" dirty="0">
                <a:solidFill>
                  <a:srgbClr val="000000"/>
                </a:solidFill>
                <a:effectLst/>
                <a:latin typeface="Arial" panose="020B0604020202020204" pitchFamily="34" charset="0"/>
                <a:ea typeface="Times New Roman" panose="02020603050405020304" pitchFamily="18" charset="0"/>
                <a:cs typeface="Noto Sans Symbols"/>
              </a:rPr>
              <a:t>La Iglesia.</a:t>
            </a:r>
            <a:endParaRPr lang="es-CO" sz="13600" dirty="0">
              <a:effectLst/>
              <a:latin typeface="Calibri" panose="020F0502020204030204" pitchFamily="34" charset="0"/>
              <a:ea typeface="Calibri" panose="020F0502020204030204" pitchFamily="34" charset="0"/>
              <a:cs typeface="Times New Roman" panose="02020603050405020304" pitchFamily="18" charset="0"/>
            </a:endParaRPr>
          </a:p>
          <a:p>
            <a:pPr>
              <a:defRPr/>
            </a:pPr>
            <a:endParaRPr lang="es-CO" dirty="0"/>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84B50D-D3E6-AEFF-EAAE-55298AEEE738}"/>
              </a:ext>
            </a:extLst>
          </p:cNvPr>
          <p:cNvSpPr>
            <a:spLocks noGrp="1"/>
          </p:cNvSpPr>
          <p:nvPr>
            <p:ph type="title"/>
          </p:nvPr>
        </p:nvSpPr>
        <p:spPr>
          <a:xfrm>
            <a:off x="855663" y="619125"/>
            <a:ext cx="7429500" cy="1477963"/>
          </a:xfrm>
        </p:spPr>
        <p:txBody>
          <a:bodyPr/>
          <a:lstStyle/>
          <a:p>
            <a:pPr>
              <a:defRPr/>
            </a:pPr>
            <a:endParaRPr lang="es-CO"/>
          </a:p>
        </p:txBody>
      </p:sp>
      <p:sp>
        <p:nvSpPr>
          <p:cNvPr id="3" name="Marcador de contenido 2">
            <a:extLst>
              <a:ext uri="{FF2B5EF4-FFF2-40B4-BE49-F238E27FC236}">
                <a16:creationId xmlns:a16="http://schemas.microsoft.com/office/drawing/2014/main" id="{45BD2F1C-CA98-A5C1-E0FA-BED07906628D}"/>
              </a:ext>
            </a:extLst>
          </p:cNvPr>
          <p:cNvSpPr>
            <a:spLocks noGrp="1"/>
          </p:cNvSpPr>
          <p:nvPr>
            <p:ph idx="1"/>
          </p:nvPr>
        </p:nvSpPr>
        <p:spPr>
          <a:xfrm>
            <a:off x="179388" y="0"/>
            <a:ext cx="8713787" cy="5791200"/>
          </a:xfrm>
        </p:spPr>
        <p:txBody>
          <a:bodyPr>
            <a:normAutofit fontScale="85000" lnSpcReduction="10000"/>
          </a:bodyPr>
          <a:lstStyle/>
          <a:p>
            <a:pPr algn="just">
              <a:lnSpc>
                <a:spcPct val="115000"/>
              </a:lnSpc>
              <a:spcAft>
                <a:spcPts val="1000"/>
              </a:spcAft>
              <a:defRPr/>
            </a:pP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7.2. Los </a:t>
            </a:r>
            <a:r>
              <a:rPr lang="es-CO"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CARISMAS MINISTERIALES</a:t>
            </a: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se encuentran en las listas de servicios para la edificación de la Iglesia: </a:t>
            </a:r>
            <a:r>
              <a:rPr lang="es-CO" sz="1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Rm</a:t>
            </a: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12,6-8; 1 </a:t>
            </a:r>
            <a:r>
              <a:rPr lang="es-CO" sz="1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Cor</a:t>
            </a: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12,8-10; </a:t>
            </a:r>
            <a:r>
              <a:rPr lang="es-CO" sz="1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Ef</a:t>
            </a: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4,11-12; 1 Pe 4,10-11:</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15000"/>
              </a:lnSpc>
              <a:spcAft>
                <a:spcPts val="1000"/>
              </a:spcAft>
              <a:buFont typeface="Arial" panose="020B0604020202020204" pitchFamily="34" charset="0"/>
              <a:buChar char="❖"/>
              <a:defRPr/>
            </a:pPr>
            <a:r>
              <a:rPr lang="es-CO" sz="1800" dirty="0">
                <a:solidFill>
                  <a:srgbClr val="000000"/>
                </a:solidFill>
                <a:effectLst/>
                <a:latin typeface="Arial" panose="020B0604020202020204" pitchFamily="34" charset="0"/>
                <a:ea typeface="Times New Roman" panose="02020603050405020304" pitchFamily="18" charset="0"/>
                <a:cs typeface="Noto Sans Symbols"/>
              </a:rPr>
              <a:t>Profecía, enseñanza, exhortación, </a:t>
            </a:r>
            <a:r>
              <a:rPr lang="es-CO" sz="1800" dirty="0">
                <a:solidFill>
                  <a:srgbClr val="FF0000"/>
                </a:solidFill>
                <a:effectLst/>
                <a:latin typeface="Arial" panose="020B0604020202020204" pitchFamily="34" charset="0"/>
                <a:ea typeface="Times New Roman" panose="02020603050405020304" pitchFamily="18" charset="0"/>
                <a:cs typeface="Noto Sans Symbols"/>
              </a:rPr>
              <a:t>caridad</a:t>
            </a:r>
            <a:r>
              <a:rPr lang="es-CO" sz="1800" dirty="0">
                <a:solidFill>
                  <a:srgbClr val="000000"/>
                </a:solidFill>
                <a:effectLst/>
                <a:latin typeface="Arial" panose="020B0604020202020204" pitchFamily="34" charset="0"/>
                <a:ea typeface="Times New Roman" panose="02020603050405020304" pitchFamily="18" charset="0"/>
                <a:cs typeface="Noto Sans Symbols"/>
              </a:rPr>
              <a:t> (AMOR, FE Y ESPERANZA: VIRTUDES TEOLOGALES Y CARDINALES: PRUDENCIA, FORTALEZA, TEMPLANZA Y JUSTICIA). </a:t>
            </a:r>
            <a:endParaRPr lang="es-CO" sz="1800" dirty="0">
              <a:effectLst/>
              <a:latin typeface="Noto Sans Symbols"/>
              <a:ea typeface="Noto Sans Symbols"/>
              <a:cs typeface="Noto Sans Symbols"/>
            </a:endParaRPr>
          </a:p>
          <a:p>
            <a:pPr marL="342900" indent="-342900" algn="just">
              <a:lnSpc>
                <a:spcPct val="115000"/>
              </a:lnSpc>
              <a:spcAft>
                <a:spcPts val="1000"/>
              </a:spcAft>
              <a:buFont typeface="Arial" panose="020B0604020202020204" pitchFamily="34" charset="0"/>
              <a:buChar char="❖"/>
              <a:defRPr/>
            </a:pPr>
            <a:r>
              <a:rPr lang="es-CO" sz="1800" dirty="0">
                <a:solidFill>
                  <a:srgbClr val="000000"/>
                </a:solidFill>
                <a:effectLst/>
                <a:latin typeface="Arial" panose="020B0604020202020204" pitchFamily="34" charset="0"/>
                <a:ea typeface="Times New Roman" panose="02020603050405020304" pitchFamily="18" charset="0"/>
                <a:cs typeface="Noto Sans Symbols"/>
              </a:rPr>
              <a:t>Palabra de sabiduría, palabra de ciencia, curaciones, poder de hacer milagros, discernimiento de espíritus, diversidad de lenguas y don de interpretarlas. (extraordinarios)</a:t>
            </a:r>
            <a:endParaRPr lang="es-CO" sz="1800" dirty="0">
              <a:effectLst/>
              <a:latin typeface="Noto Sans Symbols"/>
              <a:ea typeface="Noto Sans Symbols"/>
              <a:cs typeface="Noto Sans Symbols"/>
            </a:endParaRPr>
          </a:p>
          <a:p>
            <a:pPr marL="342900" indent="-342900" algn="just">
              <a:lnSpc>
                <a:spcPct val="115000"/>
              </a:lnSpc>
              <a:spcAft>
                <a:spcPts val="1000"/>
              </a:spcAft>
              <a:buFont typeface="Arial" panose="020B0604020202020204" pitchFamily="34" charset="0"/>
              <a:buChar char="❖"/>
              <a:defRPr/>
            </a:pPr>
            <a:r>
              <a:rPr lang="es-CO" sz="1800" dirty="0">
                <a:solidFill>
                  <a:srgbClr val="000000"/>
                </a:solidFill>
                <a:effectLst/>
                <a:latin typeface="Arial" panose="020B0604020202020204" pitchFamily="34" charset="0"/>
                <a:ea typeface="Times New Roman" panose="02020603050405020304" pitchFamily="18" charset="0"/>
                <a:cs typeface="Noto Sans Symbols"/>
              </a:rPr>
              <a:t>Apóstoles, profetas, maestros, evangelizadores, pastores, </a:t>
            </a:r>
            <a:r>
              <a:rPr lang="es-CO" sz="1800" dirty="0">
                <a:solidFill>
                  <a:srgbClr val="FF0000"/>
                </a:solidFill>
                <a:effectLst/>
                <a:latin typeface="Arial" panose="020B0604020202020204" pitchFamily="34" charset="0"/>
                <a:ea typeface="Times New Roman" panose="02020603050405020304" pitchFamily="18" charset="0"/>
                <a:cs typeface="Noto Sans Symbols"/>
              </a:rPr>
              <a:t>gobierno…</a:t>
            </a:r>
            <a:endParaRPr lang="es-CO" sz="1800" dirty="0">
              <a:solidFill>
                <a:srgbClr val="FF0000"/>
              </a:solidFill>
              <a:effectLst/>
              <a:latin typeface="Noto Sans Symbols"/>
              <a:ea typeface="Noto Sans Symbols"/>
              <a:cs typeface="Noto Sans Symbols"/>
            </a:endParaRPr>
          </a:p>
          <a:p>
            <a:pPr marL="342900" indent="-342900" algn="just">
              <a:lnSpc>
                <a:spcPct val="115000"/>
              </a:lnSpc>
              <a:spcAft>
                <a:spcPts val="1000"/>
              </a:spcAft>
              <a:buFont typeface="Arial" panose="020B0604020202020204" pitchFamily="34" charset="0"/>
              <a:buChar char="❖"/>
              <a:defRPr/>
            </a:pPr>
            <a:r>
              <a:rPr lang="es-CO" sz="1800" dirty="0">
                <a:solidFill>
                  <a:srgbClr val="000000"/>
                </a:solidFill>
                <a:effectLst/>
                <a:latin typeface="Arial" panose="020B0604020202020204" pitchFamily="34" charset="0"/>
                <a:ea typeface="Times New Roman" panose="02020603050405020304" pitchFamily="18" charset="0"/>
                <a:cs typeface="Noto Sans Symbols"/>
              </a:rPr>
              <a:t>Ministerios </a:t>
            </a:r>
            <a:r>
              <a:rPr lang="es-CO" sz="1800" dirty="0">
                <a:solidFill>
                  <a:srgbClr val="FF0000"/>
                </a:solidFill>
                <a:effectLst/>
                <a:latin typeface="Arial" panose="020B0604020202020204" pitchFamily="34" charset="0"/>
                <a:ea typeface="Times New Roman" panose="02020603050405020304" pitchFamily="18" charset="0"/>
                <a:cs typeface="Noto Sans Symbols"/>
              </a:rPr>
              <a:t>ordenados</a:t>
            </a:r>
            <a:r>
              <a:rPr lang="es-CO" sz="1800" dirty="0">
                <a:solidFill>
                  <a:srgbClr val="000000"/>
                </a:solidFill>
                <a:effectLst/>
                <a:latin typeface="Arial" panose="020B0604020202020204" pitchFamily="34" charset="0"/>
                <a:ea typeface="Times New Roman" panose="02020603050405020304" pitchFamily="18" charset="0"/>
                <a:cs typeface="Noto Sans Symbols"/>
              </a:rPr>
              <a:t> e instituidos.</a:t>
            </a:r>
          </a:p>
          <a:p>
            <a:pPr marL="342900" indent="-342900" algn="just">
              <a:lnSpc>
                <a:spcPct val="115000"/>
              </a:lnSpc>
              <a:spcAft>
                <a:spcPts val="1000"/>
              </a:spcAft>
              <a:buFont typeface="Arial" panose="020B0604020202020204" pitchFamily="34" charset="0"/>
              <a:buChar char="❖"/>
              <a:defRPr/>
            </a:pPr>
            <a:r>
              <a:rPr lang="es-CO" sz="1400" dirty="0">
                <a:solidFill>
                  <a:srgbClr val="030303"/>
                </a:solidFill>
                <a:effectLst/>
                <a:latin typeface="ChronicleTextG1-Roman"/>
              </a:rPr>
              <a:t>1831 del catecismo de la Iglesia Católica: «Los siete dones del Espíritu Santo son: sabiduría, inteligencia, consejo, fortaleza, ciencia, piedad y temor de Dios. Pertenecen en plenitud a Cristo, Hijo de David (</a:t>
            </a:r>
            <a:r>
              <a:rPr lang="es-CO" sz="1400" dirty="0" err="1">
                <a:solidFill>
                  <a:srgbClr val="030303"/>
                </a:solidFill>
                <a:effectLst/>
                <a:latin typeface="ChronicleTextG1-Roman"/>
              </a:rPr>
              <a:t>Is</a:t>
            </a:r>
            <a:r>
              <a:rPr lang="es-CO" sz="1400" dirty="0">
                <a:solidFill>
                  <a:srgbClr val="030303"/>
                </a:solidFill>
                <a:effectLst/>
                <a:latin typeface="ChronicleTextG1-Roman"/>
              </a:rPr>
              <a:t> 11, 1-2). </a:t>
            </a:r>
            <a:r>
              <a:rPr lang="es-CO" sz="1400" b="1" dirty="0">
                <a:solidFill>
                  <a:srgbClr val="030303"/>
                </a:solidFill>
                <a:effectLst/>
                <a:latin typeface="ChronicleTextG1-Roman"/>
              </a:rPr>
              <a:t>Completan y llevan a su perfección las virtudes de quienes los reciben</a:t>
            </a:r>
            <a:r>
              <a:rPr lang="es-CO" sz="1400" dirty="0">
                <a:solidFill>
                  <a:srgbClr val="030303"/>
                </a:solidFill>
                <a:effectLst/>
                <a:latin typeface="ChronicleTextG1-Roman"/>
              </a:rPr>
              <a:t>. Hacen a los fieles dóciles para obedecer con prontitud a las inspiraciones divinas.»</a:t>
            </a:r>
          </a:p>
          <a:p>
            <a:pPr marL="342900" indent="-342900" algn="just">
              <a:lnSpc>
                <a:spcPct val="115000"/>
              </a:lnSpc>
              <a:spcAft>
                <a:spcPts val="1000"/>
              </a:spcAft>
              <a:buFont typeface="Arial" panose="020B0604020202020204" pitchFamily="34" charset="0"/>
              <a:buChar char="❖"/>
              <a:defRPr/>
            </a:pPr>
            <a:r>
              <a:rPr lang="es-CO" sz="1800" b="1" dirty="0">
                <a:solidFill>
                  <a:srgbClr val="000000"/>
                </a:solidFill>
                <a:effectLst/>
                <a:latin typeface="Arial" panose="020B0604020202020204" pitchFamily="34" charset="0"/>
              </a:rPr>
              <a:t>7.3. La Promesa Misionera: La Iglesia Apostólica en Pentecostés </a:t>
            </a:r>
          </a:p>
          <a:p>
            <a:pPr marL="342900" indent="-342900" algn="just">
              <a:lnSpc>
                <a:spcPct val="115000"/>
              </a:lnSpc>
              <a:spcAft>
                <a:spcPts val="1000"/>
              </a:spcAft>
              <a:buFont typeface="Arial" panose="020B0604020202020204" pitchFamily="34" charset="0"/>
              <a:buChar char="❖"/>
              <a:defRPr/>
            </a:pPr>
            <a:r>
              <a:rPr lang="es-CO" sz="1400" dirty="0">
                <a:solidFill>
                  <a:srgbClr val="030303"/>
                </a:solidFill>
                <a:effectLst/>
                <a:latin typeface="ChronicleTextG1-Roman"/>
              </a:rPr>
              <a:t>Diez días después de la ascensión de Jesucristo, </a:t>
            </a:r>
            <a:r>
              <a:rPr lang="es-CO" sz="1400" b="1" dirty="0">
                <a:solidFill>
                  <a:srgbClr val="030303"/>
                </a:solidFill>
                <a:effectLst/>
                <a:latin typeface="ChronicleTextG1-Roman"/>
              </a:rPr>
              <a:t>bajó el Espíritu Santo sobre los apóstoles</a:t>
            </a:r>
            <a:r>
              <a:rPr lang="es-CO" sz="1400" dirty="0">
                <a:solidFill>
                  <a:srgbClr val="030303"/>
                </a:solidFill>
                <a:effectLst/>
                <a:latin typeface="ChronicleTextG1-Roman"/>
              </a:rPr>
              <a:t>, como se lo había prometido Cristo (</a:t>
            </a:r>
            <a:r>
              <a:rPr lang="es-CO" sz="1400" dirty="0" err="1">
                <a:solidFill>
                  <a:srgbClr val="030303"/>
                </a:solidFill>
                <a:effectLst/>
                <a:latin typeface="ChronicleTextG1-Roman"/>
              </a:rPr>
              <a:t>Lc</a:t>
            </a:r>
            <a:r>
              <a:rPr lang="es-CO" sz="1400" dirty="0">
                <a:solidFill>
                  <a:srgbClr val="030303"/>
                </a:solidFill>
                <a:effectLst/>
                <a:latin typeface="ChronicleTextG1-Roman"/>
              </a:rPr>
              <a:t> 24, 49); 50 días después de su resurrección, coincidiendo además, con una antigua fiesta, celebrada en el Antiguo Testamento, por el fin de la cosecha (</a:t>
            </a:r>
            <a:r>
              <a:rPr lang="es-CO" sz="1400" dirty="0" err="1">
                <a:solidFill>
                  <a:srgbClr val="030303"/>
                </a:solidFill>
                <a:effectLst/>
                <a:latin typeface="ChronicleTextG1-Roman"/>
              </a:rPr>
              <a:t>Dt</a:t>
            </a:r>
            <a:r>
              <a:rPr lang="es-CO" sz="1400" dirty="0">
                <a:solidFill>
                  <a:srgbClr val="030303"/>
                </a:solidFill>
                <a:effectLst/>
                <a:latin typeface="ChronicleTextG1-Roman"/>
              </a:rPr>
              <a:t> 16, 9-10).</a:t>
            </a:r>
          </a:p>
          <a:p>
            <a:pPr marL="0" indent="0" algn="just">
              <a:lnSpc>
                <a:spcPct val="115000"/>
              </a:lnSpc>
              <a:spcAft>
                <a:spcPts val="1000"/>
              </a:spcAft>
              <a:buFont typeface="Arial" panose="020B0604020202020204" pitchFamily="34" charset="0"/>
              <a:buNone/>
              <a:defRPr/>
            </a:pPr>
            <a:endParaRPr lang="es-CO" sz="1800" dirty="0">
              <a:effectLst/>
              <a:latin typeface="Noto Sans Symbols"/>
              <a:ea typeface="Noto Sans Symbols"/>
              <a:cs typeface="Noto Sans Symbols"/>
            </a:endParaRPr>
          </a:p>
          <a:p>
            <a:pPr>
              <a:defRPr/>
            </a:pPr>
            <a:endParaRPr lang="es-CO" dirty="0"/>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a:extLst>
              <a:ext uri="{FF2B5EF4-FFF2-40B4-BE49-F238E27FC236}">
                <a16:creationId xmlns:a16="http://schemas.microsoft.com/office/drawing/2014/main" id="{C5F392A6-FBD1-7AA6-4623-0B014F442B30}"/>
              </a:ext>
            </a:extLst>
          </p:cNvPr>
          <p:cNvSpPr>
            <a:spLocks noGrp="1" noChangeArrowheads="1"/>
          </p:cNvSpPr>
          <p:nvPr>
            <p:ph type="title"/>
          </p:nvPr>
        </p:nvSpPr>
        <p:spPr>
          <a:xfrm>
            <a:off x="647700" y="225425"/>
            <a:ext cx="8080375" cy="1143000"/>
          </a:xfrm>
        </p:spPr>
        <p:txBody>
          <a:bodyPr/>
          <a:lstStyle/>
          <a:p>
            <a:pPr algn="ctr" eaLnBrk="1" hangingPunct="1">
              <a:defRPr/>
            </a:pPr>
            <a:r>
              <a:rPr lang="es-ES" altLang="es-CO" sz="3200" b="1" dirty="0">
                <a:solidFill>
                  <a:srgbClr val="FF0000"/>
                </a:solidFill>
              </a:rPr>
              <a:t>7.4. EL ESPÍRITU SANTO EN EL ANTIGUO TESTAMENTO</a:t>
            </a:r>
          </a:p>
        </p:txBody>
      </p:sp>
      <p:sp>
        <p:nvSpPr>
          <p:cNvPr id="6149" name="Rectangle 5">
            <a:extLst>
              <a:ext uri="{FF2B5EF4-FFF2-40B4-BE49-F238E27FC236}">
                <a16:creationId xmlns:a16="http://schemas.microsoft.com/office/drawing/2014/main" id="{78B32F1B-B9B7-0E64-9CBA-B5782ECBE13A}"/>
              </a:ext>
            </a:extLst>
          </p:cNvPr>
          <p:cNvSpPr>
            <a:spLocks noGrp="1" noChangeArrowheads="1"/>
          </p:cNvSpPr>
          <p:nvPr>
            <p:ph idx="1"/>
          </p:nvPr>
        </p:nvSpPr>
        <p:spPr>
          <a:xfrm>
            <a:off x="684213" y="1665288"/>
            <a:ext cx="7772400" cy="4895850"/>
          </a:xfrm>
        </p:spPr>
        <p:txBody>
          <a:bodyPr/>
          <a:lstStyle/>
          <a:p>
            <a:pPr eaLnBrk="1" hangingPunct="1">
              <a:lnSpc>
                <a:spcPct val="70000"/>
              </a:lnSpc>
              <a:defRPr/>
            </a:pPr>
            <a:r>
              <a:rPr lang="es-ES" altLang="es-CO" sz="2000"/>
              <a:t>El término “Espíritu” traduce el término hebreo “Ruah”, que significa soplo, aire, viento. Aparece a lo largo del AT:</a:t>
            </a:r>
          </a:p>
          <a:p>
            <a:pPr eaLnBrk="1" hangingPunct="1">
              <a:lnSpc>
                <a:spcPct val="70000"/>
              </a:lnSpc>
              <a:buFont typeface="Wingdings" pitchFamily="2" charset="2"/>
              <a:buChar char="Ø"/>
              <a:defRPr/>
            </a:pPr>
            <a:r>
              <a:rPr lang="es-ES" altLang="es-CO" sz="2000"/>
              <a:t>en la creación: ya en los primeros versículos del Génesis, tanto en la creación de la tierra (Gn 1, 2) como en la del hombre (Gn 2,7).</a:t>
            </a:r>
          </a:p>
          <a:p>
            <a:pPr eaLnBrk="1" hangingPunct="1">
              <a:lnSpc>
                <a:spcPct val="70000"/>
              </a:lnSpc>
              <a:buFont typeface="Wingdings" pitchFamily="2" charset="2"/>
              <a:buChar char="Ø"/>
              <a:defRPr/>
            </a:pPr>
            <a:r>
              <a:rPr lang="es-ES" altLang="es-CO" sz="2000"/>
              <a:t>en la promesa: Dios promete a Abraham una descendencia como fruto de la fe y del poder del Espíritu Santo (cf. Gn 18, 1-15). Esta promesa de descendencia culmina en la acción del Espíritu Santo sobre la Virgen María (Lc 1, 16- 38)</a:t>
            </a:r>
          </a:p>
          <a:p>
            <a:pPr eaLnBrk="1" hangingPunct="1">
              <a:lnSpc>
                <a:spcPct val="70000"/>
              </a:lnSpc>
              <a:buFont typeface="Wingdings" pitchFamily="2" charset="2"/>
              <a:buChar char="Ø"/>
              <a:defRPr/>
            </a:pPr>
            <a:r>
              <a:rPr lang="es-ES" altLang="es-CO" sz="2000"/>
              <a:t>en las Teofanías (manifestaciones de Dios): Dios se deja oír cubierto por la nube del Espíritu Santo (cf Ex 19,9)</a:t>
            </a:r>
          </a:p>
          <a:p>
            <a:pPr eaLnBrk="1" hangingPunct="1">
              <a:lnSpc>
                <a:spcPct val="70000"/>
              </a:lnSpc>
              <a:buFont typeface="Wingdings" pitchFamily="2" charset="2"/>
              <a:buChar char="Ø"/>
              <a:defRPr/>
            </a:pPr>
            <a:r>
              <a:rPr lang="es-ES" altLang="es-CO" sz="2000"/>
              <a:t>en la misión del profeta: el Espíritu de Dios está sobre el profeta y es fuerza que le anima a anunciar la liberación y la buena noticia a los pobres (Is 61, 1-3)</a:t>
            </a:r>
          </a:p>
          <a:p>
            <a:pPr eaLnBrk="1" hangingPunct="1">
              <a:lnSpc>
                <a:spcPct val="70000"/>
              </a:lnSpc>
              <a:buFont typeface="Wingdings" pitchFamily="2" charset="2"/>
              <a:buChar char="Ø"/>
              <a:defRPr/>
            </a:pPr>
            <a:r>
              <a:rPr lang="es-ES" altLang="es-CO" sz="2000"/>
              <a:t>en la espera del Mesías anunciado por el profeta: el Mesías anunciado es el prefigurado en los Cantos del Siervo (cf Is 42, 1-9) y sobre Él reposará el Espíritu del Señor (Is 11, 1-2)</a:t>
            </a:r>
          </a:p>
          <a:p>
            <a:pPr eaLnBrk="1" hangingPunct="1">
              <a:lnSpc>
                <a:spcPct val="70000"/>
              </a:lnSpc>
              <a:buFont typeface="Wingdings" pitchFamily="2" charset="2"/>
              <a:buChar char="Ø"/>
              <a:defRPr/>
            </a:pPr>
            <a:r>
              <a:rPr lang="es-ES" altLang="es-CO" sz="2000"/>
              <a:t>en el amor y fidelidad del Señor: los profetas saben del amor y la fidelidad de Dios derramado a través de su Espíritu (Ez 36, 26-29)</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6149">
                                            <p:txEl>
                                              <p:pRg st="0" end="0"/>
                                            </p:txEl>
                                          </p:spTgt>
                                        </p:tgtEl>
                                        <p:attrNameLst>
                                          <p:attrName>style.visibility</p:attrName>
                                        </p:attrNameLst>
                                      </p:cBhvr>
                                      <p:to>
                                        <p:strVal val="visible"/>
                                      </p:to>
                                    </p:set>
                                    <p:animEffect transition="in" filter="box(in)">
                                      <p:cBhvr>
                                        <p:cTn id="7" dur="500"/>
                                        <p:tgtEl>
                                          <p:spTgt spid="614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6149">
                                            <p:txEl>
                                              <p:pRg st="1" end="1"/>
                                            </p:txEl>
                                          </p:spTgt>
                                        </p:tgtEl>
                                        <p:attrNameLst>
                                          <p:attrName>style.visibility</p:attrName>
                                        </p:attrNameLst>
                                      </p:cBhvr>
                                      <p:to>
                                        <p:strVal val="visible"/>
                                      </p:to>
                                    </p:set>
                                    <p:animEffect transition="in" filter="box(in)">
                                      <p:cBhvr>
                                        <p:cTn id="12" dur="500"/>
                                        <p:tgtEl>
                                          <p:spTgt spid="614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6149">
                                            <p:txEl>
                                              <p:pRg st="2" end="2"/>
                                            </p:txEl>
                                          </p:spTgt>
                                        </p:tgtEl>
                                        <p:attrNameLst>
                                          <p:attrName>style.visibility</p:attrName>
                                        </p:attrNameLst>
                                      </p:cBhvr>
                                      <p:to>
                                        <p:strVal val="visible"/>
                                      </p:to>
                                    </p:set>
                                    <p:animEffect transition="in" filter="box(in)">
                                      <p:cBhvr>
                                        <p:cTn id="17" dur="500"/>
                                        <p:tgtEl>
                                          <p:spTgt spid="614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6149">
                                            <p:txEl>
                                              <p:pRg st="3" end="3"/>
                                            </p:txEl>
                                          </p:spTgt>
                                        </p:tgtEl>
                                        <p:attrNameLst>
                                          <p:attrName>style.visibility</p:attrName>
                                        </p:attrNameLst>
                                      </p:cBhvr>
                                      <p:to>
                                        <p:strVal val="visible"/>
                                      </p:to>
                                    </p:set>
                                    <p:animEffect transition="in" filter="box(in)">
                                      <p:cBhvr>
                                        <p:cTn id="22" dur="500"/>
                                        <p:tgtEl>
                                          <p:spTgt spid="614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6149">
                                            <p:txEl>
                                              <p:pRg st="4" end="4"/>
                                            </p:txEl>
                                          </p:spTgt>
                                        </p:tgtEl>
                                        <p:attrNameLst>
                                          <p:attrName>style.visibility</p:attrName>
                                        </p:attrNameLst>
                                      </p:cBhvr>
                                      <p:to>
                                        <p:strVal val="visible"/>
                                      </p:to>
                                    </p:set>
                                    <p:animEffect transition="in" filter="box(in)">
                                      <p:cBhvr>
                                        <p:cTn id="27" dur="500"/>
                                        <p:tgtEl>
                                          <p:spTgt spid="614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6149">
                                            <p:txEl>
                                              <p:pRg st="5" end="5"/>
                                            </p:txEl>
                                          </p:spTgt>
                                        </p:tgtEl>
                                        <p:attrNameLst>
                                          <p:attrName>style.visibility</p:attrName>
                                        </p:attrNameLst>
                                      </p:cBhvr>
                                      <p:to>
                                        <p:strVal val="visible"/>
                                      </p:to>
                                    </p:set>
                                    <p:animEffect transition="in" filter="box(in)">
                                      <p:cBhvr>
                                        <p:cTn id="32" dur="500"/>
                                        <p:tgtEl>
                                          <p:spTgt spid="6149">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nodeType="clickEffect">
                                  <p:stCondLst>
                                    <p:cond delay="0"/>
                                  </p:stCondLst>
                                  <p:childTnLst>
                                    <p:set>
                                      <p:cBhvr>
                                        <p:cTn id="36" dur="1" fill="hold">
                                          <p:stCondLst>
                                            <p:cond delay="0"/>
                                          </p:stCondLst>
                                        </p:cTn>
                                        <p:tgtEl>
                                          <p:spTgt spid="6149">
                                            <p:txEl>
                                              <p:pRg st="6" end="6"/>
                                            </p:txEl>
                                          </p:spTgt>
                                        </p:tgtEl>
                                        <p:attrNameLst>
                                          <p:attrName>style.visibility</p:attrName>
                                        </p:attrNameLst>
                                      </p:cBhvr>
                                      <p:to>
                                        <p:strVal val="visible"/>
                                      </p:to>
                                    </p:set>
                                    <p:animEffect transition="in" filter="box(in)">
                                      <p:cBhvr>
                                        <p:cTn id="37" dur="500"/>
                                        <p:tgtEl>
                                          <p:spTgt spid="614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build="p"/>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12" descr="Pentecost">
            <a:extLst>
              <a:ext uri="{FF2B5EF4-FFF2-40B4-BE49-F238E27FC236}">
                <a16:creationId xmlns:a16="http://schemas.microsoft.com/office/drawing/2014/main" id="{22B099EA-CFA4-0A8A-D103-394E8C7C1A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147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0" descr="mete0048">
            <a:extLst>
              <a:ext uri="{FF2B5EF4-FFF2-40B4-BE49-F238E27FC236}">
                <a16:creationId xmlns:a16="http://schemas.microsoft.com/office/drawing/2014/main" id="{E6712208-4366-96DE-6646-EC478311A3F2}"/>
              </a:ext>
            </a:extLst>
          </p:cNvPr>
          <p:cNvPicPr>
            <a:picLocks noChangeAspect="1" noChangeArrowheads="1" noCrop="1"/>
          </p:cNvPicPr>
          <p:nvPr/>
        </p:nvPicPr>
        <p:blipFill>
          <a:blip r:embed="rId3" cstate="print">
            <a:duotone>
              <a:schemeClr val="accent3">
                <a:shade val="45000"/>
                <a:satMod val="135000"/>
              </a:schemeClr>
              <a:prstClr val="white"/>
            </a:duotone>
          </a:blip>
          <a:srcRect/>
          <a:stretch>
            <a:fillRect/>
          </a:stretch>
        </p:blipFill>
        <p:spPr bwMode="auto">
          <a:xfrm rot="-5400000">
            <a:off x="11419681" y="-5323681"/>
            <a:ext cx="1265238" cy="12674600"/>
          </a:xfrm>
          <a:prstGeom prst="rect">
            <a:avLst/>
          </a:prstGeom>
          <a:noFill/>
          <a:ln w="9525">
            <a:noFill/>
            <a:miter lim="800000"/>
            <a:headEnd/>
            <a:tailEnd/>
          </a:ln>
        </p:spPr>
      </p:pic>
      <p:pic>
        <p:nvPicPr>
          <p:cNvPr id="2064" name="Picture 16" descr="mete0048">
            <a:extLst>
              <a:ext uri="{FF2B5EF4-FFF2-40B4-BE49-F238E27FC236}">
                <a16:creationId xmlns:a16="http://schemas.microsoft.com/office/drawing/2014/main" id="{0B7F3BB7-9AAE-EA49-ADCD-4765B5E8D34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1838781" y="-5255418"/>
            <a:ext cx="731837" cy="1267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5" name="Text Box 17">
            <a:extLst>
              <a:ext uri="{FF2B5EF4-FFF2-40B4-BE49-F238E27FC236}">
                <a16:creationId xmlns:a16="http://schemas.microsoft.com/office/drawing/2014/main" id="{D02108D0-9528-C893-C853-64EB02BE1552}"/>
              </a:ext>
            </a:extLst>
          </p:cNvPr>
          <p:cNvSpPr txBox="1">
            <a:spLocks noChangeArrowheads="1"/>
          </p:cNvSpPr>
          <p:nvPr/>
        </p:nvSpPr>
        <p:spPr bwMode="auto">
          <a:xfrm>
            <a:off x="381000" y="5029200"/>
            <a:ext cx="84582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algn="ctr">
              <a:lnSpc>
                <a:spcPct val="100000"/>
              </a:lnSpc>
              <a:spcBef>
                <a:spcPct val="50000"/>
              </a:spcBef>
              <a:buSzTx/>
              <a:buFontTx/>
              <a:buNone/>
            </a:pPr>
            <a:r>
              <a:rPr lang="es-ES" altLang="es-CO" sz="2800" b="1">
                <a:solidFill>
                  <a:schemeClr val="bg1"/>
                </a:solidFill>
                <a:latin typeface="Times New Roman" panose="02020603050405020304" pitchFamily="18" charset="0"/>
              </a:rPr>
              <a:t>Cuando llegó la fiesta de Pentecostés, todos los creyentes se encontraban reunidos en un mismo lugar.</a:t>
            </a:r>
          </a:p>
        </p:txBody>
      </p:sp>
      <p:sp>
        <p:nvSpPr>
          <p:cNvPr id="2069" name="Text Box 21">
            <a:extLst>
              <a:ext uri="{FF2B5EF4-FFF2-40B4-BE49-F238E27FC236}">
                <a16:creationId xmlns:a16="http://schemas.microsoft.com/office/drawing/2014/main" id="{DE52A319-CFCE-418A-B638-FD8E354C4AC3}"/>
              </a:ext>
            </a:extLst>
          </p:cNvPr>
          <p:cNvSpPr txBox="1">
            <a:spLocks noChangeArrowheads="1"/>
          </p:cNvSpPr>
          <p:nvPr/>
        </p:nvSpPr>
        <p:spPr bwMode="auto">
          <a:xfrm>
            <a:off x="304800" y="5226050"/>
            <a:ext cx="8458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algn="ctr">
              <a:lnSpc>
                <a:spcPct val="100000"/>
              </a:lnSpc>
              <a:spcBef>
                <a:spcPct val="50000"/>
              </a:spcBef>
              <a:buSzTx/>
              <a:buFontTx/>
              <a:buNone/>
            </a:pPr>
            <a:r>
              <a:rPr lang="es-ES" altLang="es-CO" sz="2800" b="1">
                <a:solidFill>
                  <a:schemeClr val="bg1"/>
                </a:solidFill>
                <a:latin typeface="Times New Roman" panose="02020603050405020304" pitchFamily="18" charset="0"/>
              </a:rPr>
              <a:t>Y aparecieron lenguas como de fuego que se posaron sobre cada uno de ellos.</a:t>
            </a:r>
          </a:p>
        </p:txBody>
      </p:sp>
      <p:sp>
        <p:nvSpPr>
          <p:cNvPr id="2071" name="Text Box 23">
            <a:extLst>
              <a:ext uri="{FF2B5EF4-FFF2-40B4-BE49-F238E27FC236}">
                <a16:creationId xmlns:a16="http://schemas.microsoft.com/office/drawing/2014/main" id="{D4B2CEC5-9D64-2BF9-613B-FC5CE0462CA3}"/>
              </a:ext>
            </a:extLst>
          </p:cNvPr>
          <p:cNvSpPr txBox="1">
            <a:spLocks noChangeArrowheads="1"/>
          </p:cNvSpPr>
          <p:nvPr/>
        </p:nvSpPr>
        <p:spPr bwMode="auto">
          <a:xfrm>
            <a:off x="304800" y="5105400"/>
            <a:ext cx="84582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algn="ctr">
              <a:lnSpc>
                <a:spcPct val="100000"/>
              </a:lnSpc>
              <a:spcBef>
                <a:spcPct val="50000"/>
              </a:spcBef>
              <a:buSzTx/>
              <a:buFontTx/>
              <a:buNone/>
            </a:pPr>
            <a:r>
              <a:rPr lang="es-ES" altLang="es-CO" sz="2800" b="1">
                <a:solidFill>
                  <a:schemeClr val="bg1"/>
                </a:solidFill>
                <a:latin typeface="Times New Roman" panose="02020603050405020304" pitchFamily="18" charset="0"/>
              </a:rPr>
              <a:t>De repente, un gran ruido que venía del cielo como un viento impetuoso, resonó en toda la casa en donde estaban.</a:t>
            </a:r>
          </a:p>
        </p:txBody>
      </p:sp>
      <p:grpSp>
        <p:nvGrpSpPr>
          <p:cNvPr id="2" name="Group 50">
            <a:extLst>
              <a:ext uri="{FF2B5EF4-FFF2-40B4-BE49-F238E27FC236}">
                <a16:creationId xmlns:a16="http://schemas.microsoft.com/office/drawing/2014/main" id="{08735C44-BD74-71DD-804C-F9CCD9ACFFB7}"/>
              </a:ext>
            </a:extLst>
          </p:cNvPr>
          <p:cNvGrpSpPr>
            <a:grpSpLocks/>
          </p:cNvGrpSpPr>
          <p:nvPr/>
        </p:nvGrpSpPr>
        <p:grpSpPr bwMode="auto">
          <a:xfrm>
            <a:off x="0" y="617538"/>
            <a:ext cx="8724900" cy="2114550"/>
            <a:chOff x="12" y="336"/>
            <a:chExt cx="5496" cy="1332"/>
          </a:xfrm>
        </p:grpSpPr>
        <p:pic>
          <p:nvPicPr>
            <p:cNvPr id="192528" name="Picture 39" descr="flame4.gif (1112 bytes)">
              <a:extLst>
                <a:ext uri="{FF2B5EF4-FFF2-40B4-BE49-F238E27FC236}">
                  <a16:creationId xmlns:a16="http://schemas.microsoft.com/office/drawing/2014/main" id="{5A52D35A-D1B9-C3AA-9DB1-C6606B59CF7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932" y="1152"/>
              <a:ext cx="180" cy="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29" name="Picture 40" descr="flame4.gif (1112 bytes)">
              <a:extLst>
                <a:ext uri="{FF2B5EF4-FFF2-40B4-BE49-F238E27FC236}">
                  <a16:creationId xmlns:a16="http://schemas.microsoft.com/office/drawing/2014/main" id="{1E1929E1-A20F-5724-0BB4-17B17DCA0B3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00" y="1104"/>
              <a:ext cx="180" cy="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30" name="Picture 41" descr="flame4.gif (1112 bytes)">
              <a:extLst>
                <a:ext uri="{FF2B5EF4-FFF2-40B4-BE49-F238E27FC236}">
                  <a16:creationId xmlns:a16="http://schemas.microsoft.com/office/drawing/2014/main" id="{A6157F6D-4C17-1D33-33ED-A2402982806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08" y="624"/>
              <a:ext cx="180" cy="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31" name="Picture 42" descr="flame4.gif (1112 bytes)">
              <a:extLst>
                <a:ext uri="{FF2B5EF4-FFF2-40B4-BE49-F238E27FC236}">
                  <a16:creationId xmlns:a16="http://schemas.microsoft.com/office/drawing/2014/main" id="{1836E513-EE42-86FF-8B3B-FE07D7F8F11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2" y="720"/>
              <a:ext cx="180" cy="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32" name="Picture 43" descr="flame4.gif (1112 bytes)">
              <a:extLst>
                <a:ext uri="{FF2B5EF4-FFF2-40B4-BE49-F238E27FC236}">
                  <a16:creationId xmlns:a16="http://schemas.microsoft.com/office/drawing/2014/main" id="{AE7AF21E-D710-8CB5-9274-F3F0537AA50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24" y="432"/>
              <a:ext cx="180" cy="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33" name="Picture 44" descr="flame4.gif (1112 bytes)">
              <a:extLst>
                <a:ext uri="{FF2B5EF4-FFF2-40B4-BE49-F238E27FC236}">
                  <a16:creationId xmlns:a16="http://schemas.microsoft.com/office/drawing/2014/main" id="{30E616F8-7F63-37AD-647E-003FB23EB59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28" y="1008"/>
              <a:ext cx="180" cy="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34" name="Picture 45" descr="flame4.gif (1112 bytes)">
              <a:extLst>
                <a:ext uri="{FF2B5EF4-FFF2-40B4-BE49-F238E27FC236}">
                  <a16:creationId xmlns:a16="http://schemas.microsoft.com/office/drawing/2014/main" id="{F3CB459B-0932-D447-945A-2439C1B4729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408" y="672"/>
              <a:ext cx="180" cy="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35" name="Picture 46" descr="flame4.gif (1112 bytes)">
              <a:extLst>
                <a:ext uri="{FF2B5EF4-FFF2-40B4-BE49-F238E27FC236}">
                  <a16:creationId xmlns:a16="http://schemas.microsoft.com/office/drawing/2014/main" id="{A98B3976-5076-C559-BE80-1B69BC0F030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888" y="960"/>
              <a:ext cx="180" cy="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36" name="Picture 47" descr="flame4.gif (1112 bytes)">
              <a:extLst>
                <a:ext uri="{FF2B5EF4-FFF2-40B4-BE49-F238E27FC236}">
                  <a16:creationId xmlns:a16="http://schemas.microsoft.com/office/drawing/2014/main" id="{3385DB0F-89CD-3507-5E55-41D754A4852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72" y="336"/>
              <a:ext cx="180" cy="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37" name="Picture 48" descr="flame4.gif (1112 bytes)">
              <a:extLst>
                <a:ext uri="{FF2B5EF4-FFF2-40B4-BE49-F238E27FC236}">
                  <a16:creationId xmlns:a16="http://schemas.microsoft.com/office/drawing/2014/main" id="{F854618F-4DF6-0D19-E98B-516E08A521D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052" y="336"/>
              <a:ext cx="180" cy="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38" name="Picture 49" descr="flame4.gif (1112 bytes)">
              <a:extLst>
                <a:ext uri="{FF2B5EF4-FFF2-40B4-BE49-F238E27FC236}">
                  <a16:creationId xmlns:a16="http://schemas.microsoft.com/office/drawing/2014/main" id="{61E925BD-4E11-3698-992C-545180CF5FE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328" y="336"/>
              <a:ext cx="180" cy="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99" name="Text Box 51">
            <a:extLst>
              <a:ext uri="{FF2B5EF4-FFF2-40B4-BE49-F238E27FC236}">
                <a16:creationId xmlns:a16="http://schemas.microsoft.com/office/drawing/2014/main" id="{81583BE8-B83C-48E9-8806-FD082A15A59D}"/>
              </a:ext>
            </a:extLst>
          </p:cNvPr>
          <p:cNvSpPr txBox="1">
            <a:spLocks noChangeArrowheads="1"/>
          </p:cNvSpPr>
          <p:nvPr/>
        </p:nvSpPr>
        <p:spPr bwMode="auto">
          <a:xfrm>
            <a:off x="304800" y="5181600"/>
            <a:ext cx="84582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algn="ctr">
              <a:lnSpc>
                <a:spcPct val="100000"/>
              </a:lnSpc>
              <a:spcBef>
                <a:spcPct val="50000"/>
              </a:spcBef>
              <a:buSzTx/>
              <a:buFontTx/>
              <a:buNone/>
            </a:pPr>
            <a:r>
              <a:rPr lang="es-ES" altLang="es-CO" sz="2800" b="1">
                <a:solidFill>
                  <a:schemeClr val="bg1"/>
                </a:solidFill>
                <a:latin typeface="Times New Roman" panose="02020603050405020304" pitchFamily="18" charset="0"/>
              </a:rPr>
              <a:t>Todos quedaron llenos del Espíritu Santo y comenzaron a hablar en lenguas según el Espíritu les indicaba</a:t>
            </a:r>
          </a:p>
        </p:txBody>
      </p:sp>
      <p:sp>
        <p:nvSpPr>
          <p:cNvPr id="2100" name="Text Box 52">
            <a:extLst>
              <a:ext uri="{FF2B5EF4-FFF2-40B4-BE49-F238E27FC236}">
                <a16:creationId xmlns:a16="http://schemas.microsoft.com/office/drawing/2014/main" id="{5D91195A-FE04-560C-6263-49A67DD20D9D}"/>
              </a:ext>
            </a:extLst>
          </p:cNvPr>
          <p:cNvSpPr txBox="1">
            <a:spLocks noChangeArrowheads="1"/>
          </p:cNvSpPr>
          <p:nvPr/>
        </p:nvSpPr>
        <p:spPr bwMode="auto">
          <a:xfrm>
            <a:off x="381000" y="5226050"/>
            <a:ext cx="8458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algn="ctr">
              <a:lnSpc>
                <a:spcPct val="100000"/>
              </a:lnSpc>
              <a:spcBef>
                <a:spcPct val="50000"/>
              </a:spcBef>
              <a:buSzTx/>
              <a:buFontTx/>
              <a:buNone/>
            </a:pPr>
            <a:r>
              <a:rPr lang="es-ES" altLang="es-CO" sz="2800" b="1">
                <a:solidFill>
                  <a:schemeClr val="bg1"/>
                </a:solidFill>
                <a:latin typeface="Times New Roman" panose="02020603050405020304" pitchFamily="18" charset="0"/>
              </a:rPr>
              <a:t>Los que los oían se admiraban de que hablaban en sus mismas lenguas y se preguntaban:</a:t>
            </a:r>
          </a:p>
        </p:txBody>
      </p:sp>
      <p:sp>
        <p:nvSpPr>
          <p:cNvPr id="2101" name="AutoShape 53">
            <a:extLst>
              <a:ext uri="{FF2B5EF4-FFF2-40B4-BE49-F238E27FC236}">
                <a16:creationId xmlns:a16="http://schemas.microsoft.com/office/drawing/2014/main" id="{C1FEDC59-6BFB-E303-EF09-0B2D35DC8FC9}"/>
              </a:ext>
            </a:extLst>
          </p:cNvPr>
          <p:cNvSpPr>
            <a:spLocks noChangeArrowheads="1"/>
          </p:cNvSpPr>
          <p:nvPr/>
        </p:nvSpPr>
        <p:spPr bwMode="auto">
          <a:xfrm>
            <a:off x="6477000" y="3505200"/>
            <a:ext cx="2286000" cy="1066800"/>
          </a:xfrm>
          <a:prstGeom prst="wedgeRoundRectCallout">
            <a:avLst>
              <a:gd name="adj1" fmla="val 91250"/>
              <a:gd name="adj2" fmla="val 71727"/>
              <a:gd name="adj3" fmla="val 16667"/>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algn="ctr">
              <a:lnSpc>
                <a:spcPct val="100000"/>
              </a:lnSpc>
              <a:spcBef>
                <a:spcPct val="0"/>
              </a:spcBef>
              <a:buSzTx/>
              <a:buFontTx/>
              <a:buNone/>
            </a:pPr>
            <a:r>
              <a:rPr lang="es-ES" altLang="es-CO" sz="1800">
                <a:latin typeface="Times New Roman" panose="02020603050405020304" pitchFamily="18" charset="0"/>
              </a:rPr>
              <a:t>¿QUÉ QUIERE DECIR TODO ESTO?</a:t>
            </a:r>
          </a:p>
        </p:txBody>
      </p:sp>
      <p:sp>
        <p:nvSpPr>
          <p:cNvPr id="2102" name="AutoShape 54">
            <a:extLst>
              <a:ext uri="{FF2B5EF4-FFF2-40B4-BE49-F238E27FC236}">
                <a16:creationId xmlns:a16="http://schemas.microsoft.com/office/drawing/2014/main" id="{3700D6FF-D735-7D25-C498-1F14BDF982BA}"/>
              </a:ext>
            </a:extLst>
          </p:cNvPr>
          <p:cNvSpPr>
            <a:spLocks noChangeArrowheads="1"/>
          </p:cNvSpPr>
          <p:nvPr/>
        </p:nvSpPr>
        <p:spPr bwMode="auto">
          <a:xfrm>
            <a:off x="5029200" y="3505200"/>
            <a:ext cx="3886200" cy="1066800"/>
          </a:xfrm>
          <a:prstGeom prst="wedgeRoundRectCallout">
            <a:avLst>
              <a:gd name="adj1" fmla="val 74264"/>
              <a:gd name="adj2" fmla="val 71727"/>
              <a:gd name="adj3" fmla="val 16667"/>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algn="ctr">
              <a:lnSpc>
                <a:spcPct val="100000"/>
              </a:lnSpc>
              <a:spcBef>
                <a:spcPct val="0"/>
              </a:spcBef>
              <a:buSzTx/>
              <a:buFontTx/>
              <a:buNone/>
            </a:pPr>
            <a:r>
              <a:rPr lang="es-ES" altLang="es-CO" sz="1800">
                <a:latin typeface="Times New Roman" panose="02020603050405020304" pitchFamily="18" charset="0"/>
              </a:rPr>
              <a:t>¿ACASO NO SON GALILEOS TODOS ESTOS QUE ESTÁN HABLANDO?</a:t>
            </a:r>
          </a:p>
        </p:txBody>
      </p:sp>
      <p:sp>
        <p:nvSpPr>
          <p:cNvPr id="2103" name="AutoShape 55">
            <a:extLst>
              <a:ext uri="{FF2B5EF4-FFF2-40B4-BE49-F238E27FC236}">
                <a16:creationId xmlns:a16="http://schemas.microsoft.com/office/drawing/2014/main" id="{E96665DE-6860-2567-FB90-2382982D2E3E}"/>
              </a:ext>
            </a:extLst>
          </p:cNvPr>
          <p:cNvSpPr>
            <a:spLocks noChangeArrowheads="1"/>
          </p:cNvSpPr>
          <p:nvPr/>
        </p:nvSpPr>
        <p:spPr bwMode="auto">
          <a:xfrm>
            <a:off x="5029200" y="3505200"/>
            <a:ext cx="3886200" cy="1066800"/>
          </a:xfrm>
          <a:prstGeom prst="wedgeRoundRectCallout">
            <a:avLst>
              <a:gd name="adj1" fmla="val 74264"/>
              <a:gd name="adj2" fmla="val 71727"/>
              <a:gd name="adj3" fmla="val 16667"/>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algn="ctr">
              <a:lnSpc>
                <a:spcPct val="100000"/>
              </a:lnSpc>
              <a:spcBef>
                <a:spcPct val="0"/>
              </a:spcBef>
              <a:buSzTx/>
              <a:buFontTx/>
              <a:buNone/>
            </a:pPr>
            <a:r>
              <a:rPr lang="es-ES" altLang="es-CO" sz="1800">
                <a:latin typeface="Times New Roman" panose="02020603050405020304" pitchFamily="18" charset="0"/>
              </a:rPr>
              <a:t>¿CÓMO ES QUE LOS OIMOS HABLAR EN NUESTRAS PROPIAS LENGUAS?</a:t>
            </a:r>
          </a:p>
        </p:txBody>
      </p:sp>
      <p:sp>
        <p:nvSpPr>
          <p:cNvPr id="2104" name="Text Box 56">
            <a:extLst>
              <a:ext uri="{FF2B5EF4-FFF2-40B4-BE49-F238E27FC236}">
                <a16:creationId xmlns:a16="http://schemas.microsoft.com/office/drawing/2014/main" id="{5D8E4331-F2EF-5530-98BE-2007B6B5DFA3}"/>
              </a:ext>
            </a:extLst>
          </p:cNvPr>
          <p:cNvSpPr txBox="1">
            <a:spLocks noChangeArrowheads="1"/>
          </p:cNvSpPr>
          <p:nvPr/>
        </p:nvSpPr>
        <p:spPr bwMode="auto">
          <a:xfrm>
            <a:off x="381000" y="5562600"/>
            <a:ext cx="8458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algn="ctr">
              <a:lnSpc>
                <a:spcPct val="100000"/>
              </a:lnSpc>
              <a:spcBef>
                <a:spcPct val="50000"/>
              </a:spcBef>
              <a:buSzTx/>
              <a:buFontTx/>
              <a:buNone/>
            </a:pPr>
            <a:r>
              <a:rPr lang="es-ES" altLang="es-CO" sz="2800" b="1">
                <a:solidFill>
                  <a:schemeClr val="bg1"/>
                </a:solidFill>
                <a:latin typeface="Times New Roman" panose="02020603050405020304" pitchFamily="18" charset="0"/>
              </a:rPr>
              <a:t>Algunos burlándose decían:</a:t>
            </a:r>
          </a:p>
        </p:txBody>
      </p:sp>
      <p:sp>
        <p:nvSpPr>
          <p:cNvPr id="2105" name="AutoShape 57">
            <a:extLst>
              <a:ext uri="{FF2B5EF4-FFF2-40B4-BE49-F238E27FC236}">
                <a16:creationId xmlns:a16="http://schemas.microsoft.com/office/drawing/2014/main" id="{B0396B4E-355D-7BF7-AC4F-DB6C4C7D9FB8}"/>
              </a:ext>
            </a:extLst>
          </p:cNvPr>
          <p:cNvSpPr>
            <a:spLocks noChangeArrowheads="1"/>
          </p:cNvSpPr>
          <p:nvPr/>
        </p:nvSpPr>
        <p:spPr bwMode="auto">
          <a:xfrm>
            <a:off x="5181600" y="3581400"/>
            <a:ext cx="3886200" cy="762000"/>
          </a:xfrm>
          <a:prstGeom prst="wedgeRoundRectCallout">
            <a:avLst>
              <a:gd name="adj1" fmla="val 74264"/>
              <a:gd name="adj2" fmla="val 120417"/>
              <a:gd name="adj3" fmla="val 16667"/>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algn="ctr">
              <a:lnSpc>
                <a:spcPct val="100000"/>
              </a:lnSpc>
              <a:spcBef>
                <a:spcPct val="0"/>
              </a:spcBef>
              <a:buSzTx/>
              <a:buFontTx/>
              <a:buNone/>
            </a:pPr>
            <a:r>
              <a:rPr lang="es-ES" altLang="es-CO" sz="1800">
                <a:latin typeface="Times New Roman" panose="02020603050405020304" pitchFamily="18" charset="0"/>
              </a:rPr>
              <a:t>¡LO QUE PASA ES QUE ESTÁN BORRACHOS!</a:t>
            </a:r>
          </a:p>
        </p:txBody>
      </p:sp>
      <p:sp>
        <p:nvSpPr>
          <p:cNvPr id="192527" name="26 CuadroTexto">
            <a:extLst>
              <a:ext uri="{FF2B5EF4-FFF2-40B4-BE49-F238E27FC236}">
                <a16:creationId xmlns:a16="http://schemas.microsoft.com/office/drawing/2014/main" id="{50440C2D-906B-EFF5-1171-7569FF758655}"/>
              </a:ext>
            </a:extLst>
          </p:cNvPr>
          <p:cNvSpPr txBox="1">
            <a:spLocks noChangeArrowheads="1"/>
          </p:cNvSpPr>
          <p:nvPr/>
        </p:nvSpPr>
        <p:spPr bwMode="auto">
          <a:xfrm>
            <a:off x="665163" y="325438"/>
            <a:ext cx="6608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a:lnSpc>
                <a:spcPct val="100000"/>
              </a:lnSpc>
              <a:spcBef>
                <a:spcPct val="0"/>
              </a:spcBef>
              <a:buSzTx/>
              <a:buFontTx/>
              <a:buNone/>
            </a:pPr>
            <a:r>
              <a:rPr lang="es-CO" altLang="es-CO" sz="1800">
                <a:latin typeface="Times New Roman" panose="02020603050405020304" pitchFamily="18" charset="0"/>
              </a:rPr>
              <a:t>Hechos 2, 1-11</a:t>
            </a:r>
          </a:p>
        </p:txBody>
      </p:sp>
    </p:spTree>
  </p:cSld>
  <p:clrMapOvr>
    <a:masterClrMapping/>
  </p:clrMapOvr>
  <p:transition spd="slow" advClick="0" advTm="15000">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afterEffect">
                                  <p:stCondLst>
                                    <p:cond delay="500"/>
                                  </p:stCondLst>
                                  <p:iterate type="lt">
                                    <p:tmPct val="50000"/>
                                  </p:iterate>
                                  <p:childTnLst>
                                    <p:set>
                                      <p:cBhvr>
                                        <p:cTn id="6" dur="1" fill="hold">
                                          <p:stCondLst>
                                            <p:cond delay="0"/>
                                          </p:stCondLst>
                                        </p:cTn>
                                        <p:tgtEl>
                                          <p:spTgt spid="2065"/>
                                        </p:tgtEl>
                                        <p:attrNameLst>
                                          <p:attrName>style.visibility</p:attrName>
                                        </p:attrNameLst>
                                      </p:cBhvr>
                                      <p:to>
                                        <p:strVal val="visible"/>
                                      </p:to>
                                    </p:set>
                                    <p:anim calcmode="discrete" valueType="clr">
                                      <p:cBhvr override="childStyle">
                                        <p:cTn id="7" dur="80"/>
                                        <p:tgtEl>
                                          <p:spTgt spid="206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065"/>
                                        </p:tgtEl>
                                        <p:attrNameLst>
                                          <p:attrName>fillcolor</p:attrName>
                                        </p:attrNameLst>
                                      </p:cBhvr>
                                      <p:tavLst>
                                        <p:tav tm="0">
                                          <p:val>
                                            <p:clrVal>
                                              <a:schemeClr val="accent2"/>
                                            </p:clrVal>
                                          </p:val>
                                        </p:tav>
                                        <p:tav tm="50000">
                                          <p:val>
                                            <p:clrVal>
                                              <a:schemeClr val="hlink"/>
                                            </p:clrVal>
                                          </p:val>
                                        </p:tav>
                                      </p:tavLst>
                                    </p:anim>
                                    <p:set>
                                      <p:cBhvr>
                                        <p:cTn id="9" dur="80"/>
                                        <p:tgtEl>
                                          <p:spTgt spid="2065"/>
                                        </p:tgtEl>
                                        <p:attrNameLst>
                                          <p:attrName>fill.type</p:attrName>
                                        </p:attrNameLst>
                                      </p:cBhvr>
                                      <p:to>
                                        <p:strVal val="solid"/>
                                      </p:to>
                                    </p:set>
                                  </p:childTnLst>
                                </p:cTn>
                              </p:par>
                            </p:childTnLst>
                          </p:cTn>
                        </p:par>
                        <p:par>
                          <p:cTn id="10" fill="hold" nodeType="afterGroup">
                            <p:stCondLst>
                              <p:cond delay="3980"/>
                            </p:stCondLst>
                            <p:childTnLst>
                              <p:par>
                                <p:cTn id="11" presetID="7" presetClass="entr" presetSubtype="8" repeatCount="indefinite" fill="hold" nodeType="afterEffect">
                                  <p:stCondLst>
                                    <p:cond delay="500"/>
                                  </p:stCondLst>
                                  <p:childTnLst>
                                    <p:set>
                                      <p:cBhvr>
                                        <p:cTn id="12" dur="1" fill="hold">
                                          <p:stCondLst>
                                            <p:cond delay="0"/>
                                          </p:stCondLst>
                                        </p:cTn>
                                        <p:tgtEl>
                                          <p:spTgt spid="2058"/>
                                        </p:tgtEl>
                                        <p:attrNameLst>
                                          <p:attrName>style.visibility</p:attrName>
                                        </p:attrNameLst>
                                      </p:cBhvr>
                                      <p:to>
                                        <p:strVal val="visible"/>
                                      </p:to>
                                    </p:set>
                                    <p:anim calcmode="lin" valueType="num">
                                      <p:cBhvr additive="base">
                                        <p:cTn id="13" dur="2000" fill="hold"/>
                                        <p:tgtEl>
                                          <p:spTgt spid="2058"/>
                                        </p:tgtEl>
                                        <p:attrNameLst>
                                          <p:attrName>ppt_x</p:attrName>
                                        </p:attrNameLst>
                                      </p:cBhvr>
                                      <p:tavLst>
                                        <p:tav tm="0">
                                          <p:val>
                                            <p:strVal val="0-#ppt_w/2"/>
                                          </p:val>
                                        </p:tav>
                                        <p:tav tm="100000">
                                          <p:val>
                                            <p:strVal val="#ppt_x"/>
                                          </p:val>
                                        </p:tav>
                                      </p:tavLst>
                                    </p:anim>
                                    <p:anim calcmode="lin" valueType="num">
                                      <p:cBhvr additive="base">
                                        <p:cTn id="14" dur="2000" fill="hold"/>
                                        <p:tgtEl>
                                          <p:spTgt spid="2058"/>
                                        </p:tgtEl>
                                        <p:attrNameLst>
                                          <p:attrName>ppt_y</p:attrName>
                                        </p:attrNameLst>
                                      </p:cBhvr>
                                      <p:tavLst>
                                        <p:tav tm="0">
                                          <p:val>
                                            <p:strVal val="#ppt_y"/>
                                          </p:val>
                                        </p:tav>
                                        <p:tav tm="100000">
                                          <p:val>
                                            <p:strVal val="#ppt_y"/>
                                          </p:val>
                                        </p:tav>
                                      </p:tavLst>
                                    </p:anim>
                                  </p:childTnLst>
                                </p:cTn>
                              </p:par>
                              <p:par>
                                <p:cTn id="15" presetID="7" presetClass="entr" presetSubtype="8" repeatCount="indefinite" fill="hold" nodeType="withEffect">
                                  <p:stCondLst>
                                    <p:cond delay="3000"/>
                                  </p:stCondLst>
                                  <p:childTnLst>
                                    <p:set>
                                      <p:cBhvr>
                                        <p:cTn id="16" dur="1" fill="hold">
                                          <p:stCondLst>
                                            <p:cond delay="0"/>
                                          </p:stCondLst>
                                        </p:cTn>
                                        <p:tgtEl>
                                          <p:spTgt spid="2064"/>
                                        </p:tgtEl>
                                        <p:attrNameLst>
                                          <p:attrName>style.visibility</p:attrName>
                                        </p:attrNameLst>
                                      </p:cBhvr>
                                      <p:to>
                                        <p:strVal val="visible"/>
                                      </p:to>
                                    </p:set>
                                    <p:anim calcmode="lin" valueType="num">
                                      <p:cBhvr additive="base">
                                        <p:cTn id="17" dur="2000" fill="hold"/>
                                        <p:tgtEl>
                                          <p:spTgt spid="2064"/>
                                        </p:tgtEl>
                                        <p:attrNameLst>
                                          <p:attrName>ppt_x</p:attrName>
                                        </p:attrNameLst>
                                      </p:cBhvr>
                                      <p:tavLst>
                                        <p:tav tm="0">
                                          <p:val>
                                            <p:strVal val="0-#ppt_w/2"/>
                                          </p:val>
                                        </p:tav>
                                        <p:tav tm="100000">
                                          <p:val>
                                            <p:strVal val="#ppt_x"/>
                                          </p:val>
                                        </p:tav>
                                      </p:tavLst>
                                    </p:anim>
                                    <p:anim calcmode="lin" valueType="num">
                                      <p:cBhvr additive="base">
                                        <p:cTn id="18" dur="2000" fill="hold"/>
                                        <p:tgtEl>
                                          <p:spTgt spid="2064"/>
                                        </p:tgtEl>
                                        <p:attrNameLst>
                                          <p:attrName>ppt_y</p:attrName>
                                        </p:attrNameLst>
                                      </p:cBhvr>
                                      <p:tavLst>
                                        <p:tav tm="0">
                                          <p:val>
                                            <p:strVal val="#ppt_y"/>
                                          </p:val>
                                        </p:tav>
                                        <p:tav tm="100000">
                                          <p:val>
                                            <p:strVal val="#ppt_y"/>
                                          </p:val>
                                        </p:tav>
                                      </p:tavLst>
                                    </p:anim>
                                  </p:childTnLst>
                                </p:cTn>
                              </p:par>
                              <p:par>
                                <p:cTn id="19" presetID="10" presetClass="exit" presetSubtype="0" fill="hold" nodeType="withEffect">
                                  <p:stCondLst>
                                    <p:cond delay="2000"/>
                                  </p:stCondLst>
                                  <p:iterate type="lt">
                                    <p:tmPct val="0"/>
                                  </p:iterate>
                                  <p:childTnLst>
                                    <p:animEffect transition="out" filter="fade">
                                      <p:cBhvr>
                                        <p:cTn id="20" dur="2000"/>
                                        <p:tgtEl>
                                          <p:spTgt spid="2065"/>
                                        </p:tgtEl>
                                      </p:cBhvr>
                                    </p:animEffect>
                                    <p:set>
                                      <p:cBhvr>
                                        <p:cTn id="21" dur="1" fill="hold">
                                          <p:stCondLst>
                                            <p:cond delay="1999"/>
                                          </p:stCondLst>
                                        </p:cTn>
                                        <p:tgtEl>
                                          <p:spTgt spid="2065"/>
                                        </p:tgtEl>
                                        <p:attrNameLst>
                                          <p:attrName>style.visibility</p:attrName>
                                        </p:attrNameLst>
                                      </p:cBhvr>
                                      <p:to>
                                        <p:strVal val="hidden"/>
                                      </p:to>
                                    </p:set>
                                  </p:childTnLst>
                                </p:cTn>
                              </p:par>
                            </p:childTnLst>
                          </p:cTn>
                        </p:par>
                        <p:par>
                          <p:cTn id="22" fill="hold" nodeType="afterGroup">
                            <p:stCondLst>
                              <p:cond delay="8980"/>
                            </p:stCondLst>
                            <p:childTnLst>
                              <p:par>
                                <p:cTn id="23" presetID="27" presetClass="entr" presetSubtype="0" fill="hold" nodeType="afterEffect">
                                  <p:stCondLst>
                                    <p:cond delay="0"/>
                                  </p:stCondLst>
                                  <p:iterate type="lt">
                                    <p:tmPct val="50000"/>
                                  </p:iterate>
                                  <p:childTnLst>
                                    <p:set>
                                      <p:cBhvr>
                                        <p:cTn id="24" dur="1" fill="hold">
                                          <p:stCondLst>
                                            <p:cond delay="0"/>
                                          </p:stCondLst>
                                        </p:cTn>
                                        <p:tgtEl>
                                          <p:spTgt spid="2071"/>
                                        </p:tgtEl>
                                        <p:attrNameLst>
                                          <p:attrName>style.visibility</p:attrName>
                                        </p:attrNameLst>
                                      </p:cBhvr>
                                      <p:to>
                                        <p:strVal val="visible"/>
                                      </p:to>
                                    </p:set>
                                    <p:anim calcmode="discrete" valueType="clr">
                                      <p:cBhvr override="childStyle">
                                        <p:cTn id="25" dur="80"/>
                                        <p:tgtEl>
                                          <p:spTgt spid="2071"/>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2071"/>
                                        </p:tgtEl>
                                        <p:attrNameLst>
                                          <p:attrName>fillcolor</p:attrName>
                                        </p:attrNameLst>
                                      </p:cBhvr>
                                      <p:tavLst>
                                        <p:tav tm="0">
                                          <p:val>
                                            <p:clrVal>
                                              <a:schemeClr val="accent2"/>
                                            </p:clrVal>
                                          </p:val>
                                        </p:tav>
                                        <p:tav tm="50000">
                                          <p:val>
                                            <p:clrVal>
                                              <a:schemeClr val="hlink"/>
                                            </p:clrVal>
                                          </p:val>
                                        </p:tav>
                                      </p:tavLst>
                                    </p:anim>
                                    <p:set>
                                      <p:cBhvr>
                                        <p:cTn id="27" dur="80"/>
                                        <p:tgtEl>
                                          <p:spTgt spid="2071"/>
                                        </p:tgtEl>
                                        <p:attrNameLst>
                                          <p:attrName>fill.type</p:attrName>
                                        </p:attrNameLst>
                                      </p:cBhvr>
                                      <p:to>
                                        <p:strVal val="solid"/>
                                      </p:to>
                                    </p:set>
                                  </p:childTnLst>
                                </p:cTn>
                              </p:par>
                            </p:childTnLst>
                          </p:cTn>
                        </p:par>
                        <p:par>
                          <p:cTn id="28" fill="hold" nodeType="afterGroup">
                            <p:stCondLst>
                              <p:cond delay="12700"/>
                            </p:stCondLst>
                            <p:childTnLst>
                              <p:par>
                                <p:cTn id="29" presetID="10" presetClass="exit" presetSubtype="0" fill="hold" nodeType="afterEffect">
                                  <p:stCondLst>
                                    <p:cond delay="1500"/>
                                  </p:stCondLst>
                                  <p:iterate type="lt">
                                    <p:tmPct val="0"/>
                                  </p:iterate>
                                  <p:childTnLst>
                                    <p:animEffect transition="out" filter="fade">
                                      <p:cBhvr>
                                        <p:cTn id="30" dur="2000"/>
                                        <p:tgtEl>
                                          <p:spTgt spid="2071"/>
                                        </p:tgtEl>
                                      </p:cBhvr>
                                    </p:animEffect>
                                    <p:set>
                                      <p:cBhvr>
                                        <p:cTn id="31" dur="1" fill="hold">
                                          <p:stCondLst>
                                            <p:cond delay="1999"/>
                                          </p:stCondLst>
                                        </p:cTn>
                                        <p:tgtEl>
                                          <p:spTgt spid="2071"/>
                                        </p:tgtEl>
                                        <p:attrNameLst>
                                          <p:attrName>style.visibility</p:attrName>
                                        </p:attrNameLst>
                                      </p:cBhvr>
                                      <p:to>
                                        <p:strVal val="hidden"/>
                                      </p:to>
                                    </p:set>
                                  </p:childTnLst>
                                </p:cTn>
                              </p:par>
                            </p:childTnLst>
                          </p:cTn>
                        </p:par>
                        <p:par>
                          <p:cTn id="32" fill="hold" nodeType="afterGroup">
                            <p:stCondLst>
                              <p:cond delay="16200"/>
                            </p:stCondLst>
                            <p:childTnLst>
                              <p:par>
                                <p:cTn id="33" presetID="27" presetClass="entr" presetSubtype="0" fill="hold" nodeType="afterEffect">
                                  <p:stCondLst>
                                    <p:cond delay="500"/>
                                  </p:stCondLst>
                                  <p:iterate type="lt">
                                    <p:tmPct val="50000"/>
                                  </p:iterate>
                                  <p:childTnLst>
                                    <p:set>
                                      <p:cBhvr>
                                        <p:cTn id="34" dur="1" fill="hold">
                                          <p:stCondLst>
                                            <p:cond delay="0"/>
                                          </p:stCondLst>
                                        </p:cTn>
                                        <p:tgtEl>
                                          <p:spTgt spid="2069"/>
                                        </p:tgtEl>
                                        <p:attrNameLst>
                                          <p:attrName>style.visibility</p:attrName>
                                        </p:attrNameLst>
                                      </p:cBhvr>
                                      <p:to>
                                        <p:strVal val="visible"/>
                                      </p:to>
                                    </p:set>
                                    <p:anim calcmode="discrete" valueType="clr">
                                      <p:cBhvr override="childStyle">
                                        <p:cTn id="35" dur="80"/>
                                        <p:tgtEl>
                                          <p:spTgt spid="2069"/>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2069"/>
                                        </p:tgtEl>
                                        <p:attrNameLst>
                                          <p:attrName>fillcolor</p:attrName>
                                        </p:attrNameLst>
                                      </p:cBhvr>
                                      <p:tavLst>
                                        <p:tav tm="0">
                                          <p:val>
                                            <p:clrVal>
                                              <a:schemeClr val="accent2"/>
                                            </p:clrVal>
                                          </p:val>
                                        </p:tav>
                                        <p:tav tm="50000">
                                          <p:val>
                                            <p:clrVal>
                                              <a:schemeClr val="hlink"/>
                                            </p:clrVal>
                                          </p:val>
                                        </p:tav>
                                      </p:tavLst>
                                    </p:anim>
                                    <p:set>
                                      <p:cBhvr>
                                        <p:cTn id="37" dur="80"/>
                                        <p:tgtEl>
                                          <p:spTgt spid="2069"/>
                                        </p:tgtEl>
                                        <p:attrNameLst>
                                          <p:attrName>fill.type</p:attrName>
                                        </p:attrNameLst>
                                      </p:cBhvr>
                                      <p:to>
                                        <p:strVal val="solid"/>
                                      </p:to>
                                    </p:set>
                                  </p:childTnLst>
                                </p:cTn>
                              </p:par>
                            </p:childTnLst>
                          </p:cTn>
                        </p:par>
                        <p:par>
                          <p:cTn id="38" fill="hold" nodeType="afterGroup">
                            <p:stCondLst>
                              <p:cond delay="19220"/>
                            </p:stCondLst>
                            <p:childTnLst>
                              <p:par>
                                <p:cTn id="39" presetID="10" presetClass="exit" presetSubtype="0" fill="hold" nodeType="afterEffect">
                                  <p:stCondLst>
                                    <p:cond delay="2000"/>
                                  </p:stCondLst>
                                  <p:iterate type="lt">
                                    <p:tmPct val="0"/>
                                  </p:iterate>
                                  <p:childTnLst>
                                    <p:animEffect transition="out" filter="fade">
                                      <p:cBhvr>
                                        <p:cTn id="40" dur="2000"/>
                                        <p:tgtEl>
                                          <p:spTgt spid="2069"/>
                                        </p:tgtEl>
                                      </p:cBhvr>
                                    </p:animEffect>
                                    <p:set>
                                      <p:cBhvr>
                                        <p:cTn id="41" dur="1" fill="hold">
                                          <p:stCondLst>
                                            <p:cond delay="1999"/>
                                          </p:stCondLst>
                                        </p:cTn>
                                        <p:tgtEl>
                                          <p:spTgt spid="2069"/>
                                        </p:tgtEl>
                                        <p:attrNameLst>
                                          <p:attrName>style.visibility</p:attrName>
                                        </p:attrNameLst>
                                      </p:cBhvr>
                                      <p:to>
                                        <p:strVal val="hidden"/>
                                      </p:to>
                                    </p:set>
                                  </p:childTnLst>
                                </p:cTn>
                              </p:par>
                            </p:childTnLst>
                          </p:cTn>
                        </p:par>
                        <p:par>
                          <p:cTn id="42" fill="hold" nodeType="afterGroup">
                            <p:stCondLst>
                              <p:cond delay="23220"/>
                            </p:stCondLst>
                            <p:childTnLst>
                              <p:par>
                                <p:cTn id="43" presetID="7" presetClass="entr" presetSubtype="1" fill="hold" nodeType="afterEffect">
                                  <p:stCondLst>
                                    <p:cond delay="500"/>
                                  </p:stCondLst>
                                  <p:childTnLst>
                                    <p:set>
                                      <p:cBhvr>
                                        <p:cTn id="44" dur="1" fill="hold">
                                          <p:stCondLst>
                                            <p:cond delay="0"/>
                                          </p:stCondLst>
                                        </p:cTn>
                                        <p:tgtEl>
                                          <p:spTgt spid="2"/>
                                        </p:tgtEl>
                                        <p:attrNameLst>
                                          <p:attrName>style.visibility</p:attrName>
                                        </p:attrNameLst>
                                      </p:cBhvr>
                                      <p:to>
                                        <p:strVal val="visible"/>
                                      </p:to>
                                    </p:set>
                                    <p:anim calcmode="lin" valueType="num">
                                      <p:cBhvr additive="base">
                                        <p:cTn id="45" dur="5000" fill="hold"/>
                                        <p:tgtEl>
                                          <p:spTgt spid="2"/>
                                        </p:tgtEl>
                                        <p:attrNameLst>
                                          <p:attrName>ppt_x</p:attrName>
                                        </p:attrNameLst>
                                      </p:cBhvr>
                                      <p:tavLst>
                                        <p:tav tm="0">
                                          <p:val>
                                            <p:strVal val="#ppt_x"/>
                                          </p:val>
                                        </p:tav>
                                        <p:tav tm="100000">
                                          <p:val>
                                            <p:strVal val="#ppt_x"/>
                                          </p:val>
                                        </p:tav>
                                      </p:tavLst>
                                    </p:anim>
                                    <p:anim calcmode="lin" valueType="num">
                                      <p:cBhvr additive="base">
                                        <p:cTn id="46" dur="5000" fill="hold"/>
                                        <p:tgtEl>
                                          <p:spTgt spid="2"/>
                                        </p:tgtEl>
                                        <p:attrNameLst>
                                          <p:attrName>ppt_y</p:attrName>
                                        </p:attrNameLst>
                                      </p:cBhvr>
                                      <p:tavLst>
                                        <p:tav tm="0">
                                          <p:val>
                                            <p:strVal val="0-#ppt_h/2"/>
                                          </p:val>
                                        </p:tav>
                                        <p:tav tm="100000">
                                          <p:val>
                                            <p:strVal val="#ppt_y"/>
                                          </p:val>
                                        </p:tav>
                                      </p:tavLst>
                                    </p:anim>
                                  </p:childTnLst>
                                </p:cTn>
                              </p:par>
                            </p:childTnLst>
                          </p:cTn>
                        </p:par>
                        <p:par>
                          <p:cTn id="47" fill="hold" nodeType="afterGroup">
                            <p:stCondLst>
                              <p:cond delay="28720"/>
                            </p:stCondLst>
                            <p:childTnLst>
                              <p:par>
                                <p:cTn id="48" presetID="27" presetClass="entr" presetSubtype="0" fill="hold" nodeType="afterEffect">
                                  <p:stCondLst>
                                    <p:cond delay="0"/>
                                  </p:stCondLst>
                                  <p:iterate type="lt">
                                    <p:tmPct val="50000"/>
                                  </p:iterate>
                                  <p:childTnLst>
                                    <p:set>
                                      <p:cBhvr>
                                        <p:cTn id="49" dur="1" fill="hold">
                                          <p:stCondLst>
                                            <p:cond delay="0"/>
                                          </p:stCondLst>
                                        </p:cTn>
                                        <p:tgtEl>
                                          <p:spTgt spid="2099"/>
                                        </p:tgtEl>
                                        <p:attrNameLst>
                                          <p:attrName>style.visibility</p:attrName>
                                        </p:attrNameLst>
                                      </p:cBhvr>
                                      <p:to>
                                        <p:strVal val="visible"/>
                                      </p:to>
                                    </p:set>
                                    <p:anim calcmode="discrete" valueType="clr">
                                      <p:cBhvr override="childStyle">
                                        <p:cTn id="50" dur="80"/>
                                        <p:tgtEl>
                                          <p:spTgt spid="2099"/>
                                        </p:tgtEl>
                                        <p:attrNameLst>
                                          <p:attrName>style.color</p:attrName>
                                        </p:attrNameLst>
                                      </p:cBhvr>
                                      <p:tavLst>
                                        <p:tav tm="0">
                                          <p:val>
                                            <p:clrVal>
                                              <a:schemeClr val="accent2"/>
                                            </p:clrVal>
                                          </p:val>
                                        </p:tav>
                                        <p:tav tm="50000">
                                          <p:val>
                                            <p:clrVal>
                                              <a:schemeClr val="hlink"/>
                                            </p:clrVal>
                                          </p:val>
                                        </p:tav>
                                      </p:tavLst>
                                    </p:anim>
                                    <p:anim calcmode="discrete" valueType="clr">
                                      <p:cBhvr>
                                        <p:cTn id="51" dur="80"/>
                                        <p:tgtEl>
                                          <p:spTgt spid="2099"/>
                                        </p:tgtEl>
                                        <p:attrNameLst>
                                          <p:attrName>fillcolor</p:attrName>
                                        </p:attrNameLst>
                                      </p:cBhvr>
                                      <p:tavLst>
                                        <p:tav tm="0">
                                          <p:val>
                                            <p:clrVal>
                                              <a:schemeClr val="accent2"/>
                                            </p:clrVal>
                                          </p:val>
                                        </p:tav>
                                        <p:tav tm="50000">
                                          <p:val>
                                            <p:clrVal>
                                              <a:schemeClr val="hlink"/>
                                            </p:clrVal>
                                          </p:val>
                                        </p:tav>
                                      </p:tavLst>
                                    </p:anim>
                                    <p:set>
                                      <p:cBhvr>
                                        <p:cTn id="52" dur="80"/>
                                        <p:tgtEl>
                                          <p:spTgt spid="2099"/>
                                        </p:tgtEl>
                                        <p:attrNameLst>
                                          <p:attrName>fill.type</p:attrName>
                                        </p:attrNameLst>
                                      </p:cBhvr>
                                      <p:to>
                                        <p:strVal val="solid"/>
                                      </p:to>
                                    </p:set>
                                  </p:childTnLst>
                                </p:cTn>
                              </p:par>
                            </p:childTnLst>
                          </p:cTn>
                        </p:par>
                        <p:par>
                          <p:cTn id="53" fill="hold" nodeType="afterGroup">
                            <p:stCondLst>
                              <p:cond delay="32280"/>
                            </p:stCondLst>
                            <p:childTnLst>
                              <p:par>
                                <p:cTn id="54" presetID="10" presetClass="exit" presetSubtype="0" fill="hold" nodeType="afterEffect">
                                  <p:stCondLst>
                                    <p:cond delay="1500"/>
                                  </p:stCondLst>
                                  <p:iterate type="lt">
                                    <p:tmPct val="0"/>
                                  </p:iterate>
                                  <p:childTnLst>
                                    <p:animEffect transition="out" filter="fade">
                                      <p:cBhvr>
                                        <p:cTn id="55" dur="2000"/>
                                        <p:tgtEl>
                                          <p:spTgt spid="2099"/>
                                        </p:tgtEl>
                                      </p:cBhvr>
                                    </p:animEffect>
                                    <p:set>
                                      <p:cBhvr>
                                        <p:cTn id="56" dur="1" fill="hold">
                                          <p:stCondLst>
                                            <p:cond delay="1999"/>
                                          </p:stCondLst>
                                        </p:cTn>
                                        <p:tgtEl>
                                          <p:spTgt spid="2099"/>
                                        </p:tgtEl>
                                        <p:attrNameLst>
                                          <p:attrName>style.visibility</p:attrName>
                                        </p:attrNameLst>
                                      </p:cBhvr>
                                      <p:to>
                                        <p:strVal val="hidden"/>
                                      </p:to>
                                    </p:set>
                                  </p:childTnLst>
                                </p:cTn>
                              </p:par>
                            </p:childTnLst>
                          </p:cTn>
                        </p:par>
                        <p:par>
                          <p:cTn id="57" fill="hold" nodeType="afterGroup">
                            <p:stCondLst>
                              <p:cond delay="35780"/>
                            </p:stCondLst>
                            <p:childTnLst>
                              <p:par>
                                <p:cTn id="58" presetID="27" presetClass="entr" presetSubtype="0" fill="hold" nodeType="afterEffect">
                                  <p:stCondLst>
                                    <p:cond delay="0"/>
                                  </p:stCondLst>
                                  <p:iterate type="lt">
                                    <p:tmPct val="50000"/>
                                  </p:iterate>
                                  <p:childTnLst>
                                    <p:set>
                                      <p:cBhvr>
                                        <p:cTn id="59" dur="1" fill="hold">
                                          <p:stCondLst>
                                            <p:cond delay="0"/>
                                          </p:stCondLst>
                                        </p:cTn>
                                        <p:tgtEl>
                                          <p:spTgt spid="2100"/>
                                        </p:tgtEl>
                                        <p:attrNameLst>
                                          <p:attrName>style.visibility</p:attrName>
                                        </p:attrNameLst>
                                      </p:cBhvr>
                                      <p:to>
                                        <p:strVal val="visible"/>
                                      </p:to>
                                    </p:set>
                                    <p:anim calcmode="discrete" valueType="clr">
                                      <p:cBhvr override="childStyle">
                                        <p:cTn id="60" dur="80"/>
                                        <p:tgtEl>
                                          <p:spTgt spid="2100"/>
                                        </p:tgtEl>
                                        <p:attrNameLst>
                                          <p:attrName>style.color</p:attrName>
                                        </p:attrNameLst>
                                      </p:cBhvr>
                                      <p:tavLst>
                                        <p:tav tm="0">
                                          <p:val>
                                            <p:clrVal>
                                              <a:schemeClr val="accent2"/>
                                            </p:clrVal>
                                          </p:val>
                                        </p:tav>
                                        <p:tav tm="50000">
                                          <p:val>
                                            <p:clrVal>
                                              <a:schemeClr val="hlink"/>
                                            </p:clrVal>
                                          </p:val>
                                        </p:tav>
                                      </p:tavLst>
                                    </p:anim>
                                    <p:anim calcmode="discrete" valueType="clr">
                                      <p:cBhvr>
                                        <p:cTn id="61" dur="80"/>
                                        <p:tgtEl>
                                          <p:spTgt spid="2100"/>
                                        </p:tgtEl>
                                        <p:attrNameLst>
                                          <p:attrName>fillcolor</p:attrName>
                                        </p:attrNameLst>
                                      </p:cBhvr>
                                      <p:tavLst>
                                        <p:tav tm="0">
                                          <p:val>
                                            <p:clrVal>
                                              <a:schemeClr val="accent2"/>
                                            </p:clrVal>
                                          </p:val>
                                        </p:tav>
                                        <p:tav tm="50000">
                                          <p:val>
                                            <p:clrVal>
                                              <a:schemeClr val="hlink"/>
                                            </p:clrVal>
                                          </p:val>
                                        </p:tav>
                                      </p:tavLst>
                                    </p:anim>
                                    <p:set>
                                      <p:cBhvr>
                                        <p:cTn id="62" dur="80"/>
                                        <p:tgtEl>
                                          <p:spTgt spid="2100"/>
                                        </p:tgtEl>
                                        <p:attrNameLst>
                                          <p:attrName>fill.type</p:attrName>
                                        </p:attrNameLst>
                                      </p:cBhvr>
                                      <p:to>
                                        <p:strVal val="solid"/>
                                      </p:to>
                                    </p:set>
                                  </p:childTnLst>
                                </p:cTn>
                              </p:par>
                            </p:childTnLst>
                          </p:cTn>
                        </p:par>
                        <p:par>
                          <p:cTn id="63" fill="hold" nodeType="afterGroup">
                            <p:stCondLst>
                              <p:cond delay="38620"/>
                            </p:stCondLst>
                            <p:childTnLst>
                              <p:par>
                                <p:cTn id="64" presetID="10" presetClass="exit" presetSubtype="0" fill="hold" nodeType="afterEffect">
                                  <p:stCondLst>
                                    <p:cond delay="2000"/>
                                  </p:stCondLst>
                                  <p:iterate type="lt">
                                    <p:tmPct val="0"/>
                                  </p:iterate>
                                  <p:childTnLst>
                                    <p:animEffect transition="out" filter="fade">
                                      <p:cBhvr>
                                        <p:cTn id="65" dur="2000"/>
                                        <p:tgtEl>
                                          <p:spTgt spid="2100"/>
                                        </p:tgtEl>
                                      </p:cBhvr>
                                    </p:animEffect>
                                    <p:set>
                                      <p:cBhvr>
                                        <p:cTn id="66" dur="1" fill="hold">
                                          <p:stCondLst>
                                            <p:cond delay="1999"/>
                                          </p:stCondLst>
                                        </p:cTn>
                                        <p:tgtEl>
                                          <p:spTgt spid="2100"/>
                                        </p:tgtEl>
                                        <p:attrNameLst>
                                          <p:attrName>style.visibility</p:attrName>
                                        </p:attrNameLst>
                                      </p:cBhvr>
                                      <p:to>
                                        <p:strVal val="hidden"/>
                                      </p:to>
                                    </p:set>
                                  </p:childTnLst>
                                </p:cTn>
                              </p:par>
                            </p:childTnLst>
                          </p:cTn>
                        </p:par>
                        <p:par>
                          <p:cTn id="67" fill="hold" nodeType="afterGroup">
                            <p:stCondLst>
                              <p:cond delay="42620"/>
                            </p:stCondLst>
                            <p:childTnLst>
                              <p:par>
                                <p:cTn id="68" presetID="10" presetClass="entr" presetSubtype="0" fill="hold" nodeType="afterEffect">
                                  <p:stCondLst>
                                    <p:cond delay="3000"/>
                                  </p:stCondLst>
                                  <p:childTnLst>
                                    <p:set>
                                      <p:cBhvr>
                                        <p:cTn id="69" dur="1" fill="hold">
                                          <p:stCondLst>
                                            <p:cond delay="0"/>
                                          </p:stCondLst>
                                        </p:cTn>
                                        <p:tgtEl>
                                          <p:spTgt spid="2101"/>
                                        </p:tgtEl>
                                        <p:attrNameLst>
                                          <p:attrName>style.visibility</p:attrName>
                                        </p:attrNameLst>
                                      </p:cBhvr>
                                      <p:to>
                                        <p:strVal val="visible"/>
                                      </p:to>
                                    </p:set>
                                    <p:animEffect transition="in" filter="fade">
                                      <p:cBhvr>
                                        <p:cTn id="70" dur="2000"/>
                                        <p:tgtEl>
                                          <p:spTgt spid="2101"/>
                                        </p:tgtEl>
                                      </p:cBhvr>
                                    </p:animEffect>
                                  </p:childTnLst>
                                </p:cTn>
                              </p:par>
                            </p:childTnLst>
                          </p:cTn>
                        </p:par>
                        <p:par>
                          <p:cTn id="71" fill="hold" nodeType="afterGroup">
                            <p:stCondLst>
                              <p:cond delay="47620"/>
                            </p:stCondLst>
                            <p:childTnLst>
                              <p:par>
                                <p:cTn id="72" presetID="10" presetClass="exit" presetSubtype="0" fill="hold" nodeType="afterEffect">
                                  <p:stCondLst>
                                    <p:cond delay="3000"/>
                                  </p:stCondLst>
                                  <p:childTnLst>
                                    <p:animEffect transition="out" filter="fade">
                                      <p:cBhvr>
                                        <p:cTn id="73" dur="2000"/>
                                        <p:tgtEl>
                                          <p:spTgt spid="2101"/>
                                        </p:tgtEl>
                                      </p:cBhvr>
                                    </p:animEffect>
                                    <p:set>
                                      <p:cBhvr>
                                        <p:cTn id="74" dur="1" fill="hold">
                                          <p:stCondLst>
                                            <p:cond delay="1999"/>
                                          </p:stCondLst>
                                        </p:cTn>
                                        <p:tgtEl>
                                          <p:spTgt spid="2101"/>
                                        </p:tgtEl>
                                        <p:attrNameLst>
                                          <p:attrName>style.visibility</p:attrName>
                                        </p:attrNameLst>
                                      </p:cBhvr>
                                      <p:to>
                                        <p:strVal val="hidden"/>
                                      </p:to>
                                    </p:set>
                                  </p:childTnLst>
                                </p:cTn>
                              </p:par>
                            </p:childTnLst>
                          </p:cTn>
                        </p:par>
                        <p:par>
                          <p:cTn id="75" fill="hold" nodeType="afterGroup">
                            <p:stCondLst>
                              <p:cond delay="52620"/>
                            </p:stCondLst>
                            <p:childTnLst>
                              <p:par>
                                <p:cTn id="76" presetID="10" presetClass="entr" presetSubtype="0" fill="hold" nodeType="afterEffect">
                                  <p:stCondLst>
                                    <p:cond delay="3000"/>
                                  </p:stCondLst>
                                  <p:childTnLst>
                                    <p:set>
                                      <p:cBhvr>
                                        <p:cTn id="77" dur="1" fill="hold">
                                          <p:stCondLst>
                                            <p:cond delay="0"/>
                                          </p:stCondLst>
                                        </p:cTn>
                                        <p:tgtEl>
                                          <p:spTgt spid="2102"/>
                                        </p:tgtEl>
                                        <p:attrNameLst>
                                          <p:attrName>style.visibility</p:attrName>
                                        </p:attrNameLst>
                                      </p:cBhvr>
                                      <p:to>
                                        <p:strVal val="visible"/>
                                      </p:to>
                                    </p:set>
                                    <p:animEffect transition="in" filter="fade">
                                      <p:cBhvr>
                                        <p:cTn id="78" dur="2000"/>
                                        <p:tgtEl>
                                          <p:spTgt spid="2102"/>
                                        </p:tgtEl>
                                      </p:cBhvr>
                                    </p:animEffect>
                                  </p:childTnLst>
                                </p:cTn>
                              </p:par>
                            </p:childTnLst>
                          </p:cTn>
                        </p:par>
                        <p:par>
                          <p:cTn id="79" fill="hold" nodeType="afterGroup">
                            <p:stCondLst>
                              <p:cond delay="57620"/>
                            </p:stCondLst>
                            <p:childTnLst>
                              <p:par>
                                <p:cTn id="80" presetID="10" presetClass="exit" presetSubtype="0" fill="hold" nodeType="afterEffect">
                                  <p:stCondLst>
                                    <p:cond delay="3000"/>
                                  </p:stCondLst>
                                  <p:childTnLst>
                                    <p:animEffect transition="out" filter="fade">
                                      <p:cBhvr>
                                        <p:cTn id="81" dur="2000"/>
                                        <p:tgtEl>
                                          <p:spTgt spid="2102"/>
                                        </p:tgtEl>
                                      </p:cBhvr>
                                    </p:animEffect>
                                    <p:set>
                                      <p:cBhvr>
                                        <p:cTn id="82" dur="1" fill="hold">
                                          <p:stCondLst>
                                            <p:cond delay="1999"/>
                                          </p:stCondLst>
                                        </p:cTn>
                                        <p:tgtEl>
                                          <p:spTgt spid="2102"/>
                                        </p:tgtEl>
                                        <p:attrNameLst>
                                          <p:attrName>style.visibility</p:attrName>
                                        </p:attrNameLst>
                                      </p:cBhvr>
                                      <p:to>
                                        <p:strVal val="hidden"/>
                                      </p:to>
                                    </p:set>
                                  </p:childTnLst>
                                </p:cTn>
                              </p:par>
                            </p:childTnLst>
                          </p:cTn>
                        </p:par>
                        <p:par>
                          <p:cTn id="83" fill="hold" nodeType="afterGroup">
                            <p:stCondLst>
                              <p:cond delay="62620"/>
                            </p:stCondLst>
                            <p:childTnLst>
                              <p:par>
                                <p:cTn id="84" presetID="10" presetClass="entr" presetSubtype="0" fill="hold" nodeType="afterEffect">
                                  <p:stCondLst>
                                    <p:cond delay="3000"/>
                                  </p:stCondLst>
                                  <p:childTnLst>
                                    <p:set>
                                      <p:cBhvr>
                                        <p:cTn id="85" dur="1" fill="hold">
                                          <p:stCondLst>
                                            <p:cond delay="0"/>
                                          </p:stCondLst>
                                        </p:cTn>
                                        <p:tgtEl>
                                          <p:spTgt spid="2103"/>
                                        </p:tgtEl>
                                        <p:attrNameLst>
                                          <p:attrName>style.visibility</p:attrName>
                                        </p:attrNameLst>
                                      </p:cBhvr>
                                      <p:to>
                                        <p:strVal val="visible"/>
                                      </p:to>
                                    </p:set>
                                    <p:animEffect transition="in" filter="fade">
                                      <p:cBhvr>
                                        <p:cTn id="86" dur="2000"/>
                                        <p:tgtEl>
                                          <p:spTgt spid="2103"/>
                                        </p:tgtEl>
                                      </p:cBhvr>
                                    </p:animEffect>
                                  </p:childTnLst>
                                </p:cTn>
                              </p:par>
                            </p:childTnLst>
                          </p:cTn>
                        </p:par>
                        <p:par>
                          <p:cTn id="87" fill="hold" nodeType="afterGroup">
                            <p:stCondLst>
                              <p:cond delay="67620"/>
                            </p:stCondLst>
                            <p:childTnLst>
                              <p:par>
                                <p:cTn id="88" presetID="10" presetClass="exit" presetSubtype="0" fill="hold" nodeType="afterEffect">
                                  <p:stCondLst>
                                    <p:cond delay="3000"/>
                                  </p:stCondLst>
                                  <p:childTnLst>
                                    <p:animEffect transition="out" filter="fade">
                                      <p:cBhvr>
                                        <p:cTn id="89" dur="2000"/>
                                        <p:tgtEl>
                                          <p:spTgt spid="2103"/>
                                        </p:tgtEl>
                                      </p:cBhvr>
                                    </p:animEffect>
                                    <p:set>
                                      <p:cBhvr>
                                        <p:cTn id="90" dur="1" fill="hold">
                                          <p:stCondLst>
                                            <p:cond delay="1999"/>
                                          </p:stCondLst>
                                        </p:cTn>
                                        <p:tgtEl>
                                          <p:spTgt spid="2103"/>
                                        </p:tgtEl>
                                        <p:attrNameLst>
                                          <p:attrName>style.visibility</p:attrName>
                                        </p:attrNameLst>
                                      </p:cBhvr>
                                      <p:to>
                                        <p:strVal val="hidden"/>
                                      </p:to>
                                    </p:set>
                                  </p:childTnLst>
                                </p:cTn>
                              </p:par>
                            </p:childTnLst>
                          </p:cTn>
                        </p:par>
                        <p:par>
                          <p:cTn id="91" fill="hold" nodeType="afterGroup">
                            <p:stCondLst>
                              <p:cond delay="72620"/>
                            </p:stCondLst>
                            <p:childTnLst>
                              <p:par>
                                <p:cTn id="92" presetID="27" presetClass="entr" presetSubtype="0" fill="hold" nodeType="afterEffect">
                                  <p:stCondLst>
                                    <p:cond delay="0"/>
                                  </p:stCondLst>
                                  <p:iterate type="lt">
                                    <p:tmPct val="50000"/>
                                  </p:iterate>
                                  <p:childTnLst>
                                    <p:set>
                                      <p:cBhvr>
                                        <p:cTn id="93" dur="1" fill="hold">
                                          <p:stCondLst>
                                            <p:cond delay="0"/>
                                          </p:stCondLst>
                                        </p:cTn>
                                        <p:tgtEl>
                                          <p:spTgt spid="2104"/>
                                        </p:tgtEl>
                                        <p:attrNameLst>
                                          <p:attrName>style.visibility</p:attrName>
                                        </p:attrNameLst>
                                      </p:cBhvr>
                                      <p:to>
                                        <p:strVal val="visible"/>
                                      </p:to>
                                    </p:set>
                                    <p:anim calcmode="discrete" valueType="clr">
                                      <p:cBhvr override="childStyle">
                                        <p:cTn id="94" dur="80"/>
                                        <p:tgtEl>
                                          <p:spTgt spid="2104"/>
                                        </p:tgtEl>
                                        <p:attrNameLst>
                                          <p:attrName>style.color</p:attrName>
                                        </p:attrNameLst>
                                      </p:cBhvr>
                                      <p:tavLst>
                                        <p:tav tm="0">
                                          <p:val>
                                            <p:clrVal>
                                              <a:schemeClr val="accent2"/>
                                            </p:clrVal>
                                          </p:val>
                                        </p:tav>
                                        <p:tav tm="50000">
                                          <p:val>
                                            <p:clrVal>
                                              <a:schemeClr val="hlink"/>
                                            </p:clrVal>
                                          </p:val>
                                        </p:tav>
                                      </p:tavLst>
                                    </p:anim>
                                    <p:anim calcmode="discrete" valueType="clr">
                                      <p:cBhvr>
                                        <p:cTn id="95" dur="80"/>
                                        <p:tgtEl>
                                          <p:spTgt spid="2104"/>
                                        </p:tgtEl>
                                        <p:attrNameLst>
                                          <p:attrName>fillcolor</p:attrName>
                                        </p:attrNameLst>
                                      </p:cBhvr>
                                      <p:tavLst>
                                        <p:tav tm="0">
                                          <p:val>
                                            <p:clrVal>
                                              <a:schemeClr val="accent2"/>
                                            </p:clrVal>
                                          </p:val>
                                        </p:tav>
                                        <p:tav tm="50000">
                                          <p:val>
                                            <p:clrVal>
                                              <a:schemeClr val="hlink"/>
                                            </p:clrVal>
                                          </p:val>
                                        </p:tav>
                                      </p:tavLst>
                                    </p:anim>
                                    <p:set>
                                      <p:cBhvr>
                                        <p:cTn id="96" dur="80"/>
                                        <p:tgtEl>
                                          <p:spTgt spid="2104"/>
                                        </p:tgtEl>
                                        <p:attrNameLst>
                                          <p:attrName>fill.type</p:attrName>
                                        </p:attrNameLst>
                                      </p:cBhvr>
                                      <p:to>
                                        <p:strVal val="solid"/>
                                      </p:to>
                                    </p:set>
                                  </p:childTnLst>
                                </p:cTn>
                              </p:par>
                            </p:childTnLst>
                          </p:cTn>
                        </p:par>
                        <p:par>
                          <p:cTn id="97" fill="hold" nodeType="afterGroup">
                            <p:stCondLst>
                              <p:cond delay="73620"/>
                            </p:stCondLst>
                            <p:childTnLst>
                              <p:par>
                                <p:cTn id="98" presetID="10" presetClass="exit" presetSubtype="0" fill="hold" nodeType="afterEffect">
                                  <p:stCondLst>
                                    <p:cond delay="2000"/>
                                  </p:stCondLst>
                                  <p:iterate type="lt">
                                    <p:tmPct val="0"/>
                                  </p:iterate>
                                  <p:childTnLst>
                                    <p:animEffect transition="out" filter="fade">
                                      <p:cBhvr>
                                        <p:cTn id="99" dur="2000"/>
                                        <p:tgtEl>
                                          <p:spTgt spid="2104"/>
                                        </p:tgtEl>
                                      </p:cBhvr>
                                    </p:animEffect>
                                    <p:set>
                                      <p:cBhvr>
                                        <p:cTn id="100" dur="1" fill="hold">
                                          <p:stCondLst>
                                            <p:cond delay="1999"/>
                                          </p:stCondLst>
                                        </p:cTn>
                                        <p:tgtEl>
                                          <p:spTgt spid="2104"/>
                                        </p:tgtEl>
                                        <p:attrNameLst>
                                          <p:attrName>style.visibility</p:attrName>
                                        </p:attrNameLst>
                                      </p:cBhvr>
                                      <p:to>
                                        <p:strVal val="hidden"/>
                                      </p:to>
                                    </p:set>
                                  </p:childTnLst>
                                </p:cTn>
                              </p:par>
                            </p:childTnLst>
                          </p:cTn>
                        </p:par>
                        <p:par>
                          <p:cTn id="101" fill="hold" nodeType="afterGroup">
                            <p:stCondLst>
                              <p:cond delay="77620"/>
                            </p:stCondLst>
                            <p:childTnLst>
                              <p:par>
                                <p:cTn id="102" presetID="10" presetClass="entr" presetSubtype="0" fill="hold" nodeType="afterEffect">
                                  <p:stCondLst>
                                    <p:cond delay="3000"/>
                                  </p:stCondLst>
                                  <p:childTnLst>
                                    <p:set>
                                      <p:cBhvr>
                                        <p:cTn id="103" dur="1" fill="hold">
                                          <p:stCondLst>
                                            <p:cond delay="0"/>
                                          </p:stCondLst>
                                        </p:cTn>
                                        <p:tgtEl>
                                          <p:spTgt spid="2105"/>
                                        </p:tgtEl>
                                        <p:attrNameLst>
                                          <p:attrName>style.visibility</p:attrName>
                                        </p:attrNameLst>
                                      </p:cBhvr>
                                      <p:to>
                                        <p:strVal val="visible"/>
                                      </p:to>
                                    </p:set>
                                    <p:animEffect transition="in" filter="fade">
                                      <p:cBhvr>
                                        <p:cTn id="104" dur="2000"/>
                                        <p:tgtEl>
                                          <p:spTgt spid="2105"/>
                                        </p:tgtEl>
                                      </p:cBhvr>
                                    </p:animEffect>
                                  </p:childTnLst>
                                </p:cTn>
                              </p:par>
                            </p:childTnLst>
                          </p:cTn>
                        </p:par>
                        <p:par>
                          <p:cTn id="105" fill="hold" nodeType="afterGroup">
                            <p:stCondLst>
                              <p:cond delay="82620"/>
                            </p:stCondLst>
                            <p:childTnLst>
                              <p:par>
                                <p:cTn id="106" presetID="10" presetClass="exit" presetSubtype="0" fill="hold" nodeType="afterEffect">
                                  <p:stCondLst>
                                    <p:cond delay="3000"/>
                                  </p:stCondLst>
                                  <p:childTnLst>
                                    <p:animEffect transition="out" filter="fade">
                                      <p:cBhvr>
                                        <p:cTn id="107" dur="2000"/>
                                        <p:tgtEl>
                                          <p:spTgt spid="2105"/>
                                        </p:tgtEl>
                                      </p:cBhvr>
                                    </p:animEffect>
                                    <p:set>
                                      <p:cBhvr>
                                        <p:cTn id="108" dur="1" fill="hold">
                                          <p:stCondLst>
                                            <p:cond delay="1999"/>
                                          </p:stCondLst>
                                        </p:cTn>
                                        <p:tgtEl>
                                          <p:spTgt spid="21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5" grpId="0"/>
      <p:bldP spid="2065" grpId="1"/>
      <p:bldP spid="2069" grpId="0"/>
      <p:bldP spid="2069" grpId="1"/>
      <p:bldP spid="2071" grpId="0"/>
      <p:bldP spid="2071" grpId="1"/>
      <p:bldP spid="2099" grpId="0"/>
      <p:bldP spid="2099" grpId="1"/>
      <p:bldP spid="2100" grpId="0"/>
      <p:bldP spid="2100" grpId="1"/>
      <p:bldP spid="2101" grpId="0" animBg="1"/>
      <p:bldP spid="2101" grpId="1" animBg="1"/>
      <p:bldP spid="2102" grpId="0" animBg="1"/>
      <p:bldP spid="2102" grpId="1" animBg="1"/>
      <p:bldP spid="2103" grpId="0" animBg="1"/>
      <p:bldP spid="2103" grpId="1" animBg="1"/>
      <p:bldP spid="2104" grpId="0"/>
      <p:bldP spid="2104" grpId="1"/>
      <p:bldP spid="2105" grpId="0" animBg="1"/>
      <p:bldP spid="2105" grpId="1"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1" name="Rectangle 13">
            <a:extLst>
              <a:ext uri="{FF2B5EF4-FFF2-40B4-BE49-F238E27FC236}">
                <a16:creationId xmlns:a16="http://schemas.microsoft.com/office/drawing/2014/main" id="{CEFE0E50-FCBF-3852-09A8-F027F8B6AB41}"/>
              </a:ext>
            </a:extLst>
          </p:cNvPr>
          <p:cNvSpPr>
            <a:spLocks noGrp="1" noChangeArrowheads="1"/>
          </p:cNvSpPr>
          <p:nvPr>
            <p:ph type="title"/>
          </p:nvPr>
        </p:nvSpPr>
        <p:spPr>
          <a:xfrm>
            <a:off x="647700" y="296863"/>
            <a:ext cx="8080375" cy="863600"/>
          </a:xfrm>
        </p:spPr>
        <p:txBody>
          <a:bodyPr>
            <a:normAutofit fontScale="90000"/>
          </a:bodyPr>
          <a:lstStyle/>
          <a:p>
            <a:pPr algn="ctr" eaLnBrk="1" fontAlgn="auto" hangingPunct="1">
              <a:spcAft>
                <a:spcPts val="0"/>
              </a:spcAft>
              <a:defRPr/>
            </a:pPr>
            <a:r>
              <a:rPr lang="es-ES" sz="4000" b="1" dirty="0">
                <a:solidFill>
                  <a:srgbClr val="FF0000"/>
                </a:solidFill>
              </a:rPr>
              <a:t>7.5. EL ESPÍRITU SANTO EN EL NUEVO TESTAMENTO</a:t>
            </a:r>
            <a:endParaRPr lang="es-ES" sz="4000" dirty="0">
              <a:solidFill>
                <a:srgbClr val="FF0000"/>
              </a:solidFill>
            </a:endParaRPr>
          </a:p>
        </p:txBody>
      </p:sp>
      <p:sp>
        <p:nvSpPr>
          <p:cNvPr id="7182" name="Rectangle 14">
            <a:extLst>
              <a:ext uri="{FF2B5EF4-FFF2-40B4-BE49-F238E27FC236}">
                <a16:creationId xmlns:a16="http://schemas.microsoft.com/office/drawing/2014/main" id="{53A79BB6-ABA3-4A73-5FBD-C0CB39B2026D}"/>
              </a:ext>
            </a:extLst>
          </p:cNvPr>
          <p:cNvSpPr>
            <a:spLocks noGrp="1" noChangeArrowheads="1"/>
          </p:cNvSpPr>
          <p:nvPr>
            <p:ph idx="1"/>
          </p:nvPr>
        </p:nvSpPr>
        <p:spPr>
          <a:xfrm>
            <a:off x="647700" y="1376363"/>
            <a:ext cx="7772400" cy="5003800"/>
          </a:xfrm>
        </p:spPr>
        <p:txBody>
          <a:bodyPr>
            <a:normAutofit lnSpcReduction="10000"/>
          </a:bodyPr>
          <a:lstStyle/>
          <a:p>
            <a:pPr eaLnBrk="1" hangingPunct="1">
              <a:lnSpc>
                <a:spcPct val="70000"/>
              </a:lnSpc>
              <a:defRPr/>
            </a:pPr>
            <a:r>
              <a:rPr lang="es-ES" altLang="es-CO" sz="1800"/>
              <a:t>Jesús le llama “Paráclito”, literalmente “aquel que es llamado junto a uno”. Es el que viene a consolar, pero su presencia se hace especialmente manifiesta en determinados momentos:</a:t>
            </a:r>
          </a:p>
          <a:p>
            <a:pPr eaLnBrk="1" hangingPunct="1">
              <a:lnSpc>
                <a:spcPct val="70000"/>
              </a:lnSpc>
              <a:buFont typeface="Wingdings" pitchFamily="2" charset="2"/>
              <a:buChar char="Ø"/>
              <a:defRPr/>
            </a:pPr>
            <a:r>
              <a:rPr lang="es-ES" altLang="es-CO" sz="1800" b="1" u="sng"/>
              <a:t>en el Precursor</a:t>
            </a:r>
            <a:r>
              <a:rPr lang="es-ES" altLang="es-CO" sz="1800"/>
              <a:t>: Juan está lleno del Espíritu Santo desde el Seno de su madre (Lc 1, 15). Su misión queda marcada por esta presencia (Lc 1, 16-17).</a:t>
            </a:r>
          </a:p>
          <a:p>
            <a:pPr eaLnBrk="1" hangingPunct="1">
              <a:lnSpc>
                <a:spcPct val="70000"/>
              </a:lnSpc>
              <a:buFont typeface="Wingdings" pitchFamily="2" charset="2"/>
              <a:buChar char="Ø"/>
              <a:defRPr/>
            </a:pPr>
            <a:r>
              <a:rPr lang="es-ES" altLang="es-CO" sz="1800" b="1" u="sng"/>
              <a:t>en la Encarnación</a:t>
            </a:r>
            <a:r>
              <a:rPr lang="es-ES" altLang="es-CO" sz="1800"/>
              <a:t>: La Virgen concibe con y por medio del Espíritu Santo, por eso el que va a nacer se llamará Hijo de Dios (Lc 1, 35)</a:t>
            </a:r>
          </a:p>
          <a:p>
            <a:pPr eaLnBrk="1" hangingPunct="1">
              <a:lnSpc>
                <a:spcPct val="70000"/>
              </a:lnSpc>
              <a:buFont typeface="Wingdings" pitchFamily="2" charset="2"/>
              <a:buChar char="Ø"/>
              <a:defRPr/>
            </a:pPr>
            <a:r>
              <a:rPr lang="es-ES" altLang="es-CO" sz="1800" b="1" u="sng"/>
              <a:t>en el Bautismo</a:t>
            </a:r>
            <a:r>
              <a:rPr lang="es-ES" altLang="es-CO" sz="1800"/>
              <a:t>: El Espíritu Santo baja sobre Jesús inaugurando así los tiempos mesiánicos y manifestando el amor del Padre (Lc 4, 21-22)</a:t>
            </a:r>
          </a:p>
          <a:p>
            <a:pPr eaLnBrk="1" hangingPunct="1">
              <a:lnSpc>
                <a:spcPct val="70000"/>
              </a:lnSpc>
              <a:buFont typeface="Wingdings" pitchFamily="2" charset="2"/>
              <a:buChar char="Ø"/>
              <a:defRPr/>
            </a:pPr>
            <a:r>
              <a:rPr lang="es-ES" altLang="es-CO" sz="1800" b="1" u="sng"/>
              <a:t>en la predicación de Jesús</a:t>
            </a:r>
            <a:r>
              <a:rPr lang="es-ES" altLang="es-CO" sz="1800"/>
              <a:t>: Jesús promete la venida del Espíritu Santo cuando llegue la hora en que sea glorificado, sin embargo ya enseña y habla de Él durante su predicación. Lo sugiere a Nicodemo (Jn 3, 5-8), a la Samaritana (Jn 4, 10 ss) a los que participan en la fiesta de los Tabernáculos (Jn 7, 37-39), a sus discípulos (Mt 10, 19-20)</a:t>
            </a:r>
          </a:p>
          <a:p>
            <a:pPr eaLnBrk="1" hangingPunct="1">
              <a:lnSpc>
                <a:spcPct val="70000"/>
              </a:lnSpc>
              <a:buFont typeface="Wingdings" pitchFamily="2" charset="2"/>
              <a:buChar char="Ø"/>
              <a:defRPr/>
            </a:pPr>
            <a:r>
              <a:rPr lang="es-ES" altLang="es-CO" sz="1800" b="1" u="sng"/>
              <a:t>en la Cruz</a:t>
            </a:r>
            <a:r>
              <a:rPr lang="es-ES" altLang="es-CO" sz="1800"/>
              <a:t>: La entrega de Cristo como víctima en la Cruz la hace en el Espíritu (Heb 9,14). El Espíritu de Dios resucitó a Jesús y ese mismo Espíritu nos resucitará porque habita en nosotros (Rom 8,11)</a:t>
            </a:r>
          </a:p>
          <a:p>
            <a:pPr eaLnBrk="1" hangingPunct="1">
              <a:lnSpc>
                <a:spcPct val="70000"/>
              </a:lnSpc>
              <a:buFont typeface="Wingdings" pitchFamily="2" charset="2"/>
              <a:buChar char="Ø"/>
              <a:defRPr/>
            </a:pPr>
            <a:r>
              <a:rPr lang="es-ES" altLang="es-CO" sz="1800" b="1" u="sng"/>
              <a:t>en Pentecostés</a:t>
            </a:r>
            <a:r>
              <a:rPr lang="es-ES" altLang="es-CO" sz="1800"/>
              <a:t>: se trata del acontecimiento clave por el que se manifiesta, da y comunica el Espíritu como Persona divina. En ese día se revela plenamente la Santísima Trinidad. Pentecostés marca un antes y un después en la conciencia y misión de la Iglesia naciente (Act 2, 1-4)</a:t>
            </a:r>
          </a:p>
          <a:p>
            <a:pPr eaLnBrk="1" hangingPunct="1">
              <a:lnSpc>
                <a:spcPct val="70000"/>
              </a:lnSpc>
              <a:buFont typeface="Wingdings" pitchFamily="2" charset="2"/>
              <a:buChar char="Ø"/>
              <a:defRPr/>
            </a:pPr>
            <a:r>
              <a:rPr lang="es-ES" altLang="es-CO" sz="1800" b="1" u="sng"/>
              <a:t>en el amor de Dios</a:t>
            </a:r>
            <a:r>
              <a:rPr lang="es-ES" altLang="es-CO" sz="1800"/>
              <a:t>: Dios derrama su amor en nuestros corazones al darnos su Espíritu Santo (Rom 5,5)</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7182">
                                            <p:txEl>
                                              <p:pRg st="0" end="0"/>
                                            </p:txEl>
                                          </p:spTgt>
                                        </p:tgtEl>
                                        <p:attrNameLst>
                                          <p:attrName>style.visibility</p:attrName>
                                        </p:attrNameLst>
                                      </p:cBhvr>
                                      <p:to>
                                        <p:strVal val="visible"/>
                                      </p:to>
                                    </p:set>
                                    <p:animEffect transition="in" filter="box(in)">
                                      <p:cBhvr>
                                        <p:cTn id="7" dur="500"/>
                                        <p:tgtEl>
                                          <p:spTgt spid="718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7182">
                                            <p:txEl>
                                              <p:pRg st="1" end="1"/>
                                            </p:txEl>
                                          </p:spTgt>
                                        </p:tgtEl>
                                        <p:attrNameLst>
                                          <p:attrName>style.visibility</p:attrName>
                                        </p:attrNameLst>
                                      </p:cBhvr>
                                      <p:to>
                                        <p:strVal val="visible"/>
                                      </p:to>
                                    </p:set>
                                    <p:animEffect transition="in" filter="box(in)">
                                      <p:cBhvr>
                                        <p:cTn id="12" dur="500"/>
                                        <p:tgtEl>
                                          <p:spTgt spid="718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7182">
                                            <p:txEl>
                                              <p:pRg st="2" end="2"/>
                                            </p:txEl>
                                          </p:spTgt>
                                        </p:tgtEl>
                                        <p:attrNameLst>
                                          <p:attrName>style.visibility</p:attrName>
                                        </p:attrNameLst>
                                      </p:cBhvr>
                                      <p:to>
                                        <p:strVal val="visible"/>
                                      </p:to>
                                    </p:set>
                                    <p:animEffect transition="in" filter="box(in)">
                                      <p:cBhvr>
                                        <p:cTn id="17" dur="500"/>
                                        <p:tgtEl>
                                          <p:spTgt spid="718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7182">
                                            <p:txEl>
                                              <p:pRg st="3" end="3"/>
                                            </p:txEl>
                                          </p:spTgt>
                                        </p:tgtEl>
                                        <p:attrNameLst>
                                          <p:attrName>style.visibility</p:attrName>
                                        </p:attrNameLst>
                                      </p:cBhvr>
                                      <p:to>
                                        <p:strVal val="visible"/>
                                      </p:to>
                                    </p:set>
                                    <p:animEffect transition="in" filter="box(in)">
                                      <p:cBhvr>
                                        <p:cTn id="22" dur="500"/>
                                        <p:tgtEl>
                                          <p:spTgt spid="718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7182">
                                            <p:txEl>
                                              <p:pRg st="4" end="4"/>
                                            </p:txEl>
                                          </p:spTgt>
                                        </p:tgtEl>
                                        <p:attrNameLst>
                                          <p:attrName>style.visibility</p:attrName>
                                        </p:attrNameLst>
                                      </p:cBhvr>
                                      <p:to>
                                        <p:strVal val="visible"/>
                                      </p:to>
                                    </p:set>
                                    <p:animEffect transition="in" filter="box(in)">
                                      <p:cBhvr>
                                        <p:cTn id="27" dur="500"/>
                                        <p:tgtEl>
                                          <p:spTgt spid="7182">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7182">
                                            <p:txEl>
                                              <p:pRg st="5" end="5"/>
                                            </p:txEl>
                                          </p:spTgt>
                                        </p:tgtEl>
                                        <p:attrNameLst>
                                          <p:attrName>style.visibility</p:attrName>
                                        </p:attrNameLst>
                                      </p:cBhvr>
                                      <p:to>
                                        <p:strVal val="visible"/>
                                      </p:to>
                                    </p:set>
                                    <p:animEffect transition="in" filter="box(in)">
                                      <p:cBhvr>
                                        <p:cTn id="32" dur="500"/>
                                        <p:tgtEl>
                                          <p:spTgt spid="7182">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nodeType="clickEffect">
                                  <p:stCondLst>
                                    <p:cond delay="0"/>
                                  </p:stCondLst>
                                  <p:childTnLst>
                                    <p:set>
                                      <p:cBhvr>
                                        <p:cTn id="36" dur="1" fill="hold">
                                          <p:stCondLst>
                                            <p:cond delay="0"/>
                                          </p:stCondLst>
                                        </p:cTn>
                                        <p:tgtEl>
                                          <p:spTgt spid="7182">
                                            <p:txEl>
                                              <p:pRg st="6" end="6"/>
                                            </p:txEl>
                                          </p:spTgt>
                                        </p:tgtEl>
                                        <p:attrNameLst>
                                          <p:attrName>style.visibility</p:attrName>
                                        </p:attrNameLst>
                                      </p:cBhvr>
                                      <p:to>
                                        <p:strVal val="visible"/>
                                      </p:to>
                                    </p:set>
                                    <p:animEffect transition="in" filter="box(in)">
                                      <p:cBhvr>
                                        <p:cTn id="37" dur="500"/>
                                        <p:tgtEl>
                                          <p:spTgt spid="7182">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nodeType="clickEffect">
                                  <p:stCondLst>
                                    <p:cond delay="0"/>
                                  </p:stCondLst>
                                  <p:childTnLst>
                                    <p:set>
                                      <p:cBhvr>
                                        <p:cTn id="41" dur="1" fill="hold">
                                          <p:stCondLst>
                                            <p:cond delay="0"/>
                                          </p:stCondLst>
                                        </p:cTn>
                                        <p:tgtEl>
                                          <p:spTgt spid="7182">
                                            <p:txEl>
                                              <p:pRg st="7" end="7"/>
                                            </p:txEl>
                                          </p:spTgt>
                                        </p:tgtEl>
                                        <p:attrNameLst>
                                          <p:attrName>style.visibility</p:attrName>
                                        </p:attrNameLst>
                                      </p:cBhvr>
                                      <p:to>
                                        <p:strVal val="visible"/>
                                      </p:to>
                                    </p:set>
                                    <p:animEffect transition="in" filter="box(in)">
                                      <p:cBhvr>
                                        <p:cTn id="42" dur="500"/>
                                        <p:tgtEl>
                                          <p:spTgt spid="718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2" grpId="0" build="p"/>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A7B8461A-0BCE-2DDF-0502-963DF160BAFA}"/>
              </a:ext>
            </a:extLst>
          </p:cNvPr>
          <p:cNvSpPr>
            <a:spLocks noGrp="1" noChangeArrowheads="1"/>
          </p:cNvSpPr>
          <p:nvPr>
            <p:ph type="title"/>
          </p:nvPr>
        </p:nvSpPr>
        <p:spPr>
          <a:xfrm>
            <a:off x="647700" y="296863"/>
            <a:ext cx="8080375" cy="1143000"/>
          </a:xfrm>
        </p:spPr>
        <p:txBody>
          <a:bodyPr>
            <a:normAutofit fontScale="90000"/>
          </a:bodyPr>
          <a:lstStyle/>
          <a:p>
            <a:pPr algn="ctr" eaLnBrk="1" hangingPunct="1">
              <a:defRPr/>
            </a:pPr>
            <a:r>
              <a:rPr lang="es-ES" altLang="es-CO" sz="4000" b="1" dirty="0">
                <a:solidFill>
                  <a:srgbClr val="FF0000"/>
                </a:solidFill>
              </a:rPr>
              <a:t>7.6. LOS SÍMBOLOS DEL ESPÍRITU SANTO</a:t>
            </a:r>
          </a:p>
        </p:txBody>
      </p:sp>
      <p:sp>
        <p:nvSpPr>
          <p:cNvPr id="44035" name="Rectangle 3">
            <a:extLst>
              <a:ext uri="{FF2B5EF4-FFF2-40B4-BE49-F238E27FC236}">
                <a16:creationId xmlns:a16="http://schemas.microsoft.com/office/drawing/2014/main" id="{8F125CDE-8FE9-9071-B1A5-DC47E69F112D}"/>
              </a:ext>
            </a:extLst>
          </p:cNvPr>
          <p:cNvSpPr>
            <a:spLocks noGrp="1" noChangeArrowheads="1"/>
          </p:cNvSpPr>
          <p:nvPr>
            <p:ph idx="1"/>
          </p:nvPr>
        </p:nvSpPr>
        <p:spPr>
          <a:xfrm>
            <a:off x="682625" y="1520825"/>
            <a:ext cx="7772400" cy="5040313"/>
          </a:xfrm>
        </p:spPr>
        <p:txBody>
          <a:bodyPr>
            <a:normAutofit lnSpcReduction="10000"/>
          </a:bodyPr>
          <a:lstStyle/>
          <a:p>
            <a:pPr eaLnBrk="1" hangingPunct="1">
              <a:lnSpc>
                <a:spcPct val="70000"/>
              </a:lnSpc>
              <a:defRPr/>
            </a:pPr>
            <a:r>
              <a:rPr lang="es-ES" altLang="es-CO" sz="1800"/>
              <a:t>El Espíritu Santo aparece simbolizado en la Sagrada Escritura y en la Liturgia de diversas maneras y a través de distintos elementos:</a:t>
            </a:r>
          </a:p>
          <a:p>
            <a:pPr eaLnBrk="1" hangingPunct="1">
              <a:lnSpc>
                <a:spcPct val="70000"/>
              </a:lnSpc>
              <a:buFont typeface="Wingdings" pitchFamily="2" charset="2"/>
              <a:buChar char="Ø"/>
              <a:defRPr/>
            </a:pPr>
            <a:r>
              <a:rPr lang="es-ES" altLang="es-CO" sz="1800" b="1" u="sng"/>
              <a:t>el agua</a:t>
            </a:r>
            <a:r>
              <a:rPr lang="es-ES" altLang="es-CO" sz="1800"/>
              <a:t>: el simbolismo del agua es significativo de la acción del Espíritu Santo en el Bautismo</a:t>
            </a:r>
          </a:p>
          <a:p>
            <a:pPr eaLnBrk="1" hangingPunct="1">
              <a:lnSpc>
                <a:spcPct val="70000"/>
              </a:lnSpc>
              <a:buFont typeface="Wingdings" pitchFamily="2" charset="2"/>
              <a:buChar char="Ø"/>
              <a:defRPr/>
            </a:pPr>
            <a:r>
              <a:rPr lang="es-ES" altLang="es-CO" sz="1800" b="1" u="sng"/>
              <a:t>la unción</a:t>
            </a:r>
            <a:r>
              <a:rPr lang="es-ES" altLang="es-CO" sz="1800"/>
              <a:t>: Mesías significa “Ungido” del Espíritu Santo. La unción con óleo es significativa del Espíritu Santo hasta el punto de convertirse en sinónimo suyo (1 Jn 2, 27).</a:t>
            </a:r>
          </a:p>
          <a:p>
            <a:pPr eaLnBrk="1" hangingPunct="1">
              <a:lnSpc>
                <a:spcPct val="70000"/>
              </a:lnSpc>
              <a:buFont typeface="Wingdings" pitchFamily="2" charset="2"/>
              <a:buChar char="Ø"/>
              <a:defRPr/>
            </a:pPr>
            <a:r>
              <a:rPr lang="es-ES" altLang="es-CO" sz="1800" b="1" u="sng"/>
              <a:t>el fuego</a:t>
            </a:r>
            <a:r>
              <a:rPr lang="es-ES" altLang="es-CO" sz="1800"/>
              <a:t>: el fuego simboliza la energía transformadora de los actos del Espíritu Santo</a:t>
            </a:r>
          </a:p>
          <a:p>
            <a:pPr eaLnBrk="1" hangingPunct="1">
              <a:lnSpc>
                <a:spcPct val="70000"/>
              </a:lnSpc>
              <a:buFont typeface="Wingdings" pitchFamily="2" charset="2"/>
              <a:buChar char="Ø"/>
              <a:defRPr/>
            </a:pPr>
            <a:r>
              <a:rPr lang="es-ES" altLang="es-CO" sz="1800" b="1" u="sng"/>
              <a:t>la nube y la luz</a:t>
            </a:r>
            <a:r>
              <a:rPr lang="es-ES" altLang="es-CO" sz="1800"/>
              <a:t>: estos dos símbolos son inseparables en las manifestaciones del Espíritu Santo. Aparece con Moisés en la montaña del Sinaí (Ex 24, 15-18), con Salomón en la dedicación del Templo (1 R 8, 10-12) y especialmente en la Transfiguración del Señor (Lc 9, 34-35)</a:t>
            </a:r>
          </a:p>
          <a:p>
            <a:pPr eaLnBrk="1" hangingPunct="1">
              <a:lnSpc>
                <a:spcPct val="70000"/>
              </a:lnSpc>
              <a:buFont typeface="Wingdings" pitchFamily="2" charset="2"/>
              <a:buChar char="Ø"/>
              <a:defRPr/>
            </a:pPr>
            <a:r>
              <a:rPr lang="es-ES" altLang="es-CO" sz="1800" b="1" u="sng"/>
              <a:t>el sello</a:t>
            </a:r>
            <a:r>
              <a:rPr lang="es-ES" altLang="es-CO" sz="1800"/>
              <a:t>: es un símbolo cercano al de la unción. Dios nos ha marcado con su sello (2 Cor 1, 22). Se subraya así el carácter indeleble de los sacramentos que incorporan la Unción (Bautismo, Confirmación, Orden)</a:t>
            </a:r>
          </a:p>
          <a:p>
            <a:pPr eaLnBrk="1" hangingPunct="1">
              <a:lnSpc>
                <a:spcPct val="70000"/>
              </a:lnSpc>
              <a:buFont typeface="Wingdings" pitchFamily="2" charset="2"/>
              <a:buChar char="Ø"/>
              <a:defRPr/>
            </a:pPr>
            <a:r>
              <a:rPr lang="es-ES" altLang="es-CO" sz="1800" b="1" u="sng"/>
              <a:t>La mano</a:t>
            </a:r>
            <a:r>
              <a:rPr lang="es-ES" altLang="es-CO" sz="1800"/>
              <a:t>: a través de la imposición de manos Jesús cura a los enfermos (Mc 6, 5), bendice a los niños ( Mc 10, 16) y en su nombre los apóstoles harán lo mismo (cf Mc 16, 18; Act 5, 12). Además por la imposición de manos se transmite el Espíritu Santo (Act 8, 17-19)</a:t>
            </a:r>
          </a:p>
          <a:p>
            <a:pPr eaLnBrk="1" hangingPunct="1">
              <a:lnSpc>
                <a:spcPct val="70000"/>
              </a:lnSpc>
              <a:buFont typeface="Wingdings" pitchFamily="2" charset="2"/>
              <a:buChar char="Ø"/>
              <a:defRPr/>
            </a:pPr>
            <a:r>
              <a:rPr lang="es-ES" altLang="es-CO" sz="1800" b="1" u="sng"/>
              <a:t>la paloma</a:t>
            </a:r>
            <a:r>
              <a:rPr lang="es-ES" altLang="es-CO" sz="1800"/>
              <a:t>: aparece simbolizando el Espíritu Santo en el diluvio (que preconiza el bautismo) (Gn 8, 8-12) y en el bautismo de Jesús (Mt 3, 16). En la iconografía cristiana la paloma sugiere al Espíritu Santo.</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Effect transition="in" filter="box(in)">
                                      <p:cBhvr>
                                        <p:cTn id="7" dur="500"/>
                                        <p:tgtEl>
                                          <p:spTgt spid="440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44035">
                                            <p:txEl>
                                              <p:pRg st="1" end="1"/>
                                            </p:txEl>
                                          </p:spTgt>
                                        </p:tgtEl>
                                        <p:attrNameLst>
                                          <p:attrName>style.visibility</p:attrName>
                                        </p:attrNameLst>
                                      </p:cBhvr>
                                      <p:to>
                                        <p:strVal val="visible"/>
                                      </p:to>
                                    </p:set>
                                    <p:animEffect transition="in" filter="box(in)">
                                      <p:cBhvr>
                                        <p:cTn id="12" dur="500"/>
                                        <p:tgtEl>
                                          <p:spTgt spid="4403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44035">
                                            <p:txEl>
                                              <p:pRg st="2" end="2"/>
                                            </p:txEl>
                                          </p:spTgt>
                                        </p:tgtEl>
                                        <p:attrNameLst>
                                          <p:attrName>style.visibility</p:attrName>
                                        </p:attrNameLst>
                                      </p:cBhvr>
                                      <p:to>
                                        <p:strVal val="visible"/>
                                      </p:to>
                                    </p:set>
                                    <p:animEffect transition="in" filter="box(in)">
                                      <p:cBhvr>
                                        <p:cTn id="17" dur="500"/>
                                        <p:tgtEl>
                                          <p:spTgt spid="4403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44035">
                                            <p:txEl>
                                              <p:pRg st="3" end="3"/>
                                            </p:txEl>
                                          </p:spTgt>
                                        </p:tgtEl>
                                        <p:attrNameLst>
                                          <p:attrName>style.visibility</p:attrName>
                                        </p:attrNameLst>
                                      </p:cBhvr>
                                      <p:to>
                                        <p:strVal val="visible"/>
                                      </p:to>
                                    </p:set>
                                    <p:animEffect transition="in" filter="box(in)">
                                      <p:cBhvr>
                                        <p:cTn id="22" dur="500"/>
                                        <p:tgtEl>
                                          <p:spTgt spid="4403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44035">
                                            <p:txEl>
                                              <p:pRg st="4" end="4"/>
                                            </p:txEl>
                                          </p:spTgt>
                                        </p:tgtEl>
                                        <p:attrNameLst>
                                          <p:attrName>style.visibility</p:attrName>
                                        </p:attrNameLst>
                                      </p:cBhvr>
                                      <p:to>
                                        <p:strVal val="visible"/>
                                      </p:to>
                                    </p:set>
                                    <p:animEffect transition="in" filter="box(in)">
                                      <p:cBhvr>
                                        <p:cTn id="27" dur="500"/>
                                        <p:tgtEl>
                                          <p:spTgt spid="4403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44035">
                                            <p:txEl>
                                              <p:pRg st="5" end="5"/>
                                            </p:txEl>
                                          </p:spTgt>
                                        </p:tgtEl>
                                        <p:attrNameLst>
                                          <p:attrName>style.visibility</p:attrName>
                                        </p:attrNameLst>
                                      </p:cBhvr>
                                      <p:to>
                                        <p:strVal val="visible"/>
                                      </p:to>
                                    </p:set>
                                    <p:animEffect transition="in" filter="box(in)">
                                      <p:cBhvr>
                                        <p:cTn id="32" dur="500"/>
                                        <p:tgtEl>
                                          <p:spTgt spid="44035">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nodeType="clickEffect">
                                  <p:stCondLst>
                                    <p:cond delay="0"/>
                                  </p:stCondLst>
                                  <p:childTnLst>
                                    <p:set>
                                      <p:cBhvr>
                                        <p:cTn id="36" dur="1" fill="hold">
                                          <p:stCondLst>
                                            <p:cond delay="0"/>
                                          </p:stCondLst>
                                        </p:cTn>
                                        <p:tgtEl>
                                          <p:spTgt spid="44035">
                                            <p:txEl>
                                              <p:pRg st="6" end="6"/>
                                            </p:txEl>
                                          </p:spTgt>
                                        </p:tgtEl>
                                        <p:attrNameLst>
                                          <p:attrName>style.visibility</p:attrName>
                                        </p:attrNameLst>
                                      </p:cBhvr>
                                      <p:to>
                                        <p:strVal val="visible"/>
                                      </p:to>
                                    </p:set>
                                    <p:animEffect transition="in" filter="box(in)">
                                      <p:cBhvr>
                                        <p:cTn id="37" dur="500"/>
                                        <p:tgtEl>
                                          <p:spTgt spid="44035">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nodeType="clickEffect">
                                  <p:stCondLst>
                                    <p:cond delay="0"/>
                                  </p:stCondLst>
                                  <p:childTnLst>
                                    <p:set>
                                      <p:cBhvr>
                                        <p:cTn id="41" dur="1" fill="hold">
                                          <p:stCondLst>
                                            <p:cond delay="0"/>
                                          </p:stCondLst>
                                        </p:cTn>
                                        <p:tgtEl>
                                          <p:spTgt spid="44035">
                                            <p:txEl>
                                              <p:pRg st="7" end="7"/>
                                            </p:txEl>
                                          </p:spTgt>
                                        </p:tgtEl>
                                        <p:attrNameLst>
                                          <p:attrName>style.visibility</p:attrName>
                                        </p:attrNameLst>
                                      </p:cBhvr>
                                      <p:to>
                                        <p:strVal val="visible"/>
                                      </p:to>
                                    </p:set>
                                    <p:animEffect transition="in" filter="box(in)">
                                      <p:cBhvr>
                                        <p:cTn id="42" dur="500"/>
                                        <p:tgtEl>
                                          <p:spTgt spid="4403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1BD9D1-AFC4-0758-0EA6-D855BCC1C7E8}"/>
              </a:ext>
            </a:extLst>
          </p:cNvPr>
          <p:cNvSpPr>
            <a:spLocks noGrp="1"/>
          </p:cNvSpPr>
          <p:nvPr>
            <p:ph type="title"/>
          </p:nvPr>
        </p:nvSpPr>
        <p:spPr>
          <a:xfrm>
            <a:off x="855663" y="619125"/>
            <a:ext cx="7429500" cy="1477963"/>
          </a:xfrm>
        </p:spPr>
        <p:txBody>
          <a:bodyPr>
            <a:normAutofit fontScale="90000"/>
          </a:bodyPr>
          <a:lstStyle/>
          <a:p>
            <a:pPr eaLnBrk="1" fontAlgn="auto" hangingPunct="1">
              <a:spcAft>
                <a:spcPts val="0"/>
              </a:spcAft>
              <a:defRPr/>
            </a:pPr>
            <a:r>
              <a:rPr lang="es-CO" dirty="0"/>
              <a:t>11. </a:t>
            </a:r>
            <a:r>
              <a:rPr lang="es-CO" dirty="0">
                <a:solidFill>
                  <a:srgbClr val="FF0000"/>
                </a:solidFill>
              </a:rPr>
              <a:t>No darle autoridad </a:t>
            </a:r>
            <a:r>
              <a:rPr lang="es-CO" dirty="0"/>
              <a:t>a nadie para que me enseñe </a:t>
            </a:r>
            <a:br>
              <a:rPr lang="es-CO" dirty="0"/>
            </a:br>
            <a:endParaRPr lang="es-CO" dirty="0"/>
          </a:p>
        </p:txBody>
      </p:sp>
      <p:sp>
        <p:nvSpPr>
          <p:cNvPr id="3" name="Marcador de contenido 2">
            <a:extLst>
              <a:ext uri="{FF2B5EF4-FFF2-40B4-BE49-F238E27FC236}">
                <a16:creationId xmlns:a16="http://schemas.microsoft.com/office/drawing/2014/main" id="{EB1D2269-B220-2C59-887B-D0C0339D26CC}"/>
              </a:ext>
            </a:extLst>
          </p:cNvPr>
          <p:cNvSpPr>
            <a:spLocks noGrp="1"/>
          </p:cNvSpPr>
          <p:nvPr>
            <p:ph idx="1"/>
          </p:nvPr>
        </p:nvSpPr>
        <p:spPr>
          <a:xfrm>
            <a:off x="395288" y="1658938"/>
            <a:ext cx="3960812" cy="4722812"/>
          </a:xfrm>
        </p:spPr>
        <p:txBody>
          <a:bodyPr>
            <a:normAutofit fontScale="92500"/>
          </a:bodyPr>
          <a:lstStyle/>
          <a:p>
            <a:pPr eaLnBrk="1" fontAlgn="auto" hangingPunct="1">
              <a:spcAft>
                <a:spcPts val="0"/>
              </a:spcAft>
              <a:defRPr/>
            </a:pPr>
            <a:r>
              <a:rPr lang="es-CO" dirty="0"/>
              <a:t>A partir de nuestra declaración de ignorancia el segundo paso implica encontrar un maestro. Cuando declaramos a alguien como nuestro maestro, le otorgamos confianza y autoridad reconociendo su mayor capacidad de acción. A veces nos posicionamos en lugares donde nadie alcanza para enseñarnos. </a:t>
            </a:r>
          </a:p>
        </p:txBody>
      </p:sp>
      <p:pic>
        <p:nvPicPr>
          <p:cNvPr id="37891" name="Picture 3" descr="page14image2047008">
            <a:extLst>
              <a:ext uri="{FF2B5EF4-FFF2-40B4-BE49-F238E27FC236}">
                <a16:creationId xmlns:a16="http://schemas.microsoft.com/office/drawing/2014/main" id="{EBEF7BA9-C7CD-3D55-FD3B-67395879FA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638" y="1196975"/>
            <a:ext cx="5584825" cy="608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D2C251-5E40-E124-2022-7ECE051A98CB}"/>
              </a:ext>
            </a:extLst>
          </p:cNvPr>
          <p:cNvSpPr>
            <a:spLocks noGrp="1"/>
          </p:cNvSpPr>
          <p:nvPr>
            <p:ph type="title"/>
          </p:nvPr>
        </p:nvSpPr>
        <p:spPr>
          <a:xfrm>
            <a:off x="855663" y="619125"/>
            <a:ext cx="7429500" cy="1477963"/>
          </a:xfrm>
        </p:spPr>
        <p:txBody>
          <a:bodyPr/>
          <a:lstStyle/>
          <a:p>
            <a:pPr>
              <a:defRPr/>
            </a:pPr>
            <a:endParaRPr lang="es-CO"/>
          </a:p>
        </p:txBody>
      </p:sp>
      <p:sp>
        <p:nvSpPr>
          <p:cNvPr id="3" name="Marcador de contenido 2">
            <a:extLst>
              <a:ext uri="{FF2B5EF4-FFF2-40B4-BE49-F238E27FC236}">
                <a16:creationId xmlns:a16="http://schemas.microsoft.com/office/drawing/2014/main" id="{C5DD0C15-4427-C11E-DA52-3D9CF92935E7}"/>
              </a:ext>
            </a:extLst>
          </p:cNvPr>
          <p:cNvSpPr>
            <a:spLocks noGrp="1"/>
          </p:cNvSpPr>
          <p:nvPr>
            <p:ph idx="1"/>
          </p:nvPr>
        </p:nvSpPr>
        <p:spPr>
          <a:xfrm>
            <a:off x="0" y="0"/>
            <a:ext cx="9036050" cy="6858000"/>
          </a:xfrm>
        </p:spPr>
        <p:txBody>
          <a:bodyPr/>
          <a:lstStyle/>
          <a:p>
            <a:pPr marL="0" indent="0" algn="just">
              <a:lnSpc>
                <a:spcPct val="115000"/>
              </a:lnSpc>
              <a:spcAft>
                <a:spcPts val="1000"/>
              </a:spcAft>
              <a:buFont typeface="Arial" panose="020B0604020202020204" pitchFamily="34" charset="0"/>
              <a:buNone/>
              <a:defRPr/>
            </a:pPr>
            <a:r>
              <a:rPr lang="es-CO" sz="1800" b="1" dirty="0">
                <a:solidFill>
                  <a:srgbClr val="000000"/>
                </a:solidFill>
                <a:effectLst/>
                <a:latin typeface="Arial" panose="020B0604020202020204" pitchFamily="34" charset="0"/>
                <a:ea typeface="Times New Roman" panose="02020603050405020304" pitchFamily="18" charset="0"/>
                <a:cs typeface="Noto Sans Symbols"/>
              </a:rPr>
              <a:t>8. CARISMAS FUNDACIONALES</a:t>
            </a:r>
            <a:r>
              <a:rPr lang="es-CO" sz="1800" dirty="0">
                <a:solidFill>
                  <a:srgbClr val="000000"/>
                </a:solidFill>
                <a:effectLst/>
                <a:latin typeface="Arial" panose="020B0604020202020204" pitchFamily="34" charset="0"/>
                <a:ea typeface="Times New Roman" panose="02020603050405020304" pitchFamily="18" charset="0"/>
                <a:cs typeface="Noto Sans Symbols"/>
              </a:rPr>
              <a:t>: fundadores de Iglesias, de comunidades consagradas, de familias consagradas, de escuelas de espiritualidad, de movimientos apostólicos, de grupos sociales, grupos ecuménicos…</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1000"/>
              </a:spcAft>
              <a:buFont typeface="Arial" panose="020B0604020202020204" pitchFamily="34" charset="0"/>
              <a:buNone/>
              <a:defRPr/>
            </a:pP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8.1.  Los </a:t>
            </a:r>
            <a:r>
              <a:rPr lang="es-CO"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CARISMAS COMUNES</a:t>
            </a: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o carismas modestos y cotidianos extraordinarios por su simplicidad; carismas presentes en los oficios y en el compartir la vida con los demás teniendo en cuenta nuestro temperamento y capacidades personales.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defRPr/>
            </a:pPr>
            <a:r>
              <a:rPr lang="es-CO"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Son más importantes que los carismas extraordinarios</a:t>
            </a: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No se trata de una habilidad natural; se trata de una acción sobrenatural del Espíritu porque brota de la Vida Nueva y se actúa en la gratuidad y no, por altruismo.</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15000"/>
              </a:lnSpc>
              <a:spcAft>
                <a:spcPts val="1000"/>
              </a:spcAft>
              <a:buFont typeface="Arial" panose="020B0604020202020204" pitchFamily="34" charset="0"/>
              <a:buNone/>
              <a:defRPr/>
            </a:pP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8.2. Los </a:t>
            </a:r>
            <a:r>
              <a:rPr lang="es-CO"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CARISMAS EXTRAORDINARIOS</a:t>
            </a: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son gracias especiales o particulares para el servicio de la Iglesia. Hay varias maneras de clasificarlos:</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15000"/>
              </a:lnSpc>
              <a:spcAft>
                <a:spcPts val="1000"/>
              </a:spcAft>
              <a:buFont typeface="Arial" panose="020B0604020202020204" pitchFamily="34" charset="0"/>
              <a:buChar char="⮚"/>
              <a:defRPr/>
            </a:pPr>
            <a:r>
              <a:rPr lang="es-CO" sz="1800" dirty="0">
                <a:solidFill>
                  <a:srgbClr val="000000"/>
                </a:solidFill>
                <a:effectLst/>
                <a:latin typeface="Arial" panose="020B0604020202020204" pitchFamily="34" charset="0"/>
                <a:ea typeface="Times New Roman" panose="02020603050405020304" pitchFamily="18" charset="0"/>
                <a:cs typeface="Noto Sans Symbols"/>
              </a:rPr>
              <a:t>Santo Tomás de Aquino: de conocimiento, de revelación y de predicación.</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15000"/>
              </a:lnSpc>
              <a:spcAft>
                <a:spcPts val="1000"/>
              </a:spcAft>
              <a:buFont typeface="Arial" panose="020B0604020202020204" pitchFamily="34" charset="0"/>
              <a:buChar char="⮚"/>
              <a:defRPr/>
            </a:pPr>
            <a:r>
              <a:rPr lang="es-CO" sz="1800" dirty="0">
                <a:solidFill>
                  <a:srgbClr val="000000"/>
                </a:solidFill>
                <a:effectLst/>
                <a:latin typeface="Arial" panose="020B0604020202020204" pitchFamily="34" charset="0"/>
                <a:ea typeface="Times New Roman" panose="02020603050405020304" pitchFamily="18" charset="0"/>
                <a:cs typeface="Noto Sans Symbols"/>
              </a:rPr>
              <a:t>H. </a:t>
            </a:r>
            <a:r>
              <a:rPr lang="es-CO" sz="1800" dirty="0" err="1">
                <a:solidFill>
                  <a:srgbClr val="000000"/>
                </a:solidFill>
                <a:effectLst/>
                <a:latin typeface="Arial" panose="020B0604020202020204" pitchFamily="34" charset="0"/>
                <a:ea typeface="Times New Roman" panose="02020603050405020304" pitchFamily="18" charset="0"/>
                <a:cs typeface="Noto Sans Symbols"/>
              </a:rPr>
              <a:t>Leclerq</a:t>
            </a:r>
            <a:r>
              <a:rPr lang="es-CO" sz="1800" dirty="0">
                <a:solidFill>
                  <a:srgbClr val="000000"/>
                </a:solidFill>
                <a:effectLst/>
                <a:latin typeface="Arial" panose="020B0604020202020204" pitchFamily="34" charset="0"/>
                <a:ea typeface="Times New Roman" panose="02020603050405020304" pitchFamily="18" charset="0"/>
                <a:cs typeface="Noto Sans Symbols"/>
              </a:rPr>
              <a:t> habla de carismas para: el servicio de los fieles, el servicio físico o corporal y el gobierno.</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15000"/>
              </a:lnSpc>
              <a:spcAft>
                <a:spcPts val="1000"/>
              </a:spcAft>
              <a:buFont typeface="Arial" panose="020B0604020202020204" pitchFamily="34" charset="0"/>
              <a:buChar char="⮚"/>
              <a:defRPr/>
            </a:pPr>
            <a:r>
              <a:rPr lang="es-CO" sz="1800" dirty="0">
                <a:solidFill>
                  <a:srgbClr val="000000"/>
                </a:solidFill>
                <a:effectLst/>
                <a:latin typeface="Arial" panose="020B0604020202020204" pitchFamily="34" charset="0"/>
                <a:ea typeface="Times New Roman" panose="02020603050405020304" pitchFamily="18" charset="0"/>
                <a:cs typeface="Noto Sans Symbols"/>
              </a:rPr>
              <a:t>Hans </a:t>
            </a:r>
            <a:r>
              <a:rPr lang="es-CO" sz="1800" dirty="0" err="1">
                <a:solidFill>
                  <a:srgbClr val="000000"/>
                </a:solidFill>
                <a:effectLst/>
                <a:latin typeface="Arial" panose="020B0604020202020204" pitchFamily="34" charset="0"/>
                <a:ea typeface="Times New Roman" panose="02020603050405020304" pitchFamily="18" charset="0"/>
                <a:cs typeface="Noto Sans Symbols"/>
              </a:rPr>
              <a:t>Küng</a:t>
            </a:r>
            <a:r>
              <a:rPr lang="es-CO" sz="1800" dirty="0">
                <a:solidFill>
                  <a:srgbClr val="000000"/>
                </a:solidFill>
                <a:effectLst/>
                <a:latin typeface="Arial" panose="020B0604020202020204" pitchFamily="34" charset="0"/>
                <a:ea typeface="Times New Roman" panose="02020603050405020304" pitchFamily="18" charset="0"/>
                <a:cs typeface="Noto Sans Symbols"/>
              </a:rPr>
              <a:t> los divide en carismas de predicación, de asistencia y de dirección</a:t>
            </a:r>
            <a:endParaRPr lang="es-CO" sz="1800" dirty="0">
              <a:effectLst/>
              <a:latin typeface="Noto Sans Symbols"/>
              <a:ea typeface="Noto Sans Symbols"/>
              <a:cs typeface="Noto Sans Symbols"/>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C99E4A-2452-BDCF-CB86-6CFE99D03B0C}"/>
              </a:ext>
            </a:extLst>
          </p:cNvPr>
          <p:cNvSpPr>
            <a:spLocks noGrp="1"/>
          </p:cNvSpPr>
          <p:nvPr>
            <p:ph type="title"/>
          </p:nvPr>
        </p:nvSpPr>
        <p:spPr>
          <a:xfrm>
            <a:off x="855663" y="619125"/>
            <a:ext cx="7429500" cy="1477963"/>
          </a:xfrm>
        </p:spPr>
        <p:txBody>
          <a:bodyPr/>
          <a:lstStyle/>
          <a:p>
            <a:pPr>
              <a:defRPr/>
            </a:pPr>
            <a:endParaRPr lang="es-CO"/>
          </a:p>
        </p:txBody>
      </p:sp>
      <p:sp>
        <p:nvSpPr>
          <p:cNvPr id="3" name="Marcador de contenido 2">
            <a:extLst>
              <a:ext uri="{FF2B5EF4-FFF2-40B4-BE49-F238E27FC236}">
                <a16:creationId xmlns:a16="http://schemas.microsoft.com/office/drawing/2014/main" id="{6A141F0F-E040-CA08-C73B-F21FD0AF2B71}"/>
              </a:ext>
            </a:extLst>
          </p:cNvPr>
          <p:cNvSpPr>
            <a:spLocks noGrp="1"/>
          </p:cNvSpPr>
          <p:nvPr>
            <p:ph idx="1"/>
          </p:nvPr>
        </p:nvSpPr>
        <p:spPr>
          <a:xfrm>
            <a:off x="0" y="260350"/>
            <a:ext cx="9144000" cy="6553200"/>
          </a:xfrm>
        </p:spPr>
        <p:txBody>
          <a:bodyPr>
            <a:normAutofit fontScale="92500" lnSpcReduction="10000"/>
          </a:bodyPr>
          <a:lstStyle/>
          <a:p>
            <a:pPr marL="342900" indent="-342900" algn="ctr">
              <a:lnSpc>
                <a:spcPct val="115000"/>
              </a:lnSpc>
              <a:spcAft>
                <a:spcPts val="1000"/>
              </a:spcAft>
              <a:buFont typeface="Arial" panose="020B0604020202020204" pitchFamily="34" charset="0"/>
              <a:buChar char="⮚"/>
              <a:defRPr/>
            </a:pPr>
            <a:r>
              <a:rPr lang="es-CO" sz="1800" b="1" dirty="0">
                <a:solidFill>
                  <a:srgbClr val="FF0000"/>
                </a:solidFill>
                <a:effectLst/>
                <a:latin typeface="Arial" panose="020B0604020202020204" pitchFamily="34" charset="0"/>
                <a:ea typeface="Times New Roman" panose="02020603050405020304" pitchFamily="18" charset="0"/>
                <a:cs typeface="Noto Sans Symbols"/>
              </a:rPr>
              <a:t>THOMAS FORREST LOS ESTUDIA: </a:t>
            </a:r>
            <a:endParaRPr lang="es-CO"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15000"/>
              </a:lnSpc>
              <a:spcAft>
                <a:spcPts val="1000"/>
              </a:spcAft>
              <a:buFont typeface="Arial" panose="020B0604020202020204" pitchFamily="34" charset="0"/>
              <a:buChar char="✔"/>
              <a:defRPr/>
            </a:pPr>
            <a:r>
              <a:rPr lang="es-CO" sz="1800" b="1" dirty="0">
                <a:solidFill>
                  <a:srgbClr val="000000"/>
                </a:solidFill>
                <a:effectLst/>
                <a:latin typeface="Arial" panose="020B0604020202020204" pitchFamily="34" charset="0"/>
                <a:ea typeface="Times New Roman" panose="02020603050405020304" pitchFamily="18" charset="0"/>
                <a:cs typeface="Noto Sans Symbols"/>
              </a:rPr>
              <a:t>Carismas de conocimiento</a:t>
            </a:r>
            <a:r>
              <a:rPr lang="es-CO" sz="1800" dirty="0">
                <a:solidFill>
                  <a:srgbClr val="000000"/>
                </a:solidFill>
                <a:effectLst/>
                <a:latin typeface="Arial" panose="020B0604020202020204" pitchFamily="34" charset="0"/>
                <a:ea typeface="Times New Roman" panose="02020603050405020304" pitchFamily="18" charset="0"/>
                <a:cs typeface="Noto Sans Symbols"/>
              </a:rPr>
              <a:t> (predicación, conocimiento de secretos), sabiduría (consejo) y discernimiento.</a:t>
            </a:r>
            <a:endParaRPr lang="es-CO" sz="1800" dirty="0">
              <a:effectLst/>
              <a:latin typeface="Noto Sans Symbols"/>
              <a:ea typeface="Noto Sans Symbols"/>
              <a:cs typeface="Noto Sans Symbols"/>
            </a:endParaRPr>
          </a:p>
          <a:p>
            <a:pPr marL="342900" indent="-342900" algn="just">
              <a:lnSpc>
                <a:spcPct val="115000"/>
              </a:lnSpc>
              <a:spcAft>
                <a:spcPts val="1000"/>
              </a:spcAft>
              <a:buFont typeface="Arial" panose="020B0604020202020204" pitchFamily="34" charset="0"/>
              <a:buChar char="✔"/>
              <a:defRPr/>
            </a:pPr>
            <a:r>
              <a:rPr lang="es-CO" sz="1800" b="1" dirty="0">
                <a:solidFill>
                  <a:srgbClr val="000000"/>
                </a:solidFill>
                <a:effectLst/>
                <a:latin typeface="Arial" panose="020B0604020202020204" pitchFamily="34" charset="0"/>
                <a:ea typeface="Times New Roman" panose="02020603050405020304" pitchFamily="18" charset="0"/>
                <a:cs typeface="Noto Sans Symbols"/>
              </a:rPr>
              <a:t>Carismas de comunicación</a:t>
            </a:r>
            <a:r>
              <a:rPr lang="es-CO" sz="1800" dirty="0">
                <a:solidFill>
                  <a:srgbClr val="000000"/>
                </a:solidFill>
                <a:effectLst/>
                <a:latin typeface="Arial" panose="020B0604020202020204" pitchFamily="34" charset="0"/>
                <a:ea typeface="Times New Roman" panose="02020603050405020304" pitchFamily="18" charset="0"/>
                <a:cs typeface="Noto Sans Symbols"/>
              </a:rPr>
              <a:t> (profecía, lenguas e interpretación).</a:t>
            </a:r>
            <a:endParaRPr lang="es-CO" sz="1800" dirty="0">
              <a:effectLst/>
              <a:latin typeface="Noto Sans Symbols"/>
              <a:ea typeface="Noto Sans Symbols"/>
              <a:cs typeface="Noto Sans Symbols"/>
            </a:endParaRPr>
          </a:p>
          <a:p>
            <a:pPr marL="342900" indent="-342900" algn="just">
              <a:lnSpc>
                <a:spcPct val="115000"/>
              </a:lnSpc>
              <a:spcAft>
                <a:spcPts val="1000"/>
              </a:spcAft>
              <a:buFont typeface="Arial" panose="020B0604020202020204" pitchFamily="34" charset="0"/>
              <a:buChar char="✔"/>
              <a:defRPr/>
            </a:pPr>
            <a:r>
              <a:rPr lang="es-CO" sz="1800" b="1" dirty="0">
                <a:solidFill>
                  <a:srgbClr val="000000"/>
                </a:solidFill>
                <a:effectLst/>
                <a:latin typeface="Arial" panose="020B0604020202020204" pitchFamily="34" charset="0"/>
                <a:ea typeface="Times New Roman" panose="02020603050405020304" pitchFamily="18" charset="0"/>
                <a:cs typeface="Noto Sans Symbols"/>
              </a:rPr>
              <a:t>Carismas de manifestación</a:t>
            </a:r>
            <a:r>
              <a:rPr lang="es-CO" sz="1800" dirty="0">
                <a:solidFill>
                  <a:srgbClr val="000000"/>
                </a:solidFill>
                <a:effectLst/>
                <a:latin typeface="Arial" panose="020B0604020202020204" pitchFamily="34" charset="0"/>
                <a:ea typeface="Times New Roman" panose="02020603050405020304" pitchFamily="18" charset="0"/>
                <a:cs typeface="Noto Sans Symbols"/>
              </a:rPr>
              <a:t> (fe, sanaciones y milagros).</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15000"/>
              </a:lnSpc>
              <a:spcAft>
                <a:spcPts val="1000"/>
              </a:spcAft>
              <a:buFont typeface="Arial" panose="020B0604020202020204" pitchFamily="34" charset="0"/>
              <a:buChar char="⮚"/>
              <a:defRPr/>
            </a:pPr>
            <a:r>
              <a:rPr lang="es-CO" sz="1800" dirty="0">
                <a:solidFill>
                  <a:srgbClr val="000000"/>
                </a:solidFill>
                <a:effectLst/>
                <a:latin typeface="Arial" panose="020B0604020202020204" pitchFamily="34" charset="0"/>
                <a:ea typeface="Times New Roman" panose="02020603050405020304" pitchFamily="18" charset="0"/>
                <a:cs typeface="Noto Sans Symbols"/>
              </a:rPr>
              <a:t>E. Dussel habla de carismas: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15000"/>
              </a:lnSpc>
              <a:spcAft>
                <a:spcPts val="1000"/>
              </a:spcAft>
              <a:buFont typeface="Courier New" panose="02070309020205020404" pitchFamily="49" charset="0"/>
              <a:buChar char="o"/>
              <a:defRPr/>
            </a:pPr>
            <a:r>
              <a:rPr lang="es-CO" sz="1800" b="1" dirty="0">
                <a:solidFill>
                  <a:srgbClr val="000000"/>
                </a:solidFill>
                <a:effectLst/>
                <a:latin typeface="Arial" panose="020B0604020202020204" pitchFamily="34" charset="0"/>
                <a:ea typeface="Times New Roman" panose="02020603050405020304" pitchFamily="18" charset="0"/>
                <a:cs typeface="Courier New" panose="02070309020205020404" pitchFamily="49" charset="0"/>
              </a:rPr>
              <a:t>Espirituales y sociopolíticos</a:t>
            </a:r>
            <a:r>
              <a:rPr lang="es-CO" sz="1800" dirty="0">
                <a:solidFill>
                  <a:srgbClr val="000000"/>
                </a:solidFill>
                <a:effectLst/>
                <a:latin typeface="Arial" panose="020B0604020202020204" pitchFamily="34" charset="0"/>
                <a:ea typeface="Times New Roman" panose="02020603050405020304" pitchFamily="18" charset="0"/>
                <a:cs typeface="Courier New" panose="02070309020205020404" pitchFamily="49" charset="0"/>
              </a:rPr>
              <a:t>,</a:t>
            </a:r>
            <a:endParaRPr lang="es-CO" sz="1800" dirty="0">
              <a:effectLst/>
              <a:latin typeface="Courier New" panose="02070309020205020404" pitchFamily="49" charset="0"/>
              <a:ea typeface="Courier New" panose="02070309020205020404" pitchFamily="49" charset="0"/>
              <a:cs typeface="Courier New" panose="02070309020205020404" pitchFamily="49" charset="0"/>
            </a:endParaRPr>
          </a:p>
          <a:p>
            <a:pPr marL="342900" indent="-342900" algn="just">
              <a:lnSpc>
                <a:spcPct val="115000"/>
              </a:lnSpc>
              <a:spcAft>
                <a:spcPts val="1000"/>
              </a:spcAft>
              <a:buFont typeface="Courier New" panose="02070309020205020404" pitchFamily="49" charset="0"/>
              <a:buChar char="o"/>
              <a:defRPr/>
            </a:pPr>
            <a:r>
              <a:rPr lang="es-CO" sz="1800" b="1" dirty="0">
                <a:solidFill>
                  <a:srgbClr val="000000"/>
                </a:solidFill>
                <a:effectLst/>
                <a:latin typeface="Arial" panose="020B0604020202020204" pitchFamily="34" charset="0"/>
                <a:ea typeface="Times New Roman" panose="02020603050405020304" pitchFamily="18" charset="0"/>
                <a:cs typeface="Courier New" panose="02070309020205020404" pitchFamily="49" charset="0"/>
              </a:rPr>
              <a:t>Proféticos para la sociedad</a:t>
            </a:r>
            <a:r>
              <a:rPr lang="es-CO" sz="1800" dirty="0">
                <a:solidFill>
                  <a:srgbClr val="000000"/>
                </a:solidFill>
                <a:effectLst/>
                <a:latin typeface="Arial" panose="020B0604020202020204" pitchFamily="34" charset="0"/>
                <a:ea typeface="Times New Roman" panose="02020603050405020304" pitchFamily="18" charset="0"/>
                <a:cs typeface="Courier New" panose="02070309020205020404" pitchFamily="49" charset="0"/>
              </a:rPr>
              <a:t> (liberación, análisis crítico, economía y política).</a:t>
            </a:r>
            <a:endParaRPr lang="es-CO" sz="1800" dirty="0">
              <a:effectLst/>
              <a:latin typeface="Courier New" panose="02070309020205020404" pitchFamily="49" charset="0"/>
              <a:ea typeface="Courier New" panose="02070309020205020404" pitchFamily="49" charset="0"/>
              <a:cs typeface="Courier New" panose="02070309020205020404" pitchFamily="49" charset="0"/>
            </a:endParaRPr>
          </a:p>
          <a:p>
            <a:pPr marL="342900" indent="-342900" algn="just">
              <a:lnSpc>
                <a:spcPct val="115000"/>
              </a:lnSpc>
              <a:spcAft>
                <a:spcPts val="1000"/>
              </a:spcAft>
              <a:buFont typeface="Courier New" panose="02070309020205020404" pitchFamily="49" charset="0"/>
              <a:buChar char="o"/>
              <a:defRPr/>
            </a:pPr>
            <a:r>
              <a:rPr lang="es-CO" sz="1800" b="1" dirty="0">
                <a:solidFill>
                  <a:srgbClr val="000000"/>
                </a:solidFill>
                <a:effectLst/>
                <a:latin typeface="Arial" panose="020B0604020202020204" pitchFamily="34" charset="0"/>
                <a:ea typeface="Times New Roman" panose="02020603050405020304" pitchFamily="18" charset="0"/>
                <a:cs typeface="Courier New" panose="02070309020205020404" pitchFamily="49" charset="0"/>
              </a:rPr>
              <a:t>Proféticos eclesiales</a:t>
            </a:r>
            <a:r>
              <a:rPr lang="es-CO" sz="1800" dirty="0">
                <a:solidFill>
                  <a:srgbClr val="000000"/>
                </a:solidFill>
                <a:effectLst/>
                <a:latin typeface="Arial" panose="020B0604020202020204" pitchFamily="34" charset="0"/>
                <a:ea typeface="Times New Roman" panose="02020603050405020304" pitchFamily="18" charset="0"/>
                <a:cs typeface="Courier New" panose="02070309020205020404" pitchFamily="49" charset="0"/>
              </a:rPr>
              <a:t> (innovación ministerial, fundación de la Iglesia, instrucción, servicio y dirección).</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15000"/>
              </a:lnSpc>
              <a:spcAft>
                <a:spcPts val="1000"/>
              </a:spcAft>
              <a:buFont typeface="Arial" panose="020B0604020202020204" pitchFamily="34" charset="0"/>
              <a:buChar char="⮚"/>
              <a:defRPr/>
            </a:pPr>
            <a:r>
              <a:rPr lang="es-CO" sz="1800" dirty="0">
                <a:solidFill>
                  <a:srgbClr val="000000"/>
                </a:solidFill>
                <a:effectLst/>
                <a:latin typeface="Arial" panose="020B0604020202020204" pitchFamily="34" charset="0"/>
                <a:ea typeface="Times New Roman" panose="02020603050405020304" pitchFamily="18" charset="0"/>
                <a:cs typeface="Noto Sans Symbols"/>
              </a:rPr>
              <a:t>El Concilio Vaticano II habla de carismas extraordinarios y carismas comunes. También refiere los carismas jerárquicos y los carismáticos (mejor decir: jerárquicos o no jerárquicos) - (</a:t>
            </a:r>
            <a:r>
              <a:rPr lang="es-CO" sz="1800" i="1" dirty="0">
                <a:solidFill>
                  <a:srgbClr val="000000"/>
                </a:solidFill>
                <a:effectLst/>
                <a:latin typeface="Arial" panose="020B0604020202020204" pitchFamily="34" charset="0"/>
                <a:ea typeface="Times New Roman" panose="02020603050405020304" pitchFamily="18" charset="0"/>
                <a:cs typeface="Noto Sans Symbols"/>
              </a:rPr>
              <a:t>Lumen Gentium</a:t>
            </a:r>
            <a:r>
              <a:rPr lang="es-CO" sz="1800" dirty="0">
                <a:solidFill>
                  <a:srgbClr val="000000"/>
                </a:solidFill>
                <a:effectLst/>
                <a:latin typeface="Arial" panose="020B0604020202020204" pitchFamily="34" charset="0"/>
                <a:ea typeface="Times New Roman" panose="02020603050405020304" pitchFamily="18" charset="0"/>
                <a:cs typeface="Noto Sans Symbols"/>
              </a:rPr>
              <a:t> 12).</a:t>
            </a:r>
            <a:endParaRPr lang="es-CO" sz="1800" dirty="0">
              <a:effectLst/>
              <a:latin typeface="Noto Sans Symbols"/>
              <a:ea typeface="Noto Sans Symbols"/>
              <a:cs typeface="Noto Sans Symbols"/>
            </a:endParaRPr>
          </a:p>
          <a:p>
            <a:pPr>
              <a:lnSpc>
                <a:spcPct val="115000"/>
              </a:lnSpc>
              <a:spcAft>
                <a:spcPts val="1000"/>
              </a:spcAft>
              <a:defRPr/>
            </a:pP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a:defRPr/>
            </a:pPr>
            <a:endParaRPr lang="es-CO" dirty="0"/>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B49CD5-5F81-D497-BC87-C3E33B6D5D7A}"/>
              </a:ext>
            </a:extLst>
          </p:cNvPr>
          <p:cNvSpPr>
            <a:spLocks noGrp="1"/>
          </p:cNvSpPr>
          <p:nvPr>
            <p:ph type="title"/>
          </p:nvPr>
        </p:nvSpPr>
        <p:spPr>
          <a:xfrm>
            <a:off x="855663" y="619125"/>
            <a:ext cx="7429500" cy="1477963"/>
          </a:xfrm>
        </p:spPr>
        <p:txBody>
          <a:bodyPr/>
          <a:lstStyle/>
          <a:p>
            <a:pPr algn="ctr">
              <a:defRPr/>
            </a:pPr>
            <a:r>
              <a:rPr lang="es-CO" dirty="0"/>
              <a:t>Conclusión del carisma desde la Teología paulina</a:t>
            </a:r>
          </a:p>
        </p:txBody>
      </p:sp>
      <p:sp>
        <p:nvSpPr>
          <p:cNvPr id="3" name="Marcador de contenido 2">
            <a:extLst>
              <a:ext uri="{FF2B5EF4-FFF2-40B4-BE49-F238E27FC236}">
                <a16:creationId xmlns:a16="http://schemas.microsoft.com/office/drawing/2014/main" id="{22FE8976-B87B-29C9-BFAB-7DE1F8586C72}"/>
              </a:ext>
            </a:extLst>
          </p:cNvPr>
          <p:cNvSpPr>
            <a:spLocks noGrp="1"/>
          </p:cNvSpPr>
          <p:nvPr>
            <p:ph idx="1"/>
          </p:nvPr>
        </p:nvSpPr>
        <p:spPr>
          <a:xfrm>
            <a:off x="855663" y="2249488"/>
            <a:ext cx="7429500" cy="3541712"/>
          </a:xfrm>
        </p:spPr>
        <p:txBody>
          <a:bodyPr>
            <a:normAutofit fontScale="92500"/>
          </a:bodyPr>
          <a:lstStyle/>
          <a:p>
            <a:pPr>
              <a:defRPr/>
            </a:pPr>
            <a:r>
              <a:rPr lang="es-CO" dirty="0"/>
              <a:t>1. Carisma: </a:t>
            </a:r>
          </a:p>
          <a:p>
            <a:pPr>
              <a:defRPr/>
            </a:pPr>
            <a:r>
              <a:rPr lang="es-CO" dirty="0"/>
              <a:t>“Es la </a:t>
            </a:r>
            <a:r>
              <a:rPr lang="es-CO" dirty="0">
                <a:solidFill>
                  <a:srgbClr val="FF0000"/>
                </a:solidFill>
              </a:rPr>
              <a:t>persona</a:t>
            </a:r>
            <a:r>
              <a:rPr lang="es-CO" dirty="0"/>
              <a:t> como </a:t>
            </a:r>
            <a:r>
              <a:rPr lang="es-CO" dirty="0">
                <a:solidFill>
                  <a:srgbClr val="FF0000"/>
                </a:solidFill>
              </a:rPr>
              <a:t>regalo de Dios </a:t>
            </a:r>
            <a:r>
              <a:rPr lang="es-CO" dirty="0"/>
              <a:t>para los demás” (</a:t>
            </a:r>
            <a:r>
              <a:rPr lang="es-CO" dirty="0" err="1"/>
              <a:t>Rm</a:t>
            </a:r>
            <a:r>
              <a:rPr lang="es-CO" dirty="0"/>
              <a:t> 1,11 y 2 </a:t>
            </a:r>
            <a:r>
              <a:rPr lang="es-CO" dirty="0" err="1"/>
              <a:t>Cor</a:t>
            </a:r>
            <a:r>
              <a:rPr lang="es-CO" dirty="0"/>
              <a:t> 1,15).</a:t>
            </a:r>
          </a:p>
          <a:p>
            <a:pPr>
              <a:defRPr/>
            </a:pPr>
            <a:r>
              <a:rPr lang="es-CO" dirty="0" err="1"/>
              <a:t>Rm</a:t>
            </a:r>
            <a:r>
              <a:rPr lang="es-CO" dirty="0"/>
              <a:t> 5, 15-21: Carisma es la salvación ofrecida en Jesucristo y nosotros nos volvemos comunicadores de ese carisma salvífico. </a:t>
            </a:r>
            <a:r>
              <a:rPr lang="es-CO" dirty="0" err="1"/>
              <a:t>Aprece</a:t>
            </a:r>
            <a:r>
              <a:rPr lang="es-CO" dirty="0"/>
              <a:t> 7 veces </a:t>
            </a:r>
          </a:p>
          <a:p>
            <a:pPr>
              <a:defRPr/>
            </a:pPr>
            <a:r>
              <a:rPr lang="es-CO" dirty="0" err="1"/>
              <a:t>Rm</a:t>
            </a:r>
            <a:r>
              <a:rPr lang="es-CO" dirty="0"/>
              <a:t> 6, 23: el carisma de Dios es la vida eterna para nosotros. </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a:extLst>
              <a:ext uri="{FF2B5EF4-FFF2-40B4-BE49-F238E27FC236}">
                <a16:creationId xmlns:a16="http://schemas.microsoft.com/office/drawing/2014/main" id="{7FFBA28D-C6A3-3D46-4E64-CBE7634A17D4}"/>
              </a:ext>
            </a:extLst>
          </p:cNvPr>
          <p:cNvGraphicFramePr>
            <a:graphicFrameLocks noGrp="1"/>
          </p:cNvGraphicFramePr>
          <p:nvPr>
            <p:ph idx="1"/>
          </p:nvPr>
        </p:nvGraphicFramePr>
        <p:xfrm>
          <a:off x="251520" y="404664"/>
          <a:ext cx="8568951" cy="63367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0AF810-70FD-DAAC-8419-31A15772C583}"/>
              </a:ext>
            </a:extLst>
          </p:cNvPr>
          <p:cNvSpPr>
            <a:spLocks noGrp="1"/>
          </p:cNvSpPr>
          <p:nvPr>
            <p:ph type="title"/>
          </p:nvPr>
        </p:nvSpPr>
        <p:spPr>
          <a:xfrm>
            <a:off x="855663" y="188913"/>
            <a:ext cx="7429500" cy="719137"/>
          </a:xfrm>
        </p:spPr>
        <p:txBody>
          <a:bodyPr>
            <a:normAutofit fontScale="90000"/>
          </a:bodyPr>
          <a:lstStyle/>
          <a:p>
            <a:pPr algn="ctr">
              <a:defRPr/>
            </a:pPr>
            <a:r>
              <a:rPr lang="es-CO" dirty="0"/>
              <a:t>¿Quién es responsable de los carismas?</a:t>
            </a:r>
          </a:p>
        </p:txBody>
      </p:sp>
      <p:graphicFrame>
        <p:nvGraphicFramePr>
          <p:cNvPr id="4" name="Tabla 4">
            <a:extLst>
              <a:ext uri="{FF2B5EF4-FFF2-40B4-BE49-F238E27FC236}">
                <a16:creationId xmlns:a16="http://schemas.microsoft.com/office/drawing/2014/main" id="{AF06C271-26B6-22FE-C5CD-4355851D04C0}"/>
              </a:ext>
            </a:extLst>
          </p:cNvPr>
          <p:cNvGraphicFramePr>
            <a:graphicFrameLocks noGrp="1"/>
          </p:cNvGraphicFramePr>
          <p:nvPr>
            <p:ph idx="1"/>
          </p:nvPr>
        </p:nvGraphicFramePr>
        <p:xfrm>
          <a:off x="179388" y="1052513"/>
          <a:ext cx="8280400" cy="5681677"/>
        </p:xfrm>
        <a:graphic>
          <a:graphicData uri="http://schemas.openxmlformats.org/drawingml/2006/table">
            <a:tbl>
              <a:tblPr firstRow="1" bandRow="1">
                <a:tableStyleId>{5C22544A-7EE6-4342-B048-85BDC9FD1C3A}</a:tableStyleId>
              </a:tblPr>
              <a:tblGrid>
                <a:gridCol w="2070100">
                  <a:extLst>
                    <a:ext uri="{9D8B030D-6E8A-4147-A177-3AD203B41FA5}">
                      <a16:colId xmlns:a16="http://schemas.microsoft.com/office/drawing/2014/main" val="20000"/>
                    </a:ext>
                  </a:extLst>
                </a:gridCol>
                <a:gridCol w="2070100">
                  <a:extLst>
                    <a:ext uri="{9D8B030D-6E8A-4147-A177-3AD203B41FA5}">
                      <a16:colId xmlns:a16="http://schemas.microsoft.com/office/drawing/2014/main" val="20001"/>
                    </a:ext>
                  </a:extLst>
                </a:gridCol>
                <a:gridCol w="2070100">
                  <a:extLst>
                    <a:ext uri="{9D8B030D-6E8A-4147-A177-3AD203B41FA5}">
                      <a16:colId xmlns:a16="http://schemas.microsoft.com/office/drawing/2014/main" val="20002"/>
                    </a:ext>
                  </a:extLst>
                </a:gridCol>
                <a:gridCol w="2070100">
                  <a:extLst>
                    <a:ext uri="{9D8B030D-6E8A-4147-A177-3AD203B41FA5}">
                      <a16:colId xmlns:a16="http://schemas.microsoft.com/office/drawing/2014/main" val="20003"/>
                    </a:ext>
                  </a:extLst>
                </a:gridCol>
              </a:tblGrid>
              <a:tr h="2011664">
                <a:tc>
                  <a:txBody>
                    <a:bodyPr/>
                    <a:lstStyle/>
                    <a:p>
                      <a:r>
                        <a:rPr lang="es-CO" sz="1800" dirty="0"/>
                        <a:t>Cita bíblica </a:t>
                      </a:r>
                    </a:p>
                  </a:txBody>
                  <a:tcPr marL="91434" marR="91434" marT="45719" marB="45719"/>
                </a:tc>
                <a:tc>
                  <a:txBody>
                    <a:bodyPr/>
                    <a:lstStyle/>
                    <a:p>
                      <a:r>
                        <a:rPr lang="es-CO" sz="1800" dirty="0"/>
                        <a:t>Definición </a:t>
                      </a:r>
                    </a:p>
                  </a:txBody>
                  <a:tcPr marL="91434" marR="91434" marT="45719" marB="45719"/>
                </a:tc>
                <a:tc>
                  <a:txBody>
                    <a:bodyPr/>
                    <a:lstStyle/>
                    <a:p>
                      <a:r>
                        <a:rPr lang="es-CO" sz="1800" dirty="0"/>
                        <a:t>Significado </a:t>
                      </a:r>
                    </a:p>
                  </a:txBody>
                  <a:tcPr marL="91434" marR="91434" marT="45719" marB="45719"/>
                </a:tc>
                <a:tc>
                  <a:txBody>
                    <a:bodyPr/>
                    <a:lstStyle/>
                    <a:p>
                      <a:r>
                        <a:rPr lang="es-CO" sz="1800" dirty="0"/>
                        <a:t>Trinidad: encargada y responsable de la construcción y edificación de la comunidad cristiana</a:t>
                      </a:r>
                    </a:p>
                  </a:txBody>
                  <a:tcPr marL="91434" marR="91434" marT="45719" marB="45719"/>
                </a:tc>
                <a:extLst>
                  <a:ext uri="{0D108BD9-81ED-4DB2-BD59-A6C34878D82A}">
                    <a16:rowId xmlns:a16="http://schemas.microsoft.com/office/drawing/2014/main" val="10000"/>
                  </a:ext>
                </a:extLst>
              </a:tr>
              <a:tr h="1223333">
                <a:tc>
                  <a:txBody>
                    <a:bodyPr/>
                    <a:lstStyle/>
                    <a:p>
                      <a:r>
                        <a:rPr lang="es-CO" sz="1800" dirty="0"/>
                        <a:t>1 </a:t>
                      </a:r>
                      <a:r>
                        <a:rPr lang="es-CO" sz="1800" dirty="0" err="1"/>
                        <a:t>Cor</a:t>
                      </a:r>
                      <a:r>
                        <a:rPr lang="es-CO" sz="1800" dirty="0"/>
                        <a:t> 12, 4</a:t>
                      </a:r>
                    </a:p>
                  </a:txBody>
                  <a:tcPr marL="91434" marR="91434" marT="45719" marB="45719"/>
                </a:tc>
                <a:tc>
                  <a:txBody>
                    <a:bodyPr/>
                    <a:lstStyle/>
                    <a:p>
                      <a:r>
                        <a:rPr lang="es-CO" sz="1800" dirty="0"/>
                        <a:t>Dones (</a:t>
                      </a:r>
                      <a:r>
                        <a:rPr lang="es-CO" sz="1800" dirty="0" err="1"/>
                        <a:t>Xarismátoon</a:t>
                      </a:r>
                      <a:r>
                        <a:rPr lang="es-CO" sz="1800" dirty="0"/>
                        <a:t>)</a:t>
                      </a:r>
                    </a:p>
                  </a:txBody>
                  <a:tcPr marL="91434" marR="91434" marT="45719" marB="45719"/>
                </a:tc>
                <a:tc>
                  <a:txBody>
                    <a:bodyPr/>
                    <a:lstStyle/>
                    <a:p>
                      <a:r>
                        <a:rPr lang="es-CO" sz="1800" dirty="0"/>
                        <a:t>Mismo Espíritu</a:t>
                      </a:r>
                    </a:p>
                  </a:txBody>
                  <a:tcPr marL="91434" marR="91434" marT="45719" marB="45719"/>
                </a:tc>
                <a:tc>
                  <a:txBody>
                    <a:bodyPr/>
                    <a:lstStyle/>
                    <a:p>
                      <a:r>
                        <a:rPr lang="es-CO" sz="1800" dirty="0" err="1"/>
                        <a:t>Pneúma</a:t>
                      </a:r>
                      <a:endParaRPr lang="es-CO" sz="1800" dirty="0"/>
                    </a:p>
                  </a:txBody>
                  <a:tcPr marL="91434" marR="91434" marT="45719" marB="45719"/>
                </a:tc>
                <a:extLst>
                  <a:ext uri="{0D108BD9-81ED-4DB2-BD59-A6C34878D82A}">
                    <a16:rowId xmlns:a16="http://schemas.microsoft.com/office/drawing/2014/main" val="10001"/>
                  </a:ext>
                </a:extLst>
              </a:tr>
              <a:tr h="12233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800" dirty="0"/>
                        <a:t>1 </a:t>
                      </a:r>
                      <a:r>
                        <a:rPr lang="es-CO" sz="1800" dirty="0" err="1"/>
                        <a:t>Cor</a:t>
                      </a:r>
                      <a:r>
                        <a:rPr lang="es-CO" sz="1800" dirty="0"/>
                        <a:t> 12, 5</a:t>
                      </a:r>
                    </a:p>
                    <a:p>
                      <a:endParaRPr lang="es-CO" sz="1800" dirty="0"/>
                    </a:p>
                  </a:txBody>
                  <a:tcPr marL="91434" marR="91434" marT="45719" marB="45719"/>
                </a:tc>
                <a:tc>
                  <a:txBody>
                    <a:bodyPr/>
                    <a:lstStyle/>
                    <a:p>
                      <a:r>
                        <a:rPr lang="es-CO" sz="1800" dirty="0"/>
                        <a:t>Ministerios (</a:t>
                      </a:r>
                      <a:r>
                        <a:rPr lang="es-CO" sz="1800" dirty="0" err="1"/>
                        <a:t>Diaxonióon</a:t>
                      </a:r>
                      <a:r>
                        <a:rPr lang="es-CO" sz="1800" dirty="0"/>
                        <a:t>)</a:t>
                      </a:r>
                    </a:p>
                  </a:txBody>
                  <a:tcPr marL="91434" marR="91434" marT="45719" marB="45719"/>
                </a:tc>
                <a:tc>
                  <a:txBody>
                    <a:bodyPr/>
                    <a:lstStyle/>
                    <a:p>
                      <a:r>
                        <a:rPr lang="es-CO" sz="1800" dirty="0"/>
                        <a:t>Mismo Señor</a:t>
                      </a:r>
                    </a:p>
                  </a:txBody>
                  <a:tcPr marL="91434" marR="91434" marT="45719" marB="45719"/>
                </a:tc>
                <a:tc>
                  <a:txBody>
                    <a:bodyPr/>
                    <a:lstStyle/>
                    <a:p>
                      <a:r>
                        <a:rPr lang="es-CO" sz="1800" dirty="0" err="1"/>
                        <a:t>Kúrios</a:t>
                      </a:r>
                      <a:endParaRPr lang="es-CO" sz="1800" dirty="0"/>
                    </a:p>
                  </a:txBody>
                  <a:tcPr marL="91434" marR="91434" marT="45719" marB="45719"/>
                </a:tc>
                <a:extLst>
                  <a:ext uri="{0D108BD9-81ED-4DB2-BD59-A6C34878D82A}">
                    <a16:rowId xmlns:a16="http://schemas.microsoft.com/office/drawing/2014/main" val="10002"/>
                  </a:ext>
                </a:extLst>
              </a:tr>
              <a:tr h="12233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800" dirty="0"/>
                        <a:t>1 </a:t>
                      </a:r>
                      <a:r>
                        <a:rPr lang="es-CO" sz="1800" dirty="0" err="1"/>
                        <a:t>Cor</a:t>
                      </a:r>
                      <a:r>
                        <a:rPr lang="es-CO" sz="1800" dirty="0"/>
                        <a:t> 12, 6</a:t>
                      </a:r>
                    </a:p>
                    <a:p>
                      <a:endParaRPr lang="es-CO" sz="1800" dirty="0"/>
                    </a:p>
                  </a:txBody>
                  <a:tcPr marL="91434" marR="91434" marT="45719" marB="45719"/>
                </a:tc>
                <a:tc>
                  <a:txBody>
                    <a:bodyPr/>
                    <a:lstStyle/>
                    <a:p>
                      <a:r>
                        <a:rPr lang="es-CO" sz="1800" dirty="0"/>
                        <a:t>Poderes (</a:t>
                      </a:r>
                      <a:r>
                        <a:rPr lang="es-CO" sz="1800" dirty="0" err="1"/>
                        <a:t>Eneguemátoon</a:t>
                      </a:r>
                      <a:r>
                        <a:rPr lang="es-CO" sz="1800" dirty="0"/>
                        <a:t>)</a:t>
                      </a:r>
                    </a:p>
                  </a:txBody>
                  <a:tcPr marL="91434" marR="91434" marT="45719" marB="45719"/>
                </a:tc>
                <a:tc>
                  <a:txBody>
                    <a:bodyPr/>
                    <a:lstStyle/>
                    <a:p>
                      <a:r>
                        <a:rPr lang="es-CO" sz="1800" dirty="0"/>
                        <a:t>Mismo Dios</a:t>
                      </a:r>
                    </a:p>
                  </a:txBody>
                  <a:tcPr marL="91434" marR="91434" marT="45719" marB="45719"/>
                </a:tc>
                <a:tc>
                  <a:txBody>
                    <a:bodyPr/>
                    <a:lstStyle/>
                    <a:p>
                      <a:r>
                        <a:rPr lang="es-CO" sz="1800" dirty="0" err="1"/>
                        <a:t>Theós</a:t>
                      </a:r>
                      <a:endParaRPr lang="es-CO" sz="1800" dirty="0"/>
                    </a:p>
                  </a:txBody>
                  <a:tcPr marL="91434" marR="91434" marT="45719" marB="45719"/>
                </a:tc>
                <a:extLst>
                  <a:ext uri="{0D108BD9-81ED-4DB2-BD59-A6C34878D82A}">
                    <a16:rowId xmlns:a16="http://schemas.microsoft.com/office/drawing/2014/main" val="10003"/>
                  </a:ext>
                </a:extLst>
              </a:tr>
            </a:tbl>
          </a:graphicData>
        </a:graphic>
      </p:graphicFrame>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EBD957-7B9C-0F1D-B54F-D6FDE40A64E0}"/>
              </a:ext>
            </a:extLst>
          </p:cNvPr>
          <p:cNvSpPr>
            <a:spLocks noGrp="1"/>
          </p:cNvSpPr>
          <p:nvPr>
            <p:ph type="title"/>
          </p:nvPr>
        </p:nvSpPr>
        <p:spPr>
          <a:xfrm>
            <a:off x="855663" y="260350"/>
            <a:ext cx="7429500" cy="936625"/>
          </a:xfrm>
        </p:spPr>
        <p:txBody>
          <a:bodyPr>
            <a:normAutofit fontScale="90000"/>
          </a:bodyPr>
          <a:lstStyle/>
          <a:p>
            <a:pPr algn="ctr">
              <a:defRPr/>
            </a:pPr>
            <a:r>
              <a:rPr lang="es-CO" dirty="0"/>
              <a:t>El origen del carisma al ministerio</a:t>
            </a:r>
          </a:p>
        </p:txBody>
      </p:sp>
      <p:graphicFrame>
        <p:nvGraphicFramePr>
          <p:cNvPr id="7" name="Tabla 7">
            <a:extLst>
              <a:ext uri="{FF2B5EF4-FFF2-40B4-BE49-F238E27FC236}">
                <a16:creationId xmlns:a16="http://schemas.microsoft.com/office/drawing/2014/main" id="{DC3BBB94-B24E-6070-4F27-433240D47F34}"/>
              </a:ext>
            </a:extLst>
          </p:cNvPr>
          <p:cNvGraphicFramePr>
            <a:graphicFrameLocks noGrp="1"/>
          </p:cNvGraphicFramePr>
          <p:nvPr>
            <p:ph idx="1"/>
          </p:nvPr>
        </p:nvGraphicFramePr>
        <p:xfrm>
          <a:off x="855663" y="1196975"/>
          <a:ext cx="7429500" cy="5351463"/>
        </p:xfrm>
        <a:graphic>
          <a:graphicData uri="http://schemas.openxmlformats.org/drawingml/2006/table">
            <a:tbl>
              <a:tblPr firstRow="1" bandRow="1">
                <a:tableStyleId>{5C22544A-7EE6-4342-B048-85BDC9FD1C3A}</a:tableStyleId>
              </a:tblPr>
              <a:tblGrid>
                <a:gridCol w="2476500">
                  <a:extLst>
                    <a:ext uri="{9D8B030D-6E8A-4147-A177-3AD203B41FA5}">
                      <a16:colId xmlns:a16="http://schemas.microsoft.com/office/drawing/2014/main" val="20000"/>
                    </a:ext>
                  </a:extLst>
                </a:gridCol>
                <a:gridCol w="2476500">
                  <a:extLst>
                    <a:ext uri="{9D8B030D-6E8A-4147-A177-3AD203B41FA5}">
                      <a16:colId xmlns:a16="http://schemas.microsoft.com/office/drawing/2014/main" val="20001"/>
                    </a:ext>
                  </a:extLst>
                </a:gridCol>
                <a:gridCol w="2476500">
                  <a:extLst>
                    <a:ext uri="{9D8B030D-6E8A-4147-A177-3AD203B41FA5}">
                      <a16:colId xmlns:a16="http://schemas.microsoft.com/office/drawing/2014/main" val="20002"/>
                    </a:ext>
                  </a:extLst>
                </a:gridCol>
              </a:tblGrid>
              <a:tr h="1296141">
                <a:tc>
                  <a:txBody>
                    <a:bodyPr/>
                    <a:lstStyle/>
                    <a:p>
                      <a:r>
                        <a:rPr lang="es-CO" sz="1800" dirty="0"/>
                        <a:t>Palabra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800" dirty="0"/>
                        <a:t>Definición </a:t>
                      </a:r>
                    </a:p>
                    <a:p>
                      <a:endParaRPr lang="es-CO" sz="1800" dirty="0"/>
                    </a:p>
                  </a:txBody>
                  <a:tcPr/>
                </a:tc>
                <a:tc>
                  <a:txBody>
                    <a:bodyPr/>
                    <a:lstStyle/>
                    <a:p>
                      <a:r>
                        <a:rPr lang="es-CO" sz="1800" dirty="0"/>
                        <a:t>Función </a:t>
                      </a:r>
                    </a:p>
                  </a:txBody>
                  <a:tcPr/>
                </a:tc>
                <a:extLst>
                  <a:ext uri="{0D108BD9-81ED-4DB2-BD59-A6C34878D82A}">
                    <a16:rowId xmlns:a16="http://schemas.microsoft.com/office/drawing/2014/main" val="10000"/>
                  </a:ext>
                </a:extLst>
              </a:tr>
              <a:tr h="1463039">
                <a:tc>
                  <a:txBody>
                    <a:bodyPr/>
                    <a:lstStyle/>
                    <a:p>
                      <a:pPr marL="342900" indent="-342900">
                        <a:buAutoNum type="arabicPeriod"/>
                      </a:pPr>
                      <a:r>
                        <a:rPr lang="es-CO" sz="1800" dirty="0"/>
                        <a:t>Carisma</a:t>
                      </a:r>
                    </a:p>
                  </a:txBody>
                  <a:tcPr/>
                </a:tc>
                <a:tc>
                  <a:txBody>
                    <a:bodyPr/>
                    <a:lstStyle/>
                    <a:p>
                      <a:r>
                        <a:rPr lang="es-CO" sz="1800" dirty="0"/>
                        <a:t>Gratuidad, regalo, don</a:t>
                      </a:r>
                    </a:p>
                  </a:txBody>
                  <a:tcPr/>
                </a:tc>
                <a:tc>
                  <a:txBody>
                    <a:bodyPr/>
                    <a:lstStyle/>
                    <a:p>
                      <a:r>
                        <a:rPr lang="es-CO" sz="1800" dirty="0"/>
                        <a:t>Habita al hombre y lo desborda hacía el otro para edificarlo y hacerlo una nueva criatura. </a:t>
                      </a:r>
                    </a:p>
                  </a:txBody>
                  <a:tcPr/>
                </a:tc>
                <a:extLst>
                  <a:ext uri="{0D108BD9-81ED-4DB2-BD59-A6C34878D82A}">
                    <a16:rowId xmlns:a16="http://schemas.microsoft.com/office/drawing/2014/main" val="10001"/>
                  </a:ext>
                </a:extLst>
              </a:tr>
              <a:tr h="1296141">
                <a:tc>
                  <a:txBody>
                    <a:bodyPr/>
                    <a:lstStyle/>
                    <a:p>
                      <a:r>
                        <a:rPr lang="es-CO" sz="1800" dirty="0"/>
                        <a:t>2. Ministerio</a:t>
                      </a:r>
                    </a:p>
                  </a:txBody>
                  <a:tcPr/>
                </a:tc>
                <a:tc>
                  <a:txBody>
                    <a:bodyPr/>
                    <a:lstStyle/>
                    <a:p>
                      <a:r>
                        <a:rPr lang="es-CO" sz="1800" dirty="0"/>
                        <a:t>Servicio, diaconía</a:t>
                      </a:r>
                    </a:p>
                  </a:txBody>
                  <a:tcPr/>
                </a:tc>
                <a:tc>
                  <a:txBody>
                    <a:bodyPr/>
                    <a:lstStyle/>
                    <a:p>
                      <a:r>
                        <a:rPr lang="es-CO" sz="1800" dirty="0"/>
                        <a:t>La función del servicio que tienen los carismas</a:t>
                      </a:r>
                    </a:p>
                  </a:txBody>
                  <a:tcPr/>
                </a:tc>
                <a:extLst>
                  <a:ext uri="{0D108BD9-81ED-4DB2-BD59-A6C34878D82A}">
                    <a16:rowId xmlns:a16="http://schemas.microsoft.com/office/drawing/2014/main" val="10002"/>
                  </a:ext>
                </a:extLst>
              </a:tr>
              <a:tr h="1296141">
                <a:tc>
                  <a:txBody>
                    <a:bodyPr/>
                    <a:lstStyle/>
                    <a:p>
                      <a:r>
                        <a:rPr lang="es-CO" sz="1800" dirty="0"/>
                        <a:t>3. Poderes </a:t>
                      </a:r>
                    </a:p>
                  </a:txBody>
                  <a:tcPr/>
                </a:tc>
                <a:tc>
                  <a:txBody>
                    <a:bodyPr/>
                    <a:lstStyle/>
                    <a:p>
                      <a:r>
                        <a:rPr lang="es-CO" sz="1800" dirty="0"/>
                        <a:t>Actividad eficaz y fuerza de Dios</a:t>
                      </a:r>
                    </a:p>
                  </a:txBody>
                  <a:tcPr/>
                </a:tc>
                <a:tc>
                  <a:txBody>
                    <a:bodyPr/>
                    <a:lstStyle/>
                    <a:p>
                      <a:r>
                        <a:rPr lang="es-CO" sz="1800" dirty="0"/>
                        <a:t>Actúa glorificándose en los carismas. </a:t>
                      </a:r>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0B17EA-21F7-5D34-D592-05327757247D}"/>
              </a:ext>
            </a:extLst>
          </p:cNvPr>
          <p:cNvSpPr>
            <a:spLocks noGrp="1"/>
          </p:cNvSpPr>
          <p:nvPr>
            <p:ph type="title"/>
          </p:nvPr>
        </p:nvSpPr>
        <p:spPr>
          <a:xfrm>
            <a:off x="855663" y="619125"/>
            <a:ext cx="7429500" cy="1477963"/>
          </a:xfrm>
        </p:spPr>
        <p:txBody>
          <a:bodyPr/>
          <a:lstStyle/>
          <a:p>
            <a:pPr algn="ctr">
              <a:defRPr/>
            </a:pPr>
            <a:r>
              <a:rPr lang="es-CO" dirty="0"/>
              <a:t>Estructura carismática del ministerio</a:t>
            </a:r>
          </a:p>
        </p:txBody>
      </p:sp>
      <p:graphicFrame>
        <p:nvGraphicFramePr>
          <p:cNvPr id="4" name="Marcador de contenido 3">
            <a:extLst>
              <a:ext uri="{FF2B5EF4-FFF2-40B4-BE49-F238E27FC236}">
                <a16:creationId xmlns:a16="http://schemas.microsoft.com/office/drawing/2014/main" id="{CD6A2A29-7EAC-B0D1-3E3A-83E3EF7155D2}"/>
              </a:ext>
            </a:extLst>
          </p:cNvPr>
          <p:cNvGraphicFramePr>
            <a:graphicFrameLocks noGrp="1"/>
          </p:cNvGraphicFramePr>
          <p:nvPr>
            <p:ph idx="1"/>
          </p:nvPr>
        </p:nvGraphicFramePr>
        <p:xfrm>
          <a:off x="855663" y="2249488"/>
          <a:ext cx="7429500" cy="3541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errar llave 4">
            <a:extLst>
              <a:ext uri="{FF2B5EF4-FFF2-40B4-BE49-F238E27FC236}">
                <a16:creationId xmlns:a16="http://schemas.microsoft.com/office/drawing/2014/main" id="{4D642D00-5025-D3A6-16D9-85E0940F108E}"/>
              </a:ext>
            </a:extLst>
          </p:cNvPr>
          <p:cNvSpPr/>
          <p:nvPr/>
        </p:nvSpPr>
        <p:spPr>
          <a:xfrm>
            <a:off x="5867400" y="3573463"/>
            <a:ext cx="433388" cy="1800225"/>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CO"/>
          </a:p>
        </p:txBody>
      </p:sp>
      <p:sp>
        <p:nvSpPr>
          <p:cNvPr id="203780" name="CuadroTexto 5">
            <a:extLst>
              <a:ext uri="{FF2B5EF4-FFF2-40B4-BE49-F238E27FC236}">
                <a16:creationId xmlns:a16="http://schemas.microsoft.com/office/drawing/2014/main" id="{38A20259-6312-6267-6653-E239E03D1634}"/>
              </a:ext>
            </a:extLst>
          </p:cNvPr>
          <p:cNvSpPr txBox="1">
            <a:spLocks noChangeArrowheads="1"/>
          </p:cNvSpPr>
          <p:nvPr/>
        </p:nvSpPr>
        <p:spPr bwMode="auto">
          <a:xfrm>
            <a:off x="6111875" y="4287838"/>
            <a:ext cx="1727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algn="ctr">
              <a:lnSpc>
                <a:spcPct val="100000"/>
              </a:lnSpc>
              <a:spcBef>
                <a:spcPct val="0"/>
              </a:spcBef>
              <a:buSzTx/>
              <a:buFontTx/>
              <a:buNone/>
            </a:pPr>
            <a:r>
              <a:rPr lang="es-CO" altLang="es-CO" sz="1800">
                <a:solidFill>
                  <a:srgbClr val="FF0000"/>
                </a:solidFill>
              </a:rPr>
              <a:t>CARISMAS</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A44634-366A-8437-3591-4501C671CE68}"/>
              </a:ext>
            </a:extLst>
          </p:cNvPr>
          <p:cNvSpPr>
            <a:spLocks noGrp="1"/>
          </p:cNvSpPr>
          <p:nvPr>
            <p:ph type="title"/>
          </p:nvPr>
        </p:nvSpPr>
        <p:spPr>
          <a:xfrm>
            <a:off x="855663" y="619125"/>
            <a:ext cx="7429500" cy="1477963"/>
          </a:xfrm>
        </p:spPr>
        <p:txBody>
          <a:bodyPr/>
          <a:lstStyle/>
          <a:p>
            <a:pPr>
              <a:defRPr/>
            </a:pPr>
            <a:endParaRPr lang="es-CO"/>
          </a:p>
        </p:txBody>
      </p:sp>
      <p:sp>
        <p:nvSpPr>
          <p:cNvPr id="3" name="Marcador de contenido 2">
            <a:extLst>
              <a:ext uri="{FF2B5EF4-FFF2-40B4-BE49-F238E27FC236}">
                <a16:creationId xmlns:a16="http://schemas.microsoft.com/office/drawing/2014/main" id="{542C62EB-2F34-EA10-ED52-0FF055AEEB0B}"/>
              </a:ext>
            </a:extLst>
          </p:cNvPr>
          <p:cNvSpPr>
            <a:spLocks noGrp="1"/>
          </p:cNvSpPr>
          <p:nvPr>
            <p:ph idx="1"/>
          </p:nvPr>
        </p:nvSpPr>
        <p:spPr>
          <a:xfrm>
            <a:off x="855663" y="476250"/>
            <a:ext cx="7429500" cy="5314950"/>
          </a:xfrm>
        </p:spPr>
        <p:txBody>
          <a:bodyPr>
            <a:normAutofit fontScale="55000" lnSpcReduction="20000"/>
          </a:bodyPr>
          <a:lstStyle/>
          <a:p>
            <a:pPr algn="just">
              <a:lnSpc>
                <a:spcPct val="115000"/>
              </a:lnSpc>
              <a:spcAft>
                <a:spcPts val="1000"/>
              </a:spcAft>
              <a:defRPr/>
            </a:pP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Mencionemos </a:t>
            </a:r>
            <a:r>
              <a:rPr lang="es-CO" sz="18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OTROS CARISMAS</a:t>
            </a: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de compasión, de beneficencia, de esfuerzo y desvelo (1Tes 5,12), de martirio (1Cor 13,3), asistencia y apoyo (1Cor 12,28), de solidaridad y coparticipación (</a:t>
            </a:r>
            <a:r>
              <a:rPr lang="es-CO" sz="1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Rm</a:t>
            </a: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12,8), Glosolalia (1Cor 12,10.30; 1Tes 5,19), de salmodia (1Cor 14,15.26; </a:t>
            </a:r>
            <a:r>
              <a:rPr lang="es-CO" sz="1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Ef</a:t>
            </a: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5,19), de oración extática (1Cor 14,15; </a:t>
            </a:r>
            <a:r>
              <a:rPr lang="es-CO" sz="1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Rm</a:t>
            </a: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8,26), de Celibato y matrimonio (1Cor 7,7), de apostolado consagrado (1Tim 4,14; 2Tim 1,6), de diálogo-encuentro (</a:t>
            </a:r>
            <a:r>
              <a:rPr lang="es-CO" sz="1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Rm</a:t>
            </a: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1,11-12), de vocación individual (2Cor 1,11),  de vocación del pueblo (</a:t>
            </a:r>
            <a:r>
              <a:rPr lang="es-CO" sz="1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Rm</a:t>
            </a: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5,15-16;  11,29), de fe carismática (1Cor 12,9), etc.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defRPr/>
            </a:pPr>
            <a:r>
              <a:rPr lang="es-CO" sz="1800" dirty="0">
                <a:solidFill>
                  <a:srgbClr val="000000"/>
                </a:solidFill>
                <a:effectLst/>
                <a:latin typeface="Arial" panose="020B0604020202020204" pitchFamily="34" charset="0"/>
                <a:ea typeface="Times New Roman" panose="02020603050405020304" pitchFamily="18" charset="0"/>
              </a:rPr>
              <a:t>Pero el </a:t>
            </a:r>
            <a:r>
              <a:rPr lang="es-CO" sz="1800" b="1" dirty="0">
                <a:solidFill>
                  <a:srgbClr val="000000"/>
                </a:solidFill>
                <a:effectLst/>
                <a:latin typeface="Arial" panose="020B0604020202020204" pitchFamily="34" charset="0"/>
                <a:ea typeface="Times New Roman" panose="02020603050405020304" pitchFamily="18" charset="0"/>
              </a:rPr>
              <a:t>MÁXIMO CARISMA</a:t>
            </a:r>
            <a:r>
              <a:rPr lang="es-CO" sz="1800" dirty="0">
                <a:solidFill>
                  <a:srgbClr val="000000"/>
                </a:solidFill>
                <a:effectLst/>
                <a:latin typeface="Arial" panose="020B0604020202020204" pitchFamily="34" charset="0"/>
                <a:ea typeface="Times New Roman" panose="02020603050405020304" pitchFamily="18" charset="0"/>
              </a:rPr>
              <a:t> es el Espíritu Santo al que Pablo VI llamó “Carisma personal”, Benedicto XVI: “primer don para los creyentes” y algunos teólogos llaman “Carisma Fundante”, “Carisma Fontal”, y “Gracia originaria”. Al respecto el biblista Alonso </a:t>
            </a:r>
            <a:r>
              <a:rPr lang="es-CO" sz="1800" dirty="0" err="1">
                <a:solidFill>
                  <a:srgbClr val="000000"/>
                </a:solidFill>
                <a:effectLst/>
                <a:latin typeface="Arial" panose="020B0604020202020204" pitchFamily="34" charset="0"/>
                <a:ea typeface="Times New Roman" panose="02020603050405020304" pitchFamily="18" charset="0"/>
              </a:rPr>
              <a:t>Schöckel</a:t>
            </a:r>
            <a:r>
              <a:rPr lang="es-CO" sz="1800" dirty="0">
                <a:solidFill>
                  <a:srgbClr val="000000"/>
                </a:solidFill>
                <a:effectLst/>
                <a:latin typeface="Arial" panose="020B0604020202020204" pitchFamily="34" charset="0"/>
                <a:ea typeface="Times New Roman" panose="02020603050405020304" pitchFamily="18" charset="0"/>
              </a:rPr>
              <a:t> escribió: “Los carismas son dones específicos del Espíritu, pero el Espíritu Santo es el primer Don”</a:t>
            </a:r>
            <a:r>
              <a:rPr lang="es-CO" dirty="0">
                <a:effectLst/>
              </a:rPr>
              <a:t> </a:t>
            </a:r>
          </a:p>
          <a:p>
            <a:pPr algn="just">
              <a:defRPr/>
            </a:pPr>
            <a:r>
              <a:rPr lang="es-CO" dirty="0">
                <a:effectLst/>
              </a:rPr>
              <a:t>TALLER</a:t>
            </a:r>
          </a:p>
          <a:p>
            <a:pPr marL="0" indent="0" algn="just">
              <a:buFont typeface="Arial" panose="020B0604020202020204" pitchFamily="34" charset="0"/>
              <a:buNone/>
              <a:defRPr/>
            </a:pPr>
            <a:r>
              <a:rPr lang="es-CO" dirty="0">
                <a:effectLst/>
              </a:rPr>
              <a:t>¿CUÁNTOS CARISMAS O ACCIONES DEL ESPÍRITU SANTO SE PUEDEN ENCONTRAR? ¿CUÁLES CONOCEMOS QUE NO APARECEN EN LA LISTA? </a:t>
            </a:r>
          </a:p>
          <a:p>
            <a:pPr algn="just">
              <a:buFontTx/>
              <a:buChar char="-"/>
              <a:defRPr/>
            </a:pPr>
            <a:r>
              <a:rPr lang="es-CO" dirty="0">
                <a:effectLst/>
              </a:rPr>
              <a:t>Rom 12, 6-8</a:t>
            </a:r>
          </a:p>
          <a:p>
            <a:pPr algn="just">
              <a:buFontTx/>
              <a:buChar char="-"/>
              <a:defRPr/>
            </a:pPr>
            <a:r>
              <a:rPr lang="es-CO" dirty="0">
                <a:effectLst/>
              </a:rPr>
              <a:t>1 </a:t>
            </a:r>
            <a:r>
              <a:rPr lang="es-CO" dirty="0" err="1">
                <a:effectLst/>
              </a:rPr>
              <a:t>Cor</a:t>
            </a:r>
            <a:r>
              <a:rPr lang="es-CO" dirty="0">
                <a:effectLst/>
              </a:rPr>
              <a:t> 12, 4-11; 12, 28-30</a:t>
            </a:r>
          </a:p>
          <a:p>
            <a:pPr algn="just">
              <a:buFontTx/>
              <a:buChar char="-"/>
              <a:defRPr/>
            </a:pPr>
            <a:r>
              <a:rPr lang="es-CO" dirty="0">
                <a:effectLst/>
              </a:rPr>
              <a:t>2 </a:t>
            </a:r>
            <a:r>
              <a:rPr lang="es-CO" dirty="0" err="1">
                <a:effectLst/>
              </a:rPr>
              <a:t>Cor</a:t>
            </a:r>
            <a:r>
              <a:rPr lang="es-CO" dirty="0">
                <a:effectLst/>
              </a:rPr>
              <a:t> 12, 1</a:t>
            </a:r>
          </a:p>
          <a:p>
            <a:pPr algn="just">
              <a:buFontTx/>
              <a:buChar char="-"/>
              <a:defRPr/>
            </a:pPr>
            <a:r>
              <a:rPr lang="es-CO" dirty="0">
                <a:effectLst/>
              </a:rPr>
              <a:t>Efe 4,11</a:t>
            </a:r>
          </a:p>
          <a:p>
            <a:pPr algn="just">
              <a:buFontTx/>
              <a:buChar char="-"/>
              <a:defRPr/>
            </a:pPr>
            <a:r>
              <a:rPr lang="es-CO" dirty="0" err="1">
                <a:effectLst/>
              </a:rPr>
              <a:t>Hch</a:t>
            </a:r>
            <a:r>
              <a:rPr lang="es-CO" dirty="0">
                <a:effectLst/>
              </a:rPr>
              <a:t> 6, 4</a:t>
            </a:r>
          </a:p>
          <a:p>
            <a:pPr algn="just">
              <a:buFontTx/>
              <a:buChar char="-"/>
              <a:defRPr/>
            </a:pPr>
            <a:r>
              <a:rPr lang="es-CO" dirty="0" err="1">
                <a:effectLst/>
              </a:rPr>
              <a:t>Hch</a:t>
            </a:r>
            <a:r>
              <a:rPr lang="es-CO" dirty="0">
                <a:effectLst/>
              </a:rPr>
              <a:t> 20, 28</a:t>
            </a:r>
          </a:p>
          <a:p>
            <a:pPr algn="just">
              <a:buFontTx/>
              <a:buChar char="-"/>
              <a:defRPr/>
            </a:pPr>
            <a:r>
              <a:rPr lang="es-CO" dirty="0">
                <a:effectLst/>
              </a:rPr>
              <a:t>! Pe 4, 10-11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711F19-5A13-D4DD-004C-D2C50A528CC7}"/>
              </a:ext>
            </a:extLst>
          </p:cNvPr>
          <p:cNvSpPr>
            <a:spLocks noGrp="1"/>
          </p:cNvSpPr>
          <p:nvPr>
            <p:ph type="title"/>
          </p:nvPr>
        </p:nvSpPr>
        <p:spPr>
          <a:xfrm>
            <a:off x="855663" y="188913"/>
            <a:ext cx="7429500" cy="1008062"/>
          </a:xfrm>
        </p:spPr>
        <p:txBody>
          <a:bodyPr/>
          <a:lstStyle/>
          <a:p>
            <a:pPr algn="ctr">
              <a:defRPr/>
            </a:pPr>
            <a:r>
              <a:rPr lang="es-CO" dirty="0"/>
              <a:t>EL CARISMA DE DISCERNIMIENTO</a:t>
            </a:r>
          </a:p>
        </p:txBody>
      </p:sp>
      <p:graphicFrame>
        <p:nvGraphicFramePr>
          <p:cNvPr id="4" name="Marcador de contenido 3">
            <a:extLst>
              <a:ext uri="{FF2B5EF4-FFF2-40B4-BE49-F238E27FC236}">
                <a16:creationId xmlns:a16="http://schemas.microsoft.com/office/drawing/2014/main" id="{DBC472ED-94E9-61DA-0B93-4B51FA83DEBF}"/>
              </a:ext>
            </a:extLst>
          </p:cNvPr>
          <p:cNvGraphicFramePr>
            <a:graphicFrameLocks noGrp="1"/>
          </p:cNvGraphicFramePr>
          <p:nvPr>
            <p:ph idx="1"/>
          </p:nvPr>
        </p:nvGraphicFramePr>
        <p:xfrm>
          <a:off x="856060" y="1196752"/>
          <a:ext cx="7429499" cy="45944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637E05-1209-A81D-F514-E4AD5E0A5095}"/>
              </a:ext>
            </a:extLst>
          </p:cNvPr>
          <p:cNvSpPr>
            <a:spLocks noGrp="1"/>
          </p:cNvSpPr>
          <p:nvPr>
            <p:ph type="title"/>
          </p:nvPr>
        </p:nvSpPr>
        <p:spPr>
          <a:xfrm>
            <a:off x="855663" y="619125"/>
            <a:ext cx="7429500" cy="1477963"/>
          </a:xfrm>
        </p:spPr>
        <p:txBody>
          <a:bodyPr/>
          <a:lstStyle/>
          <a:p>
            <a:pPr algn="ctr">
              <a:defRPr/>
            </a:pPr>
            <a:r>
              <a:rPr lang="es-CO" dirty="0"/>
              <a:t>El carisma de discernimiento</a:t>
            </a:r>
          </a:p>
        </p:txBody>
      </p:sp>
      <p:graphicFrame>
        <p:nvGraphicFramePr>
          <p:cNvPr id="4" name="Tabla 4">
            <a:extLst>
              <a:ext uri="{FF2B5EF4-FFF2-40B4-BE49-F238E27FC236}">
                <a16:creationId xmlns:a16="http://schemas.microsoft.com/office/drawing/2014/main" id="{E3CF68AE-5795-3FAA-6B4B-957FB28660F8}"/>
              </a:ext>
            </a:extLst>
          </p:cNvPr>
          <p:cNvGraphicFramePr>
            <a:graphicFrameLocks noGrp="1"/>
          </p:cNvGraphicFramePr>
          <p:nvPr>
            <p:ph idx="1"/>
          </p:nvPr>
        </p:nvGraphicFramePr>
        <p:xfrm>
          <a:off x="855663" y="2249488"/>
          <a:ext cx="7429500" cy="2022474"/>
        </p:xfrm>
        <a:graphic>
          <a:graphicData uri="http://schemas.openxmlformats.org/drawingml/2006/table">
            <a:tbl>
              <a:tblPr firstRow="1" bandRow="1">
                <a:tableStyleId>{5C22544A-7EE6-4342-B048-85BDC9FD1C3A}</a:tableStyleId>
              </a:tblPr>
              <a:tblGrid>
                <a:gridCol w="2476500">
                  <a:extLst>
                    <a:ext uri="{9D8B030D-6E8A-4147-A177-3AD203B41FA5}">
                      <a16:colId xmlns:a16="http://schemas.microsoft.com/office/drawing/2014/main" val="20000"/>
                    </a:ext>
                  </a:extLst>
                </a:gridCol>
                <a:gridCol w="2476500">
                  <a:extLst>
                    <a:ext uri="{9D8B030D-6E8A-4147-A177-3AD203B41FA5}">
                      <a16:colId xmlns:a16="http://schemas.microsoft.com/office/drawing/2014/main" val="20001"/>
                    </a:ext>
                  </a:extLst>
                </a:gridCol>
                <a:gridCol w="2476500">
                  <a:extLst>
                    <a:ext uri="{9D8B030D-6E8A-4147-A177-3AD203B41FA5}">
                      <a16:colId xmlns:a16="http://schemas.microsoft.com/office/drawing/2014/main" val="20002"/>
                    </a:ext>
                  </a:extLst>
                </a:gridCol>
              </a:tblGrid>
              <a:tr h="370956">
                <a:tc>
                  <a:txBody>
                    <a:bodyPr/>
                    <a:lstStyle/>
                    <a:p>
                      <a:r>
                        <a:rPr lang="es-CO" sz="1800" dirty="0"/>
                        <a:t>Cita bíblica </a:t>
                      </a:r>
                    </a:p>
                  </a:txBody>
                  <a:tcPr marT="45734" marB="45734"/>
                </a:tc>
                <a:tc>
                  <a:txBody>
                    <a:bodyPr/>
                    <a:lstStyle/>
                    <a:p>
                      <a:r>
                        <a:rPr lang="es-CO" sz="1800" dirty="0"/>
                        <a:t>Palabra </a:t>
                      </a:r>
                    </a:p>
                  </a:txBody>
                  <a:tcPr marT="45734" marB="45734"/>
                </a:tc>
                <a:tc>
                  <a:txBody>
                    <a:bodyPr/>
                    <a:lstStyle/>
                    <a:p>
                      <a:r>
                        <a:rPr lang="es-CO" sz="1800" dirty="0"/>
                        <a:t>Significado </a:t>
                      </a:r>
                    </a:p>
                  </a:txBody>
                  <a:tcPr marT="45734" marB="45734"/>
                </a:tc>
                <a:extLst>
                  <a:ext uri="{0D108BD9-81ED-4DB2-BD59-A6C34878D82A}">
                    <a16:rowId xmlns:a16="http://schemas.microsoft.com/office/drawing/2014/main" val="10000"/>
                  </a:ext>
                </a:extLst>
              </a:tr>
              <a:tr h="370956">
                <a:tc>
                  <a:txBody>
                    <a:bodyPr/>
                    <a:lstStyle/>
                    <a:p>
                      <a:r>
                        <a:rPr lang="es-CO" sz="1800" dirty="0"/>
                        <a:t>Efe 5, 10-11</a:t>
                      </a:r>
                    </a:p>
                  </a:txBody>
                  <a:tcPr marT="45734" marB="45734"/>
                </a:tc>
                <a:tc>
                  <a:txBody>
                    <a:bodyPr/>
                    <a:lstStyle/>
                    <a:p>
                      <a:r>
                        <a:rPr lang="es-CO" sz="1800" dirty="0"/>
                        <a:t>Disciernan </a:t>
                      </a:r>
                    </a:p>
                  </a:txBody>
                  <a:tcPr marT="45734" marB="45734"/>
                </a:tc>
                <a:tc>
                  <a:txBody>
                    <a:bodyPr/>
                    <a:lstStyle/>
                    <a:p>
                      <a:r>
                        <a:rPr lang="es-CO" sz="1800" dirty="0"/>
                        <a:t>Lo que agrada a Dios</a:t>
                      </a:r>
                    </a:p>
                  </a:txBody>
                  <a:tcPr marT="45734" marB="45734"/>
                </a:tc>
                <a:extLst>
                  <a:ext uri="{0D108BD9-81ED-4DB2-BD59-A6C34878D82A}">
                    <a16:rowId xmlns:a16="http://schemas.microsoft.com/office/drawing/2014/main" val="10001"/>
                  </a:ext>
                </a:extLst>
              </a:tr>
              <a:tr h="640281">
                <a:tc>
                  <a:txBody>
                    <a:bodyPr/>
                    <a:lstStyle/>
                    <a:p>
                      <a:r>
                        <a:rPr lang="es-CO" sz="1800" dirty="0"/>
                        <a:t>Rom 12, 2</a:t>
                      </a:r>
                    </a:p>
                  </a:txBody>
                  <a:tcPr marT="45734" marB="45734"/>
                </a:tc>
                <a:tc>
                  <a:txBody>
                    <a:bodyPr/>
                    <a:lstStyle/>
                    <a:p>
                      <a:r>
                        <a:rPr lang="es-CO" sz="1800" dirty="0"/>
                        <a:t>Distinguir </a:t>
                      </a:r>
                    </a:p>
                  </a:txBody>
                  <a:tcPr marT="45734" marB="45734"/>
                </a:tc>
                <a:tc>
                  <a:txBody>
                    <a:bodyPr/>
                    <a:lstStyle/>
                    <a:p>
                      <a:r>
                        <a:rPr lang="es-CO" sz="1800" dirty="0"/>
                        <a:t>¿Cuál es la voluntad de Dios?</a:t>
                      </a:r>
                    </a:p>
                  </a:txBody>
                  <a:tcPr marT="45734" marB="45734"/>
                </a:tc>
                <a:extLst>
                  <a:ext uri="{0D108BD9-81ED-4DB2-BD59-A6C34878D82A}">
                    <a16:rowId xmlns:a16="http://schemas.microsoft.com/office/drawing/2014/main" val="10002"/>
                  </a:ext>
                </a:extLst>
              </a:tr>
              <a:tr h="640281">
                <a:tc>
                  <a:txBody>
                    <a:bodyPr/>
                    <a:lstStyle/>
                    <a:p>
                      <a:r>
                        <a:rPr lang="es-CO" sz="1800" dirty="0"/>
                        <a:t>1 Tes 5, 19</a:t>
                      </a:r>
                    </a:p>
                  </a:txBody>
                  <a:tcPr marT="45734" marB="45734"/>
                </a:tc>
                <a:tc>
                  <a:txBody>
                    <a:bodyPr/>
                    <a:lstStyle/>
                    <a:p>
                      <a:r>
                        <a:rPr lang="es-CO" sz="1800" dirty="0"/>
                        <a:t>Examinen </a:t>
                      </a:r>
                    </a:p>
                  </a:txBody>
                  <a:tcPr marT="45734" marB="45734"/>
                </a:tc>
                <a:tc>
                  <a:txBody>
                    <a:bodyPr/>
                    <a:lstStyle/>
                    <a:p>
                      <a:r>
                        <a:rPr lang="es-CO" sz="1800" dirty="0"/>
                        <a:t>Todo y quédense con lo bueno </a:t>
                      </a:r>
                    </a:p>
                  </a:txBody>
                  <a:tcPr marT="45734" marB="45734"/>
                </a:tc>
                <a:extLst>
                  <a:ext uri="{0D108BD9-81ED-4DB2-BD59-A6C34878D82A}">
                    <a16:rowId xmlns:a16="http://schemas.microsoft.com/office/drawing/2014/main" val="10003"/>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93D91F-248C-586F-455B-E0BF1F180346}"/>
              </a:ext>
            </a:extLst>
          </p:cNvPr>
          <p:cNvSpPr>
            <a:spLocks noGrp="1"/>
          </p:cNvSpPr>
          <p:nvPr>
            <p:ph type="title"/>
          </p:nvPr>
        </p:nvSpPr>
        <p:spPr>
          <a:xfrm>
            <a:off x="855663" y="619125"/>
            <a:ext cx="7429500" cy="1477963"/>
          </a:xfrm>
        </p:spPr>
        <p:txBody>
          <a:bodyPr>
            <a:normAutofit fontScale="90000"/>
          </a:bodyPr>
          <a:lstStyle/>
          <a:p>
            <a:pPr eaLnBrk="1" fontAlgn="auto" hangingPunct="1">
              <a:spcAft>
                <a:spcPts val="0"/>
              </a:spcAft>
              <a:defRPr/>
            </a:pPr>
            <a:r>
              <a:rPr lang="es-CO" dirty="0"/>
              <a:t>12. No puedo aprender dado quien soy: </a:t>
            </a:r>
            <a:r>
              <a:rPr lang="es-CO" dirty="0">
                <a:solidFill>
                  <a:srgbClr val="FF0000"/>
                </a:solidFill>
              </a:rPr>
              <a:t>A MI  EDAD YA QUE…</a:t>
            </a:r>
            <a:br>
              <a:rPr lang="es-CO" dirty="0">
                <a:solidFill>
                  <a:srgbClr val="FF0000"/>
                </a:solidFill>
              </a:rPr>
            </a:br>
            <a:br>
              <a:rPr lang="es-CO" dirty="0"/>
            </a:br>
            <a:endParaRPr lang="es-CO" dirty="0"/>
          </a:p>
        </p:txBody>
      </p:sp>
      <p:sp>
        <p:nvSpPr>
          <p:cNvPr id="3" name="Marcador de contenido 2">
            <a:extLst>
              <a:ext uri="{FF2B5EF4-FFF2-40B4-BE49-F238E27FC236}">
                <a16:creationId xmlns:a16="http://schemas.microsoft.com/office/drawing/2014/main" id="{430AD085-9462-29EF-B51C-2898CB69E2C5}"/>
              </a:ext>
            </a:extLst>
          </p:cNvPr>
          <p:cNvSpPr>
            <a:spLocks noGrp="1"/>
          </p:cNvSpPr>
          <p:nvPr>
            <p:ph idx="1"/>
          </p:nvPr>
        </p:nvSpPr>
        <p:spPr>
          <a:xfrm>
            <a:off x="755650" y="1357313"/>
            <a:ext cx="7429500" cy="3541712"/>
          </a:xfrm>
        </p:spPr>
        <p:txBody>
          <a:bodyPr/>
          <a:lstStyle/>
          <a:p>
            <a:pPr eaLnBrk="1" fontAlgn="auto" hangingPunct="1">
              <a:spcAft>
                <a:spcPts val="0"/>
              </a:spcAft>
              <a:defRPr/>
            </a:pPr>
            <a:r>
              <a:rPr lang="es-CO" sz="1800" dirty="0">
                <a:solidFill>
                  <a:schemeClr val="bg1"/>
                </a:solidFill>
                <a:effectLst/>
                <a:latin typeface="Verdana" panose="020B0604030504040204" pitchFamily="34" charset="0"/>
              </a:rPr>
              <a:t>Si la </a:t>
            </a:r>
            <a:r>
              <a:rPr lang="es-CO" sz="1800" dirty="0" err="1">
                <a:solidFill>
                  <a:schemeClr val="bg1"/>
                </a:solidFill>
                <a:effectLst/>
                <a:latin typeface="Verdana" panose="020B0604030504040204" pitchFamily="34" charset="0"/>
              </a:rPr>
              <a:t>información</a:t>
            </a:r>
            <a:r>
              <a:rPr lang="es-CO" sz="1800" dirty="0">
                <a:solidFill>
                  <a:schemeClr val="bg1"/>
                </a:solidFill>
                <a:effectLst/>
                <a:latin typeface="Verdana" panose="020B0604030504040204" pitchFamily="34" charset="0"/>
              </a:rPr>
              <a:t> no se traduce en capacidad de </a:t>
            </a:r>
            <a:r>
              <a:rPr lang="es-CO" sz="1800" dirty="0" err="1">
                <a:solidFill>
                  <a:schemeClr val="bg1"/>
                </a:solidFill>
                <a:effectLst/>
                <a:latin typeface="Verdana" panose="020B0604030504040204" pitchFamily="34" charset="0"/>
              </a:rPr>
              <a:t>acción</a:t>
            </a:r>
            <a:r>
              <a:rPr lang="es-CO" sz="1800" dirty="0">
                <a:solidFill>
                  <a:schemeClr val="bg1"/>
                </a:solidFill>
                <a:effectLst/>
                <a:latin typeface="Verdana" panose="020B0604030504040204" pitchFamily="34" charset="0"/>
              </a:rPr>
              <a:t> el </a:t>
            </a:r>
            <a:r>
              <a:rPr lang="es-CO" sz="1800" dirty="0" err="1">
                <a:solidFill>
                  <a:schemeClr val="bg1"/>
                </a:solidFill>
                <a:effectLst/>
                <a:latin typeface="Verdana" panose="020B0604030504040204" pitchFamily="34" charset="0"/>
              </a:rPr>
              <a:t>único</a:t>
            </a:r>
            <a:r>
              <a:rPr lang="es-CO" sz="1800" dirty="0">
                <a:solidFill>
                  <a:schemeClr val="bg1"/>
                </a:solidFill>
                <a:effectLst/>
                <a:latin typeface="Verdana" panose="020B0604030504040204" pitchFamily="34" charset="0"/>
              </a:rPr>
              <a:t> proceso ocurre en el cerebro y no se puede reflejar en resultados. Sabe de tenis, pero no sabe jugar al tenis. Sabe de </a:t>
            </a:r>
            <a:r>
              <a:rPr lang="es-CO" sz="1800" dirty="0" err="1">
                <a:solidFill>
                  <a:schemeClr val="bg1"/>
                </a:solidFill>
                <a:effectLst/>
                <a:latin typeface="Verdana" panose="020B0604030504040204" pitchFamily="34" charset="0"/>
              </a:rPr>
              <a:t>compasión</a:t>
            </a:r>
            <a:r>
              <a:rPr lang="es-CO" sz="1800" dirty="0">
                <a:solidFill>
                  <a:schemeClr val="bg1"/>
                </a:solidFill>
                <a:effectLst/>
                <a:latin typeface="Verdana" panose="020B0604030504040204" pitchFamily="34" charset="0"/>
              </a:rPr>
              <a:t> </a:t>
            </a:r>
            <a:endParaRPr lang="es-CO" dirty="0">
              <a:solidFill>
                <a:schemeClr val="bg1"/>
              </a:solidFill>
            </a:endParaRPr>
          </a:p>
          <a:p>
            <a:pPr eaLnBrk="1" fontAlgn="auto" hangingPunct="1">
              <a:spcAft>
                <a:spcPts val="0"/>
              </a:spcAft>
              <a:defRPr/>
            </a:pPr>
            <a:endParaRPr lang="es-CO" dirty="0"/>
          </a:p>
        </p:txBody>
      </p:sp>
      <p:pic>
        <p:nvPicPr>
          <p:cNvPr id="38915" name="Picture 3" descr="page15image2527296">
            <a:extLst>
              <a:ext uri="{FF2B5EF4-FFF2-40B4-BE49-F238E27FC236}">
                <a16:creationId xmlns:a16="http://schemas.microsoft.com/office/drawing/2014/main" id="{C6D6E699-E96F-CC50-515E-E824EBA193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1944688"/>
            <a:ext cx="4895850" cy="591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34AF0E-FB47-F134-8831-4EAC00143724}"/>
              </a:ext>
            </a:extLst>
          </p:cNvPr>
          <p:cNvSpPr>
            <a:spLocks noGrp="1"/>
          </p:cNvSpPr>
          <p:nvPr>
            <p:ph type="title"/>
          </p:nvPr>
        </p:nvSpPr>
        <p:spPr>
          <a:xfrm>
            <a:off x="855663" y="619125"/>
            <a:ext cx="7429500" cy="1477963"/>
          </a:xfrm>
        </p:spPr>
        <p:txBody>
          <a:bodyPr/>
          <a:lstStyle/>
          <a:p>
            <a:pPr algn="ctr">
              <a:defRPr/>
            </a:pPr>
            <a:r>
              <a:rPr lang="es-CO" dirty="0"/>
              <a:t>CRITERIOS DE DISCERNIMIENTO</a:t>
            </a:r>
            <a:br>
              <a:rPr lang="es-CO" dirty="0"/>
            </a:br>
            <a:r>
              <a:rPr lang="es-CO" dirty="0"/>
              <a:t>“Por los frutos los conocerán” </a:t>
            </a:r>
          </a:p>
        </p:txBody>
      </p:sp>
      <p:graphicFrame>
        <p:nvGraphicFramePr>
          <p:cNvPr id="4" name="Marcador de contenido 3">
            <a:extLst>
              <a:ext uri="{FF2B5EF4-FFF2-40B4-BE49-F238E27FC236}">
                <a16:creationId xmlns:a16="http://schemas.microsoft.com/office/drawing/2014/main" id="{0BCCDD02-5C1E-FF17-FE01-0895A8B54602}"/>
              </a:ext>
            </a:extLst>
          </p:cNvPr>
          <p:cNvGraphicFramePr>
            <a:graphicFrameLocks noGrp="1"/>
          </p:cNvGraphicFramePr>
          <p:nvPr>
            <p:ph idx="1"/>
          </p:nvPr>
        </p:nvGraphicFramePr>
        <p:xfrm>
          <a:off x="855663" y="2249488"/>
          <a:ext cx="7429500" cy="42758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6E5E79-806E-7043-5D2C-66EF6AEFECAF}"/>
              </a:ext>
            </a:extLst>
          </p:cNvPr>
          <p:cNvSpPr>
            <a:spLocks noGrp="1"/>
          </p:cNvSpPr>
          <p:nvPr>
            <p:ph type="title"/>
          </p:nvPr>
        </p:nvSpPr>
        <p:spPr>
          <a:xfrm>
            <a:off x="855663" y="619125"/>
            <a:ext cx="7429500" cy="1477963"/>
          </a:xfrm>
        </p:spPr>
        <p:txBody>
          <a:bodyPr/>
          <a:lstStyle/>
          <a:p>
            <a:pPr algn="ctr">
              <a:defRPr/>
            </a:pPr>
            <a:r>
              <a:rPr lang="es-CO" dirty="0"/>
              <a:t>¿quiénes disciernen?</a:t>
            </a:r>
            <a:br>
              <a:rPr lang="es-CO" dirty="0"/>
            </a:br>
            <a:r>
              <a:rPr lang="es-CO" dirty="0"/>
              <a:t>(</a:t>
            </a:r>
            <a:r>
              <a:rPr lang="es-CO" dirty="0" err="1"/>
              <a:t>Heb</a:t>
            </a:r>
            <a:r>
              <a:rPr lang="es-CO" dirty="0"/>
              <a:t> 5, 11ss)</a:t>
            </a:r>
          </a:p>
        </p:txBody>
      </p:sp>
      <p:graphicFrame>
        <p:nvGraphicFramePr>
          <p:cNvPr id="4" name="Marcador de contenido 3">
            <a:extLst>
              <a:ext uri="{FF2B5EF4-FFF2-40B4-BE49-F238E27FC236}">
                <a16:creationId xmlns:a16="http://schemas.microsoft.com/office/drawing/2014/main" id="{0D26F6EA-008F-1932-983E-C7A6FBEB8F8D}"/>
              </a:ext>
            </a:extLst>
          </p:cNvPr>
          <p:cNvGraphicFramePr>
            <a:graphicFrameLocks noGrp="1"/>
          </p:cNvGraphicFramePr>
          <p:nvPr>
            <p:ph idx="1"/>
          </p:nvPr>
        </p:nvGraphicFramePr>
        <p:xfrm>
          <a:off x="855663" y="2249488"/>
          <a:ext cx="7429500" cy="3541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FE901F-374A-A7C2-F4F8-C29FEBDDFC0C}"/>
              </a:ext>
            </a:extLst>
          </p:cNvPr>
          <p:cNvSpPr>
            <a:spLocks noGrp="1"/>
          </p:cNvSpPr>
          <p:nvPr>
            <p:ph type="title"/>
          </p:nvPr>
        </p:nvSpPr>
        <p:spPr>
          <a:xfrm>
            <a:off x="855663" y="619125"/>
            <a:ext cx="7429500" cy="1477963"/>
          </a:xfrm>
        </p:spPr>
        <p:txBody>
          <a:bodyPr/>
          <a:lstStyle/>
          <a:p>
            <a:pPr>
              <a:defRPr/>
            </a:pPr>
            <a:endParaRPr lang="es-CO"/>
          </a:p>
        </p:txBody>
      </p:sp>
      <p:sp>
        <p:nvSpPr>
          <p:cNvPr id="3" name="Marcador de contenido 2">
            <a:extLst>
              <a:ext uri="{FF2B5EF4-FFF2-40B4-BE49-F238E27FC236}">
                <a16:creationId xmlns:a16="http://schemas.microsoft.com/office/drawing/2014/main" id="{467DF564-8384-3271-2C49-7E5A571D1A76}"/>
              </a:ext>
            </a:extLst>
          </p:cNvPr>
          <p:cNvSpPr>
            <a:spLocks noGrp="1"/>
          </p:cNvSpPr>
          <p:nvPr>
            <p:ph idx="1"/>
          </p:nvPr>
        </p:nvSpPr>
        <p:spPr>
          <a:xfrm>
            <a:off x="855663" y="115888"/>
            <a:ext cx="7429500" cy="5675312"/>
          </a:xfrm>
        </p:spPr>
        <p:txBody>
          <a:bodyPr>
            <a:noAutofit/>
          </a:bodyPr>
          <a:lstStyle/>
          <a:p>
            <a:pPr algn="just">
              <a:lnSpc>
                <a:spcPct val="115000"/>
              </a:lnSpc>
              <a:spcAft>
                <a:spcPts val="1000"/>
              </a:spcAft>
              <a:defRPr/>
            </a:pPr>
            <a:r>
              <a:rPr lang="es-CO" sz="25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RECOMENDACIÓN</a:t>
            </a:r>
            <a:r>
              <a:rPr lang="es-CO"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de san Pablo a Timoteo: “</a:t>
            </a:r>
            <a:r>
              <a:rPr lang="es-CO"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No descuides el carisma que hay en ti, que se te comunicó por la intervención profética, mediante la imposición de las manos del colegio de presbíteros</a:t>
            </a:r>
            <a:r>
              <a:rPr lang="es-CO"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(¡Tim 4,14). “</a:t>
            </a:r>
            <a:r>
              <a:rPr lang="es-CO" sz="25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Te recomiendo que avives el carisma de Dios que está en ti por la imposición de mis manos</a:t>
            </a:r>
            <a:r>
              <a:rPr lang="es-CO" sz="25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(2Tim. 1,6). </a:t>
            </a:r>
            <a:endParaRPr lang="es-CO" sz="2500" dirty="0">
              <a:effectLst/>
              <a:latin typeface="Calibri" panose="020F0502020204030204" pitchFamily="34" charset="0"/>
              <a:ea typeface="Calibri" panose="020F0502020204030204" pitchFamily="34" charset="0"/>
              <a:cs typeface="Times New Roman" panose="02020603050405020304" pitchFamily="18" charset="0"/>
            </a:endParaRPr>
          </a:p>
          <a:p>
            <a:pPr>
              <a:defRPr/>
            </a:pPr>
            <a:r>
              <a:rPr lang="es-CO" sz="2500" b="1" dirty="0">
                <a:solidFill>
                  <a:srgbClr val="000000"/>
                </a:solidFill>
                <a:effectLst/>
                <a:latin typeface="Arial" panose="020B0604020202020204" pitchFamily="34" charset="0"/>
                <a:ea typeface="Times New Roman" panose="02020603050405020304" pitchFamily="18" charset="0"/>
              </a:rPr>
              <a:t>   ACLARACIÓN</a:t>
            </a:r>
            <a:r>
              <a:rPr lang="es-CO" sz="2500" dirty="0">
                <a:solidFill>
                  <a:srgbClr val="000000"/>
                </a:solidFill>
                <a:effectLst/>
                <a:latin typeface="Arial" panose="020B0604020202020204" pitchFamily="34" charset="0"/>
                <a:ea typeface="Times New Roman" panose="02020603050405020304" pitchFamily="18" charset="0"/>
              </a:rPr>
              <a:t>: el carisma es un don de Dios para el servicio, pero no indica, necesariamente santidad; la santidad se manifiesta en la práctica heroica de las virtudes, en la práctica cabal de los mandamientos avanzando en el camino del amor.</a:t>
            </a:r>
            <a:r>
              <a:rPr lang="es-CO" sz="2500" dirty="0">
                <a:effectLst/>
              </a:rPr>
              <a:t> </a:t>
            </a:r>
            <a:endParaRPr lang="es-CO" sz="2500" dirty="0"/>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9EFD55-31D5-40AC-4382-2B475FF2DA56}"/>
              </a:ext>
            </a:extLst>
          </p:cNvPr>
          <p:cNvSpPr>
            <a:spLocks noGrp="1"/>
          </p:cNvSpPr>
          <p:nvPr>
            <p:ph type="title"/>
          </p:nvPr>
        </p:nvSpPr>
        <p:spPr>
          <a:xfrm>
            <a:off x="855663" y="619125"/>
            <a:ext cx="7429500" cy="1477963"/>
          </a:xfrm>
        </p:spPr>
        <p:txBody>
          <a:bodyPr/>
          <a:lstStyle/>
          <a:p>
            <a:pPr>
              <a:defRPr/>
            </a:pPr>
            <a:endParaRPr lang="es-CO"/>
          </a:p>
        </p:txBody>
      </p:sp>
      <p:sp>
        <p:nvSpPr>
          <p:cNvPr id="3" name="Marcador de contenido 2">
            <a:extLst>
              <a:ext uri="{FF2B5EF4-FFF2-40B4-BE49-F238E27FC236}">
                <a16:creationId xmlns:a16="http://schemas.microsoft.com/office/drawing/2014/main" id="{32281C82-2E86-A283-55FD-1A56F6875603}"/>
              </a:ext>
            </a:extLst>
          </p:cNvPr>
          <p:cNvSpPr>
            <a:spLocks noGrp="1"/>
          </p:cNvSpPr>
          <p:nvPr>
            <p:ph idx="1"/>
          </p:nvPr>
        </p:nvSpPr>
        <p:spPr>
          <a:xfrm>
            <a:off x="250825" y="260350"/>
            <a:ext cx="8713788" cy="6337300"/>
          </a:xfrm>
        </p:spPr>
        <p:txBody>
          <a:bodyPr/>
          <a:lstStyle/>
          <a:p>
            <a:pPr marL="0" indent="0" algn="ctr">
              <a:lnSpc>
                <a:spcPct val="115000"/>
              </a:lnSpc>
              <a:spcAft>
                <a:spcPts val="1000"/>
              </a:spcAft>
              <a:buFont typeface="Arial" panose="020B0604020202020204" pitchFamily="34" charset="0"/>
              <a:buNone/>
              <a:defRPr/>
            </a:pPr>
            <a:r>
              <a:rPr lang="es-CO" sz="3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ADVERTENCIAS</a:t>
            </a:r>
            <a:endParaRPr lang="es-CO" sz="3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defRPr/>
            </a:pPr>
            <a:r>
              <a:rPr lang="es-CO" sz="3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Los carismas están destinados al bien común, pero pueden acarrear el peligro de la búsqueda de sí mismo y de la autocomplacencia, en vez de la preocupación por los demás…</a:t>
            </a:r>
            <a:endParaRPr lang="es-CO" sz="3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defRPr/>
            </a:pPr>
            <a:r>
              <a:rPr lang="es-CO" sz="3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Cuando un carisma o varios son ejercidos por varias personas de una comunidad o grupo, se establece un ministerio.</a:t>
            </a:r>
            <a:endParaRPr lang="es-CO" sz="3000" dirty="0">
              <a:effectLst/>
              <a:latin typeface="Calibri" panose="020F0502020204030204" pitchFamily="34" charset="0"/>
              <a:ea typeface="Calibri" panose="020F0502020204030204" pitchFamily="34" charset="0"/>
              <a:cs typeface="Times New Roman" panose="02020603050405020304" pitchFamily="18" charset="0"/>
            </a:endParaRPr>
          </a:p>
          <a:p>
            <a:pPr>
              <a:defRPr/>
            </a:pPr>
            <a:endParaRPr lang="es-CO" dirty="0"/>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0">
            <a:extLst>
              <a:ext uri="{FF2B5EF4-FFF2-40B4-BE49-F238E27FC236}">
                <a16:creationId xmlns:a16="http://schemas.microsoft.com/office/drawing/2014/main" id="{CF2A31A5-54CE-B1D1-E199-A1B786ACAAF5}"/>
              </a:ext>
            </a:extLst>
          </p:cNvPr>
          <p:cNvSpPr>
            <a:spLocks noGrp="1"/>
          </p:cNvSpPr>
          <p:nvPr>
            <p:ph type="title"/>
          </p:nvPr>
        </p:nvSpPr>
        <p:spPr>
          <a:xfrm>
            <a:off x="866775" y="1587500"/>
            <a:ext cx="2206625" cy="3625850"/>
          </a:xfrm>
        </p:spPr>
        <p:txBody>
          <a:bodyPr/>
          <a:lstStyle/>
          <a:p>
            <a:pPr>
              <a:defRPr/>
            </a:pPr>
            <a:r>
              <a:rPr lang="es-CO" sz="1875">
                <a:solidFill>
                  <a:srgbClr val="EBEBEB"/>
                </a:solidFill>
              </a:rPr>
              <a:t>¿CRITERIOS DE DISCERNIMIENTO DE ESPÍRITUS?</a:t>
            </a:r>
          </a:p>
        </p:txBody>
      </p:sp>
      <p:graphicFrame>
        <p:nvGraphicFramePr>
          <p:cNvPr id="14" name="Marcador de contenido 11">
            <a:extLst>
              <a:ext uri="{FF2B5EF4-FFF2-40B4-BE49-F238E27FC236}">
                <a16:creationId xmlns:a16="http://schemas.microsoft.com/office/drawing/2014/main" id="{0D734BB7-5C76-044C-AAB1-0C3DA25AEC9B}"/>
              </a:ext>
            </a:extLst>
          </p:cNvPr>
          <p:cNvGraphicFramePr>
            <a:graphicFrameLocks noGrp="1"/>
          </p:cNvGraphicFramePr>
          <p:nvPr>
            <p:ph idx="1"/>
          </p:nvPr>
        </p:nvGraphicFramePr>
        <p:xfrm>
          <a:off x="3699934" y="1145574"/>
          <a:ext cx="4989248" cy="44784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7FC57D-35E0-07BB-DDCC-B8E5605F7907}"/>
              </a:ext>
            </a:extLst>
          </p:cNvPr>
          <p:cNvSpPr>
            <a:spLocks noGrp="1"/>
          </p:cNvSpPr>
          <p:nvPr>
            <p:ph type="title"/>
          </p:nvPr>
        </p:nvSpPr>
        <p:spPr>
          <a:xfrm>
            <a:off x="885825" y="22225"/>
            <a:ext cx="7429500" cy="1477963"/>
          </a:xfrm>
        </p:spPr>
        <p:txBody>
          <a:bodyPr/>
          <a:lstStyle/>
          <a:p>
            <a:pPr algn="ctr">
              <a:defRPr/>
            </a:pPr>
            <a:r>
              <a:rPr lang="es-CO" dirty="0">
                <a:solidFill>
                  <a:srgbClr val="FF0000"/>
                </a:solidFill>
              </a:rPr>
              <a:t>VIVIMOS UNA ÉPOCA PRIVILEGIADA</a:t>
            </a:r>
          </a:p>
        </p:txBody>
      </p:sp>
      <p:sp>
        <p:nvSpPr>
          <p:cNvPr id="3" name="Marcador de contenido 2">
            <a:extLst>
              <a:ext uri="{FF2B5EF4-FFF2-40B4-BE49-F238E27FC236}">
                <a16:creationId xmlns:a16="http://schemas.microsoft.com/office/drawing/2014/main" id="{4B7E21E3-4467-5942-165C-86C7F4F12679}"/>
              </a:ext>
            </a:extLst>
          </p:cNvPr>
          <p:cNvSpPr>
            <a:spLocks noGrp="1"/>
          </p:cNvSpPr>
          <p:nvPr>
            <p:ph idx="1"/>
          </p:nvPr>
        </p:nvSpPr>
        <p:spPr>
          <a:xfrm>
            <a:off x="0" y="1052513"/>
            <a:ext cx="9036050" cy="5783262"/>
          </a:xfrm>
        </p:spPr>
        <p:txBody>
          <a:bodyPr>
            <a:normAutofit fontScale="85000" lnSpcReduction="10000"/>
          </a:bodyPr>
          <a:lstStyle/>
          <a:p>
            <a:pPr algn="just">
              <a:defRPr/>
            </a:pPr>
            <a:r>
              <a:rPr lang="es-CO" dirty="0"/>
              <a:t>“</a:t>
            </a:r>
            <a:r>
              <a:rPr lang="es-CO" dirty="0">
                <a:solidFill>
                  <a:srgbClr val="FF0000"/>
                </a:solidFill>
              </a:rPr>
              <a:t>Nosotros vivimos en la Iglesia un momento privilegiado del Espíritu</a:t>
            </a:r>
            <a:r>
              <a:rPr lang="es-CO" dirty="0"/>
              <a:t>. Por todas partes se trata de conocerlo mejor, tal como lo revela la Escritura. Uno se siente feliz de estar bajo su moción. Se hace asamblea en torno a Él. Quiere dejarse conducir por El. Ahora bien, si el Espíritu de Dios ocupa un puesto eminente en la vida de la Iglesia, actúa todavía mucho más en su misión evangelizadora. No es una casualidad que el gran comienzo de la evangelización tuviera lugar la mañana de Pentecostés, bajo el soplo del Espíritu. Puede decirse que el Espíritu Santo es el agente principal de la evangelización (…). Pero se puede decir igualmente que Él es el término de la evangelización: solamente El suscita la nueva creación, la humanidad nueva a la que la evangelización debe conducir, mediante la unidad en la variedad que la misma evangelización querría provocar en la comunidad cristiana. A través de Él, la evangelización penetra en los corazones, ya que Él es quien hace discernir los signos de los tiempos —signos de Dios— que la evangelización descubre y valoriza en el interior de la historia.” </a:t>
            </a:r>
            <a:r>
              <a:rPr lang="es-CO" dirty="0">
                <a:solidFill>
                  <a:schemeClr val="bg1"/>
                </a:solidFill>
              </a:rPr>
              <a:t>(San Pablo VI, papa 1963-1978, Exhortación apostólica « </a:t>
            </a:r>
            <a:r>
              <a:rPr lang="es-CO" dirty="0" err="1">
                <a:solidFill>
                  <a:schemeClr val="bg1"/>
                </a:solidFill>
              </a:rPr>
              <a:t>Evangelii</a:t>
            </a:r>
            <a:r>
              <a:rPr lang="es-CO" dirty="0">
                <a:solidFill>
                  <a:schemeClr val="bg1"/>
                </a:solidFill>
              </a:rPr>
              <a:t> </a:t>
            </a:r>
            <a:r>
              <a:rPr lang="es-CO" dirty="0" err="1">
                <a:solidFill>
                  <a:schemeClr val="bg1"/>
                </a:solidFill>
              </a:rPr>
              <a:t>nuntiandi</a:t>
            </a:r>
            <a:r>
              <a:rPr lang="es-CO" dirty="0">
                <a:solidFill>
                  <a:schemeClr val="bg1"/>
                </a:solidFill>
              </a:rPr>
              <a:t> », c.7, §75 - Copyright © </a:t>
            </a:r>
            <a:r>
              <a:rPr lang="es-CO" dirty="0" err="1">
                <a:solidFill>
                  <a:schemeClr val="bg1"/>
                </a:solidFill>
              </a:rPr>
              <a:t>Libreria</a:t>
            </a:r>
            <a:r>
              <a:rPr lang="es-CO" dirty="0">
                <a:solidFill>
                  <a:schemeClr val="bg1"/>
                </a:solidFill>
              </a:rPr>
              <a:t> </a:t>
            </a:r>
            <a:r>
              <a:rPr lang="es-CO" dirty="0" err="1">
                <a:solidFill>
                  <a:schemeClr val="bg1"/>
                </a:solidFill>
              </a:rPr>
              <a:t>Editrice</a:t>
            </a:r>
            <a:r>
              <a:rPr lang="es-CO" dirty="0">
                <a:solidFill>
                  <a:schemeClr val="bg1"/>
                </a:solidFill>
              </a:rPr>
              <a:t> Vaticana).</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5F6A85-D8F1-E204-76A9-42A452BE310B}"/>
              </a:ext>
            </a:extLst>
          </p:cNvPr>
          <p:cNvSpPr>
            <a:spLocks noGrp="1"/>
          </p:cNvSpPr>
          <p:nvPr>
            <p:ph type="title"/>
          </p:nvPr>
        </p:nvSpPr>
        <p:spPr>
          <a:xfrm>
            <a:off x="855663" y="619125"/>
            <a:ext cx="7429500" cy="1477963"/>
          </a:xfrm>
        </p:spPr>
        <p:txBody>
          <a:bodyPr/>
          <a:lstStyle/>
          <a:p>
            <a:pPr algn="ctr">
              <a:defRPr/>
            </a:pPr>
            <a:r>
              <a:rPr lang="es-CO" dirty="0">
                <a:solidFill>
                  <a:srgbClr val="FF0000"/>
                </a:solidFill>
              </a:rPr>
              <a:t>VATICANO II</a:t>
            </a:r>
          </a:p>
        </p:txBody>
      </p:sp>
      <p:sp>
        <p:nvSpPr>
          <p:cNvPr id="3" name="Marcador de contenido 2">
            <a:extLst>
              <a:ext uri="{FF2B5EF4-FFF2-40B4-BE49-F238E27FC236}">
                <a16:creationId xmlns:a16="http://schemas.microsoft.com/office/drawing/2014/main" id="{8CE6F225-440B-2BA0-2F82-0961B5769580}"/>
              </a:ext>
            </a:extLst>
          </p:cNvPr>
          <p:cNvSpPr>
            <a:spLocks noGrp="1"/>
          </p:cNvSpPr>
          <p:nvPr>
            <p:ph idx="1"/>
          </p:nvPr>
        </p:nvSpPr>
        <p:spPr>
          <a:xfrm>
            <a:off x="855663" y="2249488"/>
            <a:ext cx="7429500" cy="3541712"/>
          </a:xfrm>
        </p:spPr>
        <p:txBody>
          <a:bodyPr>
            <a:normAutofit fontScale="92500" lnSpcReduction="20000"/>
          </a:bodyPr>
          <a:lstStyle/>
          <a:p>
            <a:pPr algn="just">
              <a:defRPr/>
            </a:pPr>
            <a:r>
              <a:rPr lang="es-MX" sz="2800" dirty="0">
                <a:effectLst/>
                <a:latin typeface="Times New Roman" panose="02020603050405020304" pitchFamily="18" charset="0"/>
                <a:ea typeface="Times New Roman" panose="02020603050405020304" pitchFamily="18" charset="0"/>
              </a:rPr>
              <a:t>Vaticano II acentuó, en el trabajo de animación, la responsabilidad personal, </a:t>
            </a:r>
            <a:r>
              <a:rPr lang="es-MX" sz="2800" dirty="0">
                <a:solidFill>
                  <a:srgbClr val="FF0000"/>
                </a:solidFill>
                <a:effectLst/>
                <a:latin typeface="Times New Roman" panose="02020603050405020304" pitchFamily="18" charset="0"/>
                <a:ea typeface="Times New Roman" panose="02020603050405020304" pitchFamily="18" charset="0"/>
              </a:rPr>
              <a:t>el respeto a la conciencia y la docilidad a la acción del Espíritu Santo </a:t>
            </a:r>
            <a:r>
              <a:rPr lang="es-MX" sz="2800" dirty="0">
                <a:effectLst/>
                <a:latin typeface="Times New Roman" panose="02020603050405020304" pitchFamily="18" charset="0"/>
                <a:ea typeface="Times New Roman" panose="02020603050405020304" pitchFamily="18" charset="0"/>
              </a:rPr>
              <a:t>(LG. 12; 31; 41 ; GS. 14; 16). Y Evangelii Nuntiandi insiste en el servicio </a:t>
            </a:r>
            <a:r>
              <a:rPr lang="es-MX" sz="2800" dirty="0">
                <a:solidFill>
                  <a:srgbClr val="FF0000"/>
                </a:solidFill>
                <a:effectLst/>
                <a:latin typeface="Times New Roman" panose="02020603050405020304" pitchFamily="18" charset="0"/>
                <a:ea typeface="Times New Roman" panose="02020603050405020304" pitchFamily="18" charset="0"/>
              </a:rPr>
              <a:t>de guiar a los hermanos por los caminos del Evangelio, confirmarles en su esfuerzo, levantarles y atenderles con discernimiento y responsabilidad </a:t>
            </a:r>
            <a:r>
              <a:rPr lang="es-MX" sz="2800" dirty="0">
                <a:effectLst/>
                <a:latin typeface="Times New Roman" panose="02020603050405020304" pitchFamily="18" charset="0"/>
                <a:ea typeface="Times New Roman" panose="02020603050405020304" pitchFamily="18" charset="0"/>
              </a:rPr>
              <a:t>(n. 6).</a:t>
            </a:r>
            <a:endParaRPr lang="es-CO" sz="2800" dirty="0">
              <a:effectLst/>
              <a:latin typeface="Times New Roman" panose="02020603050405020304" pitchFamily="18" charset="0"/>
              <a:ea typeface="Times New Roman" panose="02020603050405020304" pitchFamily="18" charset="0"/>
            </a:endParaRPr>
          </a:p>
          <a:p>
            <a:pPr>
              <a:defRPr/>
            </a:pPr>
            <a:endParaRPr lang="es-CO" dirty="0"/>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359423-D8F8-046E-3F1A-779441479B1A}"/>
              </a:ext>
            </a:extLst>
          </p:cNvPr>
          <p:cNvSpPr>
            <a:spLocks noGrp="1"/>
          </p:cNvSpPr>
          <p:nvPr>
            <p:ph type="title"/>
          </p:nvPr>
        </p:nvSpPr>
        <p:spPr>
          <a:xfrm>
            <a:off x="855663" y="619125"/>
            <a:ext cx="7429500" cy="1477963"/>
          </a:xfrm>
        </p:spPr>
        <p:txBody>
          <a:bodyPr/>
          <a:lstStyle/>
          <a:p>
            <a:pPr algn="ctr">
              <a:defRPr/>
            </a:pPr>
            <a:r>
              <a:rPr lang="es-CO" dirty="0"/>
              <a:t>SAN AGUSTIN </a:t>
            </a:r>
          </a:p>
        </p:txBody>
      </p:sp>
      <p:sp>
        <p:nvSpPr>
          <p:cNvPr id="3" name="Marcador de contenido 2">
            <a:extLst>
              <a:ext uri="{FF2B5EF4-FFF2-40B4-BE49-F238E27FC236}">
                <a16:creationId xmlns:a16="http://schemas.microsoft.com/office/drawing/2014/main" id="{20B2D386-945E-EB70-8019-D3CE203CDD23}"/>
              </a:ext>
            </a:extLst>
          </p:cNvPr>
          <p:cNvSpPr>
            <a:spLocks noGrp="1"/>
          </p:cNvSpPr>
          <p:nvPr>
            <p:ph idx="1"/>
          </p:nvPr>
        </p:nvSpPr>
        <p:spPr>
          <a:xfrm>
            <a:off x="855663" y="2249488"/>
            <a:ext cx="7429500" cy="3541712"/>
          </a:xfrm>
        </p:spPr>
        <p:txBody>
          <a:bodyPr/>
          <a:lstStyle/>
          <a:p>
            <a:pPr>
              <a:defRPr/>
            </a:pPr>
            <a:r>
              <a:rPr lang="es-CO" sz="1800" dirty="0">
                <a:effectLst/>
                <a:latin typeface="Arial" panose="020B0604020202020204" pitchFamily="34" charset="0"/>
              </a:rPr>
              <a:t>San </a:t>
            </a:r>
            <a:r>
              <a:rPr lang="es-CO" sz="1800" dirty="0" err="1">
                <a:effectLst/>
                <a:latin typeface="Arial" panose="020B0604020202020204" pitchFamily="34" charset="0"/>
              </a:rPr>
              <a:t>Agustín</a:t>
            </a:r>
            <a:r>
              <a:rPr lang="es-CO" sz="1800" dirty="0">
                <a:effectLst/>
                <a:latin typeface="Arial" panose="020B0604020202020204" pitchFamily="34" charset="0"/>
              </a:rPr>
              <a:t>: ―En virtud de este don que es el </a:t>
            </a:r>
            <a:r>
              <a:rPr lang="es-CO" sz="1800" dirty="0" err="1">
                <a:effectLst/>
                <a:latin typeface="Arial" panose="020B0604020202020204" pitchFamily="34" charset="0"/>
              </a:rPr>
              <a:t>Espíritu</a:t>
            </a:r>
            <a:r>
              <a:rPr lang="es-CO" sz="1800" dirty="0">
                <a:effectLst/>
                <a:latin typeface="Arial" panose="020B0604020202020204" pitchFamily="34" charset="0"/>
              </a:rPr>
              <a:t> Santo, otorgado en </a:t>
            </a:r>
            <a:r>
              <a:rPr lang="es-CO" sz="1800" dirty="0" err="1">
                <a:effectLst/>
                <a:latin typeface="Arial" panose="020B0604020202020204" pitchFamily="34" charset="0"/>
              </a:rPr>
              <a:t>común</a:t>
            </a:r>
            <a:r>
              <a:rPr lang="es-CO" sz="1800" dirty="0">
                <a:effectLst/>
                <a:latin typeface="Arial" panose="020B0604020202020204" pitchFamily="34" charset="0"/>
              </a:rPr>
              <a:t> a todos los miembros de Cristo, es distribuida una multitud de dones propios a cada uno. En efecto, cada uno no posee todos los dones, sino quienes unos, quienes otros, no obstante que todos tengan ese mismo don del que se les distribuyen a cada uno los suyos, es decir, el </a:t>
            </a:r>
            <a:r>
              <a:rPr lang="es-CO" sz="1800" dirty="0" err="1">
                <a:effectLst/>
                <a:latin typeface="Arial" panose="020B0604020202020204" pitchFamily="34" charset="0"/>
              </a:rPr>
              <a:t>Espíritu</a:t>
            </a:r>
            <a:r>
              <a:rPr lang="es-CO" sz="1800" dirty="0">
                <a:effectLst/>
                <a:latin typeface="Arial" panose="020B0604020202020204" pitchFamily="34" charset="0"/>
              </a:rPr>
              <a:t> Santo. El don total, formado por la suma de todos los dones, lo posee solamente el cuerpo entero de Cristo, que es la Iglesia. </a:t>
            </a:r>
            <a:endParaRPr lang="es-CO" dirty="0"/>
          </a:p>
          <a:p>
            <a:pPr>
              <a:defRPr/>
            </a:pPr>
            <a:endParaRPr lang="es-CO" dirty="0"/>
          </a:p>
          <a:p>
            <a:pPr>
              <a:defRPr/>
            </a:pPr>
            <a:endParaRPr lang="es-CO" dirty="0"/>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C7D6B9-5CB3-1B83-D459-4440DA648682}"/>
              </a:ext>
            </a:extLst>
          </p:cNvPr>
          <p:cNvSpPr>
            <a:spLocks noGrp="1"/>
          </p:cNvSpPr>
          <p:nvPr>
            <p:ph type="title"/>
          </p:nvPr>
        </p:nvSpPr>
        <p:spPr>
          <a:xfrm>
            <a:off x="855663" y="619125"/>
            <a:ext cx="7429500" cy="1477963"/>
          </a:xfrm>
        </p:spPr>
        <p:txBody>
          <a:bodyPr/>
          <a:lstStyle/>
          <a:p>
            <a:pPr algn="ctr">
              <a:defRPr/>
            </a:pPr>
            <a:r>
              <a:rPr lang="es-CO" dirty="0">
                <a:solidFill>
                  <a:srgbClr val="FF0000"/>
                </a:solidFill>
                <a:effectLst/>
                <a:latin typeface="Arial,Bold"/>
              </a:rPr>
              <a:t>El </a:t>
            </a:r>
            <a:r>
              <a:rPr lang="es-CO" dirty="0" err="1">
                <a:solidFill>
                  <a:srgbClr val="FF0000"/>
                </a:solidFill>
                <a:effectLst/>
                <a:latin typeface="Arial,Bold"/>
              </a:rPr>
              <a:t>Espíritu</a:t>
            </a:r>
            <a:r>
              <a:rPr lang="es-CO" dirty="0">
                <a:solidFill>
                  <a:srgbClr val="FF0000"/>
                </a:solidFill>
                <a:effectLst/>
                <a:latin typeface="Arial,Bold"/>
              </a:rPr>
              <a:t> es </a:t>
            </a:r>
            <a:r>
              <a:rPr lang="es-CO" dirty="0" err="1">
                <a:solidFill>
                  <a:srgbClr val="FF0000"/>
                </a:solidFill>
                <a:effectLst/>
                <a:latin typeface="Arial,Bold"/>
              </a:rPr>
              <a:t>comunión</a:t>
            </a:r>
            <a:r>
              <a:rPr lang="es-CO" dirty="0">
                <a:solidFill>
                  <a:srgbClr val="FF0000"/>
                </a:solidFill>
                <a:effectLst/>
                <a:latin typeface="Arial,Bold"/>
              </a:rPr>
              <a:t> </a:t>
            </a:r>
            <a:br>
              <a:rPr lang="es-CO" dirty="0">
                <a:solidFill>
                  <a:srgbClr val="FF0000"/>
                </a:solidFill>
              </a:rPr>
            </a:br>
            <a:endParaRPr lang="es-CO" dirty="0">
              <a:solidFill>
                <a:srgbClr val="FF0000"/>
              </a:solidFill>
            </a:endParaRPr>
          </a:p>
        </p:txBody>
      </p:sp>
      <p:sp>
        <p:nvSpPr>
          <p:cNvPr id="3" name="Marcador de contenido 2">
            <a:extLst>
              <a:ext uri="{FF2B5EF4-FFF2-40B4-BE49-F238E27FC236}">
                <a16:creationId xmlns:a16="http://schemas.microsoft.com/office/drawing/2014/main" id="{34683E7D-36D0-7D8B-8DDC-06DAFCEDB31D}"/>
              </a:ext>
            </a:extLst>
          </p:cNvPr>
          <p:cNvSpPr>
            <a:spLocks noGrp="1"/>
          </p:cNvSpPr>
          <p:nvPr>
            <p:ph idx="1"/>
          </p:nvPr>
        </p:nvSpPr>
        <p:spPr>
          <a:xfrm>
            <a:off x="107950" y="2249488"/>
            <a:ext cx="9036050" cy="4608512"/>
          </a:xfrm>
        </p:spPr>
        <p:txBody>
          <a:bodyPr>
            <a:normAutofit fontScale="62500" lnSpcReduction="20000"/>
          </a:bodyPr>
          <a:lstStyle/>
          <a:p>
            <a:pPr algn="just">
              <a:defRPr/>
            </a:pPr>
            <a:r>
              <a:rPr lang="es-CO" dirty="0">
                <a:effectLst/>
                <a:latin typeface="Arial" panose="020B0604020202020204" pitchFamily="34" charset="0"/>
              </a:rPr>
              <a:t>Por eso el </a:t>
            </a:r>
            <a:r>
              <a:rPr lang="es-CO" dirty="0" err="1">
                <a:effectLst/>
                <a:latin typeface="Arial" panose="020B0604020202020204" pitchFamily="34" charset="0"/>
              </a:rPr>
              <a:t>Espíritu</a:t>
            </a:r>
            <a:r>
              <a:rPr lang="es-CO" dirty="0">
                <a:effectLst/>
                <a:latin typeface="Arial" panose="020B0604020202020204" pitchFamily="34" charset="0"/>
              </a:rPr>
              <a:t> Santo es llamado en la Escritura el don de Dios. Pero </a:t>
            </a:r>
            <a:r>
              <a:rPr lang="es-CO" dirty="0" err="1">
                <a:effectLst/>
                <a:latin typeface="Arial" panose="020B0604020202020204" pitchFamily="34" charset="0"/>
              </a:rPr>
              <a:t>también</a:t>
            </a:r>
            <a:r>
              <a:rPr lang="es-CO" dirty="0">
                <a:effectLst/>
                <a:latin typeface="Arial" panose="020B0604020202020204" pitchFamily="34" charset="0"/>
              </a:rPr>
              <a:t> es llamado </a:t>
            </a:r>
            <a:r>
              <a:rPr lang="es-CO" dirty="0" err="1">
                <a:effectLst/>
                <a:latin typeface="Arial" panose="020B0604020202020204" pitchFamily="34" charset="0"/>
              </a:rPr>
              <a:t>comunión</a:t>
            </a:r>
            <a:r>
              <a:rPr lang="es-CO" dirty="0">
                <a:effectLst/>
                <a:latin typeface="Arial" panose="020B0604020202020204" pitchFamily="34" charset="0"/>
              </a:rPr>
              <a:t> (</a:t>
            </a:r>
            <a:r>
              <a:rPr lang="es-CO" dirty="0" err="1">
                <a:effectLst/>
                <a:latin typeface="Arial,Italic"/>
              </a:rPr>
              <a:t>koinonía</a:t>
            </a:r>
            <a:r>
              <a:rPr lang="es-CO" dirty="0">
                <a:effectLst/>
                <a:latin typeface="Arial,Italic"/>
              </a:rPr>
              <a:t>: 2 Co </a:t>
            </a:r>
            <a:r>
              <a:rPr lang="es-CO" dirty="0">
                <a:effectLst/>
                <a:latin typeface="Arial" panose="020B0604020202020204" pitchFamily="34" charset="0"/>
              </a:rPr>
              <a:t>13, 13). Ante todo, </a:t>
            </a:r>
            <a:r>
              <a:rPr lang="es-CO" dirty="0" err="1">
                <a:effectLst/>
                <a:latin typeface="Arial" panose="020B0604020202020204" pitchFamily="34" charset="0"/>
              </a:rPr>
              <a:t>comunión</a:t>
            </a:r>
            <a:r>
              <a:rPr lang="es-CO" dirty="0">
                <a:effectLst/>
                <a:latin typeface="Arial" panose="020B0604020202020204" pitchFamily="34" charset="0"/>
              </a:rPr>
              <a:t> entre el Padre y el Hijo. En la Trinidad solamente el </a:t>
            </a:r>
            <a:r>
              <a:rPr lang="es-CO" dirty="0" err="1">
                <a:effectLst/>
                <a:latin typeface="Arial" panose="020B0604020202020204" pitchFamily="34" charset="0"/>
              </a:rPr>
              <a:t>Espíritu</a:t>
            </a:r>
            <a:r>
              <a:rPr lang="es-CO" dirty="0">
                <a:effectLst/>
                <a:latin typeface="Arial" panose="020B0604020202020204" pitchFamily="34" charset="0"/>
              </a:rPr>
              <a:t> Santo lleva un nombre </a:t>
            </a:r>
            <a:r>
              <a:rPr lang="es-CO" dirty="0" err="1">
                <a:effectLst/>
                <a:latin typeface="Arial" panose="020B0604020202020204" pitchFamily="34" charset="0"/>
              </a:rPr>
              <a:t>común</a:t>
            </a:r>
            <a:r>
              <a:rPr lang="es-CO" dirty="0">
                <a:effectLst/>
                <a:latin typeface="Arial" panose="020B0604020202020204" pitchFamily="34" charset="0"/>
              </a:rPr>
              <a:t> a las tres personas divinas, porque todo en Dios es ―</a:t>
            </a:r>
            <a:r>
              <a:rPr lang="es-CO" dirty="0" err="1">
                <a:effectLst/>
                <a:latin typeface="Arial" panose="020B0604020202020204" pitchFamily="34" charset="0"/>
              </a:rPr>
              <a:t>Espíritu</a:t>
            </a:r>
            <a:r>
              <a:rPr lang="es-CO" dirty="0">
                <a:effectLst/>
                <a:latin typeface="Arial" panose="020B0604020202020204" pitchFamily="34" charset="0"/>
              </a:rPr>
              <a:t>‖ y todo es ―Santo‖, mientras que no todo se puede llamar ―Padre‖, y menos </a:t>
            </a:r>
            <a:r>
              <a:rPr lang="es-CO" dirty="0" err="1">
                <a:effectLst/>
                <a:latin typeface="Arial" panose="020B0604020202020204" pitchFamily="34" charset="0"/>
              </a:rPr>
              <a:t>sera</a:t>
            </a:r>
            <a:r>
              <a:rPr lang="es-CO" dirty="0">
                <a:effectLst/>
                <a:latin typeface="Arial" panose="020B0604020202020204" pitchFamily="34" charset="0"/>
              </a:rPr>
              <a:t>́ todo ―Hijo‖. </a:t>
            </a:r>
            <a:endParaRPr lang="es-CO" dirty="0"/>
          </a:p>
          <a:p>
            <a:pPr algn="just">
              <a:defRPr/>
            </a:pPr>
            <a:r>
              <a:rPr lang="es-CO" dirty="0">
                <a:effectLst/>
                <a:latin typeface="Arial" panose="020B0604020202020204" pitchFamily="34" charset="0"/>
              </a:rPr>
              <a:t>Es el </a:t>
            </a:r>
            <a:r>
              <a:rPr lang="es-CO" dirty="0" err="1">
                <a:effectLst/>
                <a:latin typeface="Arial" panose="020B0604020202020204" pitchFamily="34" charset="0"/>
              </a:rPr>
              <a:t>Espíritu</a:t>
            </a:r>
            <a:r>
              <a:rPr lang="es-CO" dirty="0">
                <a:effectLst/>
                <a:latin typeface="Arial" panose="020B0604020202020204" pitchFamily="34" charset="0"/>
              </a:rPr>
              <a:t> de ambos, del Padre y del Hijo, a que se refiere la misma Escritura cuando llama al </a:t>
            </a:r>
            <a:r>
              <a:rPr lang="es-CO" dirty="0" err="1">
                <a:effectLst/>
                <a:latin typeface="Arial" panose="020B0604020202020204" pitchFamily="34" charset="0"/>
              </a:rPr>
              <a:t>Espíritu</a:t>
            </a:r>
            <a:r>
              <a:rPr lang="es-CO" dirty="0">
                <a:effectLst/>
                <a:latin typeface="Arial" panose="020B0604020202020204" pitchFamily="34" charset="0"/>
              </a:rPr>
              <a:t> Santo ya sea </a:t>
            </a:r>
            <a:r>
              <a:rPr lang="es-CO" dirty="0" err="1">
                <a:effectLst/>
                <a:latin typeface="Arial" panose="020B0604020202020204" pitchFamily="34" charset="0"/>
              </a:rPr>
              <a:t>Espíritu</a:t>
            </a:r>
            <a:r>
              <a:rPr lang="es-CO" dirty="0">
                <a:effectLst/>
                <a:latin typeface="Arial" panose="020B0604020202020204" pitchFamily="34" charset="0"/>
              </a:rPr>
              <a:t> del Padre o </a:t>
            </a:r>
            <a:r>
              <a:rPr lang="es-CO" dirty="0" err="1">
                <a:effectLst/>
                <a:latin typeface="Arial" panose="020B0604020202020204" pitchFamily="34" charset="0"/>
              </a:rPr>
              <a:t>Espíritu</a:t>
            </a:r>
            <a:r>
              <a:rPr lang="es-CO" dirty="0">
                <a:effectLst/>
                <a:latin typeface="Arial" panose="020B0604020202020204" pitchFamily="34" charset="0"/>
              </a:rPr>
              <a:t> de su Hijo Jesucristo. El </a:t>
            </a:r>
            <a:r>
              <a:rPr lang="es-CO" dirty="0" err="1">
                <a:effectLst/>
                <a:latin typeface="Arial" panose="020B0604020202020204" pitchFamily="34" charset="0"/>
              </a:rPr>
              <a:t>Espíritu</a:t>
            </a:r>
            <a:r>
              <a:rPr lang="es-CO" dirty="0">
                <a:effectLst/>
                <a:latin typeface="Arial" panose="020B0604020202020204" pitchFamily="34" charset="0"/>
              </a:rPr>
              <a:t> Santo es, pues, la </a:t>
            </a:r>
            <a:r>
              <a:rPr lang="es-CO" dirty="0" err="1">
                <a:effectLst/>
                <a:latin typeface="Arial" panose="020B0604020202020204" pitchFamily="34" charset="0"/>
              </a:rPr>
              <a:t>comunión</a:t>
            </a:r>
            <a:r>
              <a:rPr lang="es-CO" dirty="0">
                <a:effectLst/>
                <a:latin typeface="Arial" panose="020B0604020202020204" pitchFamily="34" charset="0"/>
              </a:rPr>
              <a:t> del Padre y del Hijo entre sí, el manantial de toda </a:t>
            </a:r>
            <a:r>
              <a:rPr lang="es-CO" dirty="0" err="1">
                <a:effectLst/>
                <a:latin typeface="Arial" panose="020B0604020202020204" pitchFamily="34" charset="0"/>
              </a:rPr>
              <a:t>comunión</a:t>
            </a:r>
            <a:r>
              <a:rPr lang="es-CO" dirty="0">
                <a:effectLst/>
                <a:latin typeface="Arial" panose="020B0604020202020204" pitchFamily="34" charset="0"/>
              </a:rPr>
              <a:t> y de toda comunidad. Gracias a este motivo trinitario es </a:t>
            </a:r>
            <a:r>
              <a:rPr lang="es-CO" dirty="0" err="1">
                <a:effectLst/>
                <a:latin typeface="Arial" panose="020B0604020202020204" pitchFamily="34" charset="0"/>
              </a:rPr>
              <a:t>Él</a:t>
            </a:r>
            <a:r>
              <a:rPr lang="es-CO" dirty="0">
                <a:effectLst/>
                <a:latin typeface="Arial" panose="020B0604020202020204" pitchFamily="34" charset="0"/>
              </a:rPr>
              <a:t> </a:t>
            </a:r>
            <a:r>
              <a:rPr lang="es-CO" dirty="0" err="1">
                <a:effectLst/>
                <a:latin typeface="Arial" panose="020B0604020202020204" pitchFamily="34" charset="0"/>
              </a:rPr>
              <a:t>también</a:t>
            </a:r>
            <a:r>
              <a:rPr lang="es-CO" dirty="0">
                <a:effectLst/>
                <a:latin typeface="Arial" panose="020B0604020202020204" pitchFamily="34" charset="0"/>
              </a:rPr>
              <a:t> </a:t>
            </a:r>
            <a:r>
              <a:rPr lang="es-CO" dirty="0" err="1">
                <a:effectLst/>
                <a:latin typeface="Arial" panose="020B0604020202020204" pitchFamily="34" charset="0"/>
              </a:rPr>
              <a:t>comunión</a:t>
            </a:r>
            <a:r>
              <a:rPr lang="es-CO" dirty="0">
                <a:effectLst/>
                <a:latin typeface="Arial" panose="020B0604020202020204" pitchFamily="34" charset="0"/>
              </a:rPr>
              <a:t> entre nosotros y con Dios : ―El Padre y el Hijo han querido que nosotros </a:t>
            </a:r>
            <a:r>
              <a:rPr lang="es-CO" dirty="0" err="1">
                <a:effectLst/>
                <a:latin typeface="Arial" panose="020B0604020202020204" pitchFamily="34" charset="0"/>
              </a:rPr>
              <a:t>tuviéramos</a:t>
            </a:r>
            <a:r>
              <a:rPr lang="es-CO" dirty="0">
                <a:effectLst/>
                <a:latin typeface="Arial" panose="020B0604020202020204" pitchFamily="34" charset="0"/>
              </a:rPr>
              <a:t> </a:t>
            </a:r>
            <a:r>
              <a:rPr lang="es-CO" dirty="0" err="1">
                <a:effectLst/>
                <a:latin typeface="Arial" panose="020B0604020202020204" pitchFamily="34" charset="0"/>
              </a:rPr>
              <a:t>comunión</a:t>
            </a:r>
            <a:r>
              <a:rPr lang="es-CO" dirty="0">
                <a:effectLst/>
                <a:latin typeface="Arial" panose="020B0604020202020204" pitchFamily="34" charset="0"/>
              </a:rPr>
              <a:t> entre nosotros y con ellos por medio de lo que es </a:t>
            </a:r>
            <a:r>
              <a:rPr lang="es-CO" dirty="0" err="1">
                <a:effectLst/>
                <a:latin typeface="Arial" panose="020B0604020202020204" pitchFamily="34" charset="0"/>
              </a:rPr>
              <a:t>comunión</a:t>
            </a:r>
            <a:r>
              <a:rPr lang="es-CO" dirty="0">
                <a:effectLst/>
                <a:latin typeface="Arial" panose="020B0604020202020204" pitchFamily="34" charset="0"/>
              </a:rPr>
              <a:t> en el seno de ellos mismos, y han querido reunirnos en unidad a </a:t>
            </a:r>
            <a:r>
              <a:rPr lang="es-CO" dirty="0" err="1">
                <a:effectLst/>
                <a:latin typeface="Arial" panose="020B0604020202020204" pitchFamily="34" charset="0"/>
              </a:rPr>
              <a:t>través</a:t>
            </a:r>
            <a:r>
              <a:rPr lang="es-CO" dirty="0">
                <a:effectLst/>
                <a:latin typeface="Arial" panose="020B0604020202020204" pitchFamily="34" charset="0"/>
              </a:rPr>
              <a:t> de aquel mismo don que ellos poseen en </a:t>
            </a:r>
            <a:r>
              <a:rPr lang="es-CO" dirty="0" err="1">
                <a:effectLst/>
                <a:latin typeface="Arial" panose="020B0604020202020204" pitchFamily="34" charset="0"/>
              </a:rPr>
              <a:t>común</a:t>
            </a:r>
            <a:r>
              <a:rPr lang="es-CO" dirty="0">
                <a:effectLst/>
                <a:latin typeface="Arial" panose="020B0604020202020204" pitchFamily="34" charset="0"/>
              </a:rPr>
              <a:t>‖, afirmaba San </a:t>
            </a:r>
            <a:r>
              <a:rPr lang="es-CO" dirty="0" err="1">
                <a:effectLst/>
                <a:latin typeface="Arial" panose="020B0604020202020204" pitchFamily="34" charset="0"/>
              </a:rPr>
              <a:t>Agustín</a:t>
            </a:r>
            <a:r>
              <a:rPr lang="es-CO" dirty="0">
                <a:effectLst/>
                <a:latin typeface="Arial" panose="020B0604020202020204" pitchFamily="34" charset="0"/>
              </a:rPr>
              <a:t>. </a:t>
            </a:r>
            <a:endParaRPr lang="es-CO" dirty="0"/>
          </a:p>
          <a:p>
            <a:pPr algn="just">
              <a:defRPr/>
            </a:pPr>
            <a:r>
              <a:rPr lang="es-CO" dirty="0">
                <a:effectLst/>
                <a:latin typeface="Arial" panose="020B0604020202020204" pitchFamily="34" charset="0"/>
              </a:rPr>
              <a:t>La </a:t>
            </a:r>
            <a:r>
              <a:rPr lang="es-CO" dirty="0" err="1">
                <a:effectLst/>
                <a:latin typeface="Arial" panose="020B0604020202020204" pitchFamily="34" charset="0"/>
              </a:rPr>
              <a:t>comunión</a:t>
            </a:r>
            <a:r>
              <a:rPr lang="es-CO" dirty="0">
                <a:effectLst/>
                <a:latin typeface="Arial" panose="020B0604020202020204" pitchFamily="34" charset="0"/>
              </a:rPr>
              <a:t> personal con Dios y la </a:t>
            </a:r>
            <a:r>
              <a:rPr lang="es-CO" dirty="0" err="1">
                <a:effectLst/>
                <a:latin typeface="Arial" panose="020B0604020202020204" pitchFamily="34" charset="0"/>
              </a:rPr>
              <a:t>comunión</a:t>
            </a:r>
            <a:r>
              <a:rPr lang="es-CO" dirty="0">
                <a:effectLst/>
                <a:latin typeface="Arial" panose="020B0604020202020204" pitchFamily="34" charset="0"/>
              </a:rPr>
              <a:t> eclesial entre nosotros, manan todas de la </a:t>
            </a:r>
            <a:r>
              <a:rPr lang="es-CO" dirty="0" err="1">
                <a:effectLst/>
                <a:latin typeface="Arial" panose="020B0604020202020204" pitchFamily="34" charset="0"/>
              </a:rPr>
              <a:t>única</a:t>
            </a:r>
            <a:r>
              <a:rPr lang="es-CO" dirty="0">
                <a:effectLst/>
                <a:latin typeface="Arial" panose="020B0604020202020204" pitchFamily="34" charset="0"/>
              </a:rPr>
              <a:t> fuente que es el </a:t>
            </a:r>
            <a:r>
              <a:rPr lang="es-CO" dirty="0" err="1">
                <a:effectLst/>
                <a:latin typeface="Arial" panose="020B0604020202020204" pitchFamily="34" charset="0"/>
              </a:rPr>
              <a:t>Espíritu</a:t>
            </a:r>
            <a:r>
              <a:rPr lang="es-CO" dirty="0">
                <a:effectLst/>
                <a:latin typeface="Arial" panose="020B0604020202020204" pitchFamily="34" charset="0"/>
              </a:rPr>
              <a:t>; manan de la </a:t>
            </a:r>
            <a:r>
              <a:rPr lang="es-CO" dirty="0" err="1">
                <a:effectLst/>
                <a:latin typeface="Arial" panose="020B0604020202020204" pitchFamily="34" charset="0"/>
              </a:rPr>
              <a:t>comunión</a:t>
            </a:r>
            <a:r>
              <a:rPr lang="es-CO" dirty="0">
                <a:effectLst/>
                <a:latin typeface="Arial" panose="020B0604020202020204" pitchFamily="34" charset="0"/>
              </a:rPr>
              <a:t> trinitaria. De el </a:t>
            </a:r>
            <a:r>
              <a:rPr lang="es-CO" dirty="0" err="1">
                <a:effectLst/>
                <a:latin typeface="Arial" panose="020B0604020202020204" pitchFamily="34" charset="0"/>
              </a:rPr>
              <a:t>Espíritu</a:t>
            </a:r>
            <a:r>
              <a:rPr lang="es-CO" dirty="0">
                <a:effectLst/>
                <a:latin typeface="Arial" panose="020B0604020202020204" pitchFamily="34" charset="0"/>
              </a:rPr>
              <a:t> Santo asciende la </a:t>
            </a:r>
            <a:r>
              <a:rPr lang="es-CO" dirty="0" err="1">
                <a:effectLst/>
                <a:latin typeface="Arial" panose="020B0604020202020204" pitchFamily="34" charset="0"/>
              </a:rPr>
              <a:t>comunión</a:t>
            </a:r>
            <a:r>
              <a:rPr lang="es-CO" dirty="0">
                <a:effectLst/>
                <a:latin typeface="Arial" panose="020B0604020202020204" pitchFamily="34" charset="0"/>
              </a:rPr>
              <a:t> por la que nosotros formamos el </a:t>
            </a:r>
            <a:r>
              <a:rPr lang="es-CO" dirty="0" err="1">
                <a:effectLst/>
                <a:latin typeface="Arial" panose="020B0604020202020204" pitchFamily="34" charset="0"/>
              </a:rPr>
              <a:t>único</a:t>
            </a:r>
            <a:r>
              <a:rPr lang="es-CO" dirty="0">
                <a:effectLst/>
                <a:latin typeface="Arial" panose="020B0604020202020204" pitchFamily="34" charset="0"/>
              </a:rPr>
              <a:t> cuerpo del </a:t>
            </a:r>
            <a:r>
              <a:rPr lang="es-CO" dirty="0" err="1">
                <a:effectLst/>
                <a:latin typeface="Arial" panose="020B0604020202020204" pitchFamily="34" charset="0"/>
              </a:rPr>
              <a:t>único</a:t>
            </a:r>
            <a:r>
              <a:rPr lang="es-CO" dirty="0">
                <a:effectLst/>
                <a:latin typeface="Arial" panose="020B0604020202020204" pitchFamily="34" charset="0"/>
              </a:rPr>
              <a:t> Hijo de Dios. La </a:t>
            </a:r>
            <a:r>
              <a:rPr lang="es-CO" dirty="0" err="1">
                <a:effectLst/>
                <a:latin typeface="Arial" panose="020B0604020202020204" pitchFamily="34" charset="0"/>
              </a:rPr>
              <a:t>expresión</a:t>
            </a:r>
            <a:r>
              <a:rPr lang="es-CO" dirty="0">
                <a:effectLst/>
                <a:latin typeface="Arial" panose="020B0604020202020204" pitchFamily="34" charset="0"/>
              </a:rPr>
              <a:t> ―en la unidad del </a:t>
            </a:r>
            <a:r>
              <a:rPr lang="es-CO" dirty="0" err="1">
                <a:effectLst/>
                <a:latin typeface="Arial" panose="020B0604020202020204" pitchFamily="34" charset="0"/>
              </a:rPr>
              <a:t>Espíritu</a:t>
            </a:r>
            <a:r>
              <a:rPr lang="es-CO" dirty="0">
                <a:effectLst/>
                <a:latin typeface="Arial" panose="020B0604020202020204" pitchFamily="34" charset="0"/>
              </a:rPr>
              <a:t>‖, tan estimada en la liturgia, expresa en forma de </a:t>
            </a:r>
            <a:r>
              <a:rPr lang="es-CO" dirty="0" err="1">
                <a:effectLst/>
                <a:latin typeface="Arial" panose="020B0604020202020204" pitchFamily="34" charset="0"/>
              </a:rPr>
              <a:t>oración</a:t>
            </a:r>
            <a:r>
              <a:rPr lang="es-CO" dirty="0">
                <a:effectLst/>
                <a:latin typeface="Arial" panose="020B0604020202020204" pitchFamily="34" charset="0"/>
              </a:rPr>
              <a:t> esta </a:t>
            </a:r>
            <a:r>
              <a:rPr lang="es-CO" dirty="0" err="1">
                <a:effectLst/>
                <a:latin typeface="Arial" panose="020B0604020202020204" pitchFamily="34" charset="0"/>
              </a:rPr>
              <a:t>visión</a:t>
            </a:r>
            <a:r>
              <a:rPr lang="es-CO" dirty="0">
                <a:effectLst/>
                <a:latin typeface="Arial" panose="020B0604020202020204" pitchFamily="34" charset="0"/>
              </a:rPr>
              <a:t> y significa: en la unidad que es el </a:t>
            </a:r>
            <a:r>
              <a:rPr lang="es-CO" dirty="0" err="1">
                <a:effectLst/>
                <a:latin typeface="Arial" panose="020B0604020202020204" pitchFamily="34" charset="0"/>
              </a:rPr>
              <a:t>Espíritu</a:t>
            </a:r>
            <a:r>
              <a:rPr lang="es-CO" dirty="0">
                <a:effectLst/>
                <a:latin typeface="Arial" panose="020B0604020202020204" pitchFamily="34" charset="0"/>
              </a:rPr>
              <a:t> Santo. </a:t>
            </a:r>
            <a:endParaRPr lang="es-CO" dirty="0"/>
          </a:p>
          <a:p>
            <a:pPr>
              <a:defRPr/>
            </a:pPr>
            <a:endParaRPr lang="es-CO" dirty="0"/>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4A99C0-97BC-E5F8-6569-34E59ACF9FC3}"/>
              </a:ext>
            </a:extLst>
          </p:cNvPr>
          <p:cNvSpPr>
            <a:spLocks noGrp="1"/>
          </p:cNvSpPr>
          <p:nvPr>
            <p:ph type="title"/>
          </p:nvPr>
        </p:nvSpPr>
        <p:spPr>
          <a:xfrm>
            <a:off x="855663" y="619125"/>
            <a:ext cx="7429500" cy="1477963"/>
          </a:xfrm>
        </p:spPr>
        <p:txBody>
          <a:bodyPr/>
          <a:lstStyle/>
          <a:p>
            <a:pPr algn="ctr">
              <a:defRPr/>
            </a:pPr>
            <a:r>
              <a:rPr lang="es-CO" dirty="0">
                <a:solidFill>
                  <a:srgbClr val="FF0000"/>
                </a:solidFill>
                <a:effectLst/>
                <a:latin typeface="Arial,Bold"/>
              </a:rPr>
              <a:t>Discernimiento y carismas </a:t>
            </a:r>
            <a:br>
              <a:rPr lang="es-CO" dirty="0">
                <a:solidFill>
                  <a:srgbClr val="FF0000"/>
                </a:solidFill>
              </a:rPr>
            </a:br>
            <a:endParaRPr lang="es-CO" dirty="0">
              <a:solidFill>
                <a:srgbClr val="FF0000"/>
              </a:solidFill>
            </a:endParaRPr>
          </a:p>
        </p:txBody>
      </p:sp>
      <p:sp>
        <p:nvSpPr>
          <p:cNvPr id="3" name="Marcador de contenido 2">
            <a:extLst>
              <a:ext uri="{FF2B5EF4-FFF2-40B4-BE49-F238E27FC236}">
                <a16:creationId xmlns:a16="http://schemas.microsoft.com/office/drawing/2014/main" id="{5BB71727-4105-D06F-8CDB-E20FB4B419AC}"/>
              </a:ext>
            </a:extLst>
          </p:cNvPr>
          <p:cNvSpPr>
            <a:spLocks noGrp="1"/>
          </p:cNvSpPr>
          <p:nvPr>
            <p:ph idx="1"/>
          </p:nvPr>
        </p:nvSpPr>
        <p:spPr>
          <a:xfrm>
            <a:off x="855663" y="2249488"/>
            <a:ext cx="7429500" cy="3541712"/>
          </a:xfrm>
        </p:spPr>
        <p:txBody>
          <a:bodyPr/>
          <a:lstStyle/>
          <a:p>
            <a:pPr>
              <a:defRPr/>
            </a:pPr>
            <a:r>
              <a:rPr lang="es-CO" sz="1800" dirty="0">
                <a:effectLst/>
                <a:latin typeface="Arial" panose="020B0604020202020204" pitchFamily="34" charset="0"/>
              </a:rPr>
              <a:t>El discernimiento es fundamental para el correcto uso de los carismas que el </a:t>
            </a:r>
            <a:r>
              <a:rPr lang="es-CO" sz="1800" dirty="0" err="1">
                <a:effectLst/>
                <a:latin typeface="Arial" panose="020B0604020202020204" pitchFamily="34" charset="0"/>
              </a:rPr>
              <a:t>Señor</a:t>
            </a:r>
            <a:r>
              <a:rPr lang="es-CO" sz="1800" dirty="0">
                <a:effectLst/>
                <a:latin typeface="Arial" panose="020B0604020202020204" pitchFamily="34" charset="0"/>
              </a:rPr>
              <a:t> nos ha dado. </a:t>
            </a:r>
            <a:endParaRPr lang="es-CO" dirty="0"/>
          </a:p>
          <a:p>
            <a:pPr algn="just">
              <a:defRPr/>
            </a:pPr>
            <a:r>
              <a:rPr lang="es-CO" sz="1800" dirty="0">
                <a:effectLst/>
                <a:latin typeface="Arial" panose="020B0604020202020204" pitchFamily="34" charset="0"/>
              </a:rPr>
              <a:t>El discernimiento es absolutamente necesario para todo dirigente y servidor de la Iglesia de </a:t>
            </a:r>
            <a:r>
              <a:rPr lang="es-CO" sz="1800" dirty="0" err="1">
                <a:effectLst/>
                <a:latin typeface="Arial" panose="020B0604020202020204" pitchFamily="34" charset="0"/>
              </a:rPr>
              <a:t>Jesús</a:t>
            </a:r>
            <a:r>
              <a:rPr lang="es-CO" sz="1800" dirty="0">
                <a:effectLst/>
                <a:latin typeface="Arial" panose="020B0604020202020204" pitchFamily="34" charset="0"/>
              </a:rPr>
              <a:t>, porque es </a:t>
            </a:r>
            <a:r>
              <a:rPr lang="es-CO" sz="1800" dirty="0">
                <a:solidFill>
                  <a:srgbClr val="FF0000"/>
                </a:solidFill>
                <a:effectLst/>
                <a:latin typeface="Arial" panose="020B0604020202020204" pitchFamily="34" charset="0"/>
              </a:rPr>
              <a:t>el don que nos capacita para saber utilizar bien todos los </a:t>
            </a:r>
            <a:r>
              <a:rPr lang="es-CO" sz="1800" dirty="0" err="1">
                <a:solidFill>
                  <a:srgbClr val="FF0000"/>
                </a:solidFill>
                <a:effectLst/>
                <a:latin typeface="Arial" panose="020B0604020202020204" pitchFamily="34" charset="0"/>
              </a:rPr>
              <a:t>demás</a:t>
            </a:r>
            <a:r>
              <a:rPr lang="es-CO" sz="1800" dirty="0">
                <a:solidFill>
                  <a:srgbClr val="FF0000"/>
                </a:solidFill>
                <a:effectLst/>
                <a:latin typeface="Arial" panose="020B0604020202020204" pitchFamily="34" charset="0"/>
              </a:rPr>
              <a:t> dones</a:t>
            </a:r>
            <a:r>
              <a:rPr lang="es-CO" sz="1800" dirty="0">
                <a:effectLst/>
                <a:latin typeface="Arial" panose="020B0604020202020204" pitchFamily="34" charset="0"/>
              </a:rPr>
              <a:t>. Sin discernimiento todos los </a:t>
            </a:r>
            <a:r>
              <a:rPr lang="es-CO" sz="1800" dirty="0" err="1">
                <a:effectLst/>
                <a:latin typeface="Arial" panose="020B0604020202020204" pitchFamily="34" charset="0"/>
              </a:rPr>
              <a:t>demás</a:t>
            </a:r>
            <a:r>
              <a:rPr lang="es-CO" sz="1800" dirty="0">
                <a:effectLst/>
                <a:latin typeface="Arial" panose="020B0604020202020204" pitchFamily="34" charset="0"/>
              </a:rPr>
              <a:t> dones se convierten </a:t>
            </a:r>
            <a:r>
              <a:rPr lang="es-CO" sz="1800" dirty="0" err="1">
                <a:effectLst/>
                <a:latin typeface="Arial" panose="020B0604020202020204" pitchFamily="34" charset="0"/>
              </a:rPr>
              <a:t>más</a:t>
            </a:r>
            <a:r>
              <a:rPr lang="es-CO" sz="1800" dirty="0">
                <a:effectLst/>
                <a:latin typeface="Arial" panose="020B0604020202020204" pitchFamily="34" charset="0"/>
              </a:rPr>
              <a:t> en un peligro que en una </a:t>
            </a:r>
            <a:r>
              <a:rPr lang="es-CO" sz="1800" dirty="0" err="1">
                <a:effectLst/>
                <a:latin typeface="Arial" panose="020B0604020202020204" pitchFamily="34" charset="0"/>
              </a:rPr>
              <a:t>bendición</a:t>
            </a:r>
            <a:r>
              <a:rPr lang="es-CO" sz="1800" dirty="0">
                <a:effectLst/>
                <a:latin typeface="Arial" panose="020B0604020202020204" pitchFamily="34" charset="0"/>
              </a:rPr>
              <a:t> que edifique la comunidad. Una cosa buena, desgraciadamente, puede servir para mal‖ (</a:t>
            </a:r>
            <a:r>
              <a:rPr lang="es-CO" sz="1800" dirty="0" err="1">
                <a:effectLst/>
                <a:latin typeface="Arial" panose="020B0604020202020204" pitchFamily="34" charset="0"/>
              </a:rPr>
              <a:t>Jose</a:t>
            </a:r>
            <a:r>
              <a:rPr lang="es-CO" sz="1800" dirty="0">
                <a:effectLst/>
                <a:latin typeface="Arial" panose="020B0604020202020204" pitchFamily="34" charset="0"/>
              </a:rPr>
              <a:t>́ H. Prado Flores, </a:t>
            </a:r>
            <a:r>
              <a:rPr lang="es-CO" sz="1800" dirty="0" err="1">
                <a:effectLst/>
                <a:latin typeface="Arial,Italic"/>
              </a:rPr>
              <a:t>Formación</a:t>
            </a:r>
            <a:r>
              <a:rPr lang="es-CO" sz="1800" dirty="0">
                <a:effectLst/>
                <a:latin typeface="Arial,Italic"/>
              </a:rPr>
              <a:t> de </a:t>
            </a:r>
            <a:r>
              <a:rPr lang="es-CO" sz="1800" dirty="0" err="1">
                <a:effectLst/>
                <a:latin typeface="Arial,Italic"/>
              </a:rPr>
              <a:t>Líderes</a:t>
            </a:r>
            <a:r>
              <a:rPr lang="es-CO" sz="1800" dirty="0">
                <a:effectLst/>
                <a:latin typeface="Arial" panose="020B0604020202020204" pitchFamily="34" charset="0"/>
              </a:rPr>
              <a:t>). </a:t>
            </a:r>
            <a:endParaRPr lang="es-CO" dirty="0"/>
          </a:p>
          <a:p>
            <a:pPr>
              <a:defRPr/>
            </a:pPr>
            <a:endParaRPr lang="es-CO"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1AEE78-C82F-B05F-03AD-C875E78027E6}"/>
              </a:ext>
            </a:extLst>
          </p:cNvPr>
          <p:cNvSpPr>
            <a:spLocks noGrp="1"/>
          </p:cNvSpPr>
          <p:nvPr>
            <p:ph type="title"/>
          </p:nvPr>
        </p:nvSpPr>
        <p:spPr>
          <a:xfrm>
            <a:off x="855663" y="619125"/>
            <a:ext cx="7429500" cy="1477963"/>
          </a:xfrm>
        </p:spPr>
        <p:txBody>
          <a:bodyPr>
            <a:normAutofit fontScale="90000"/>
          </a:bodyPr>
          <a:lstStyle/>
          <a:p>
            <a:pPr eaLnBrk="1" hangingPunct="1">
              <a:defRPr/>
            </a:pPr>
            <a:r>
              <a:rPr lang="es-CO" dirty="0"/>
              <a:t>13. Confundir aprender con tener información: </a:t>
            </a:r>
            <a:r>
              <a:rPr lang="es-CO" dirty="0">
                <a:solidFill>
                  <a:srgbClr val="FF0000"/>
                </a:solidFill>
              </a:rPr>
              <a:t>YO SOLO VEO NOTICIEROS…</a:t>
            </a:r>
            <a:br>
              <a:rPr lang="es-CO" dirty="0"/>
            </a:br>
            <a:endParaRPr lang="es-CO" dirty="0"/>
          </a:p>
        </p:txBody>
      </p:sp>
      <p:sp>
        <p:nvSpPr>
          <p:cNvPr id="3" name="Marcador de contenido 2">
            <a:extLst>
              <a:ext uri="{FF2B5EF4-FFF2-40B4-BE49-F238E27FC236}">
                <a16:creationId xmlns:a16="http://schemas.microsoft.com/office/drawing/2014/main" id="{9613D088-32D5-307A-253B-13421F02928B}"/>
              </a:ext>
            </a:extLst>
          </p:cNvPr>
          <p:cNvSpPr>
            <a:spLocks noGrp="1"/>
          </p:cNvSpPr>
          <p:nvPr>
            <p:ph idx="1"/>
          </p:nvPr>
        </p:nvSpPr>
        <p:spPr>
          <a:xfrm>
            <a:off x="855663" y="2249488"/>
            <a:ext cx="7429500" cy="3541712"/>
          </a:xfrm>
        </p:spPr>
        <p:txBody>
          <a:bodyPr/>
          <a:lstStyle/>
          <a:p>
            <a:pPr eaLnBrk="1" hangingPunct="1">
              <a:defRPr/>
            </a:pPr>
            <a:r>
              <a:rPr lang="es-CO" sz="1800" dirty="0">
                <a:solidFill>
                  <a:srgbClr val="FFFFFF"/>
                </a:solidFill>
                <a:effectLst/>
                <a:latin typeface="Verdana" panose="020B0604030504040204" pitchFamily="34" charset="0"/>
              </a:rPr>
              <a:t>Si la </a:t>
            </a:r>
            <a:r>
              <a:rPr lang="es-CO" sz="1800" dirty="0" err="1">
                <a:solidFill>
                  <a:srgbClr val="FFFFFF"/>
                </a:solidFill>
                <a:effectLst/>
                <a:latin typeface="Verdana" panose="020B0604030504040204" pitchFamily="34" charset="0"/>
              </a:rPr>
              <a:t>información</a:t>
            </a:r>
            <a:r>
              <a:rPr lang="es-CO" sz="1800" dirty="0">
                <a:solidFill>
                  <a:srgbClr val="FFFFFF"/>
                </a:solidFill>
                <a:effectLst/>
                <a:latin typeface="Verdana" panose="020B0604030504040204" pitchFamily="34" charset="0"/>
              </a:rPr>
              <a:t> no se traduce en capacidad de </a:t>
            </a:r>
            <a:r>
              <a:rPr lang="es-CO" sz="1800" dirty="0" err="1">
                <a:solidFill>
                  <a:srgbClr val="FFFFFF"/>
                </a:solidFill>
                <a:effectLst/>
                <a:latin typeface="Verdana" panose="020B0604030504040204" pitchFamily="34" charset="0"/>
              </a:rPr>
              <a:t>acción</a:t>
            </a:r>
            <a:r>
              <a:rPr lang="es-CO" sz="1800" dirty="0">
                <a:solidFill>
                  <a:srgbClr val="FFFFFF"/>
                </a:solidFill>
                <a:effectLst/>
                <a:latin typeface="Verdana" panose="020B0604030504040204" pitchFamily="34" charset="0"/>
              </a:rPr>
              <a:t> el </a:t>
            </a:r>
            <a:r>
              <a:rPr lang="es-CO" sz="1800" dirty="0" err="1">
                <a:solidFill>
                  <a:srgbClr val="FFFFFF"/>
                </a:solidFill>
                <a:effectLst/>
                <a:latin typeface="Verdana" panose="020B0604030504040204" pitchFamily="34" charset="0"/>
              </a:rPr>
              <a:t>único</a:t>
            </a:r>
            <a:r>
              <a:rPr lang="es-CO" sz="1800" dirty="0">
                <a:solidFill>
                  <a:srgbClr val="FFFFFF"/>
                </a:solidFill>
                <a:effectLst/>
                <a:latin typeface="Verdana" panose="020B0604030504040204" pitchFamily="34" charset="0"/>
              </a:rPr>
              <a:t> proceso ocurre en el cerebro y no se puede reflejar en resultados. Sabe de tenis, pero no sabe jugar al tenis. Sabe de </a:t>
            </a:r>
            <a:r>
              <a:rPr lang="es-CO" sz="1800" dirty="0" err="1">
                <a:solidFill>
                  <a:srgbClr val="FFFFFF"/>
                </a:solidFill>
                <a:effectLst/>
                <a:latin typeface="Verdana" panose="020B0604030504040204" pitchFamily="34" charset="0"/>
              </a:rPr>
              <a:t>compasión</a:t>
            </a:r>
            <a:r>
              <a:rPr lang="es-CO" sz="1800" dirty="0">
                <a:solidFill>
                  <a:srgbClr val="FFFFFF"/>
                </a:solidFill>
                <a:effectLst/>
                <a:latin typeface="Verdana" panose="020B0604030504040204" pitchFamily="34" charset="0"/>
              </a:rPr>
              <a:t> </a:t>
            </a:r>
            <a:endParaRPr lang="es-CO" dirty="0"/>
          </a:p>
          <a:p>
            <a:pPr eaLnBrk="1" hangingPunct="1">
              <a:defRPr/>
            </a:pPr>
            <a:endParaRPr lang="es-CO" dirty="0"/>
          </a:p>
        </p:txBody>
      </p:sp>
      <p:pic>
        <p:nvPicPr>
          <p:cNvPr id="39939" name="Imagen 4">
            <a:extLst>
              <a:ext uri="{FF2B5EF4-FFF2-40B4-BE49-F238E27FC236}">
                <a16:creationId xmlns:a16="http://schemas.microsoft.com/office/drawing/2014/main" id="{A6F2FBE9-F7F4-D01F-0BCF-E9785E6563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550" y="3644900"/>
            <a:ext cx="7429500"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7799BE-0417-4BEE-364E-0D6D33F91F2B}"/>
              </a:ext>
            </a:extLst>
          </p:cNvPr>
          <p:cNvSpPr>
            <a:spLocks noGrp="1"/>
          </p:cNvSpPr>
          <p:nvPr>
            <p:ph type="title"/>
          </p:nvPr>
        </p:nvSpPr>
        <p:spPr>
          <a:xfrm>
            <a:off x="855663" y="619125"/>
            <a:ext cx="7429500" cy="1477963"/>
          </a:xfrm>
        </p:spPr>
        <p:txBody>
          <a:bodyPr>
            <a:normAutofit fontScale="90000"/>
          </a:bodyPr>
          <a:lstStyle/>
          <a:p>
            <a:pPr algn="ctr">
              <a:defRPr/>
            </a:pPr>
            <a:r>
              <a:rPr lang="es-CO" dirty="0">
                <a:solidFill>
                  <a:srgbClr val="FF0000"/>
                </a:solidFill>
              </a:rPr>
              <a:t>Diferencia entre el arte del discernimiento y el carisma del discernimiento</a:t>
            </a:r>
          </a:p>
        </p:txBody>
      </p:sp>
      <p:sp>
        <p:nvSpPr>
          <p:cNvPr id="3" name="Marcador de contenido 2">
            <a:extLst>
              <a:ext uri="{FF2B5EF4-FFF2-40B4-BE49-F238E27FC236}">
                <a16:creationId xmlns:a16="http://schemas.microsoft.com/office/drawing/2014/main" id="{2EB08BD5-DD95-78FB-2B3C-9BFFDFAA5D89}"/>
              </a:ext>
            </a:extLst>
          </p:cNvPr>
          <p:cNvSpPr>
            <a:spLocks noGrp="1"/>
          </p:cNvSpPr>
          <p:nvPr>
            <p:ph idx="1"/>
          </p:nvPr>
        </p:nvSpPr>
        <p:spPr>
          <a:xfrm>
            <a:off x="-107950" y="2249488"/>
            <a:ext cx="9251950" cy="4419600"/>
          </a:xfrm>
        </p:spPr>
        <p:txBody>
          <a:bodyPr/>
          <a:lstStyle/>
          <a:p>
            <a:pPr algn="just">
              <a:defRPr/>
            </a:pPr>
            <a:r>
              <a:rPr lang="es-CO" sz="1800" dirty="0">
                <a:effectLst/>
                <a:latin typeface="Arial" panose="020B0604020202020204" pitchFamily="34" charset="0"/>
              </a:rPr>
              <a:t>Existe una diferencia entre el </a:t>
            </a:r>
            <a:r>
              <a:rPr lang="es-CO" sz="1800" dirty="0">
                <a:effectLst/>
                <a:latin typeface="Arial,Italic"/>
              </a:rPr>
              <a:t>arte del discernimiento </a:t>
            </a:r>
            <a:r>
              <a:rPr lang="es-CO" sz="1800" dirty="0">
                <a:effectLst/>
                <a:latin typeface="Arial" panose="020B0604020202020204" pitchFamily="34" charset="0"/>
              </a:rPr>
              <a:t>y el </a:t>
            </a:r>
            <a:r>
              <a:rPr lang="es-CO" sz="1800" dirty="0">
                <a:effectLst/>
                <a:latin typeface="Arial,Italic"/>
              </a:rPr>
              <a:t>carisma del discernimiento</a:t>
            </a:r>
            <a:r>
              <a:rPr lang="es-CO" sz="1800" dirty="0">
                <a:effectLst/>
                <a:latin typeface="Arial" panose="020B0604020202020204" pitchFamily="34" charset="0"/>
              </a:rPr>
              <a:t>. </a:t>
            </a:r>
            <a:r>
              <a:rPr lang="es-CO" sz="1800" dirty="0">
                <a:solidFill>
                  <a:srgbClr val="FF0000"/>
                </a:solidFill>
                <a:effectLst/>
                <a:latin typeface="Arial" panose="020B0604020202020204" pitchFamily="34" charset="0"/>
              </a:rPr>
              <a:t>El “arte” del discernimiento </a:t>
            </a:r>
            <a:r>
              <a:rPr lang="es-CO" sz="1800" dirty="0">
                <a:effectLst/>
                <a:latin typeface="Arial" panose="020B0604020202020204" pitchFamily="34" charset="0"/>
              </a:rPr>
              <a:t>es la </a:t>
            </a:r>
            <a:r>
              <a:rPr lang="es-CO" sz="1800" dirty="0">
                <a:solidFill>
                  <a:srgbClr val="FF0000"/>
                </a:solidFill>
                <a:effectLst/>
                <a:latin typeface="Arial" panose="020B0604020202020204" pitchFamily="34" charset="0"/>
              </a:rPr>
              <a:t>facultad</a:t>
            </a:r>
            <a:r>
              <a:rPr lang="es-CO" sz="1800" dirty="0">
                <a:effectLst/>
                <a:latin typeface="Arial" panose="020B0604020202020204" pitchFamily="34" charset="0"/>
              </a:rPr>
              <a:t> adquirida de discernir producto de la </a:t>
            </a:r>
            <a:r>
              <a:rPr lang="es-CO" sz="1800" dirty="0" err="1">
                <a:effectLst/>
                <a:latin typeface="Arial" panose="020B0604020202020204" pitchFamily="34" charset="0"/>
              </a:rPr>
              <a:t>formación</a:t>
            </a:r>
            <a:r>
              <a:rPr lang="es-CO" sz="1800" dirty="0">
                <a:effectLst/>
                <a:latin typeface="Arial" panose="020B0604020202020204" pitchFamily="34" charset="0"/>
              </a:rPr>
              <a:t>, la </a:t>
            </a:r>
            <a:r>
              <a:rPr lang="es-CO" sz="1800" dirty="0" err="1">
                <a:effectLst/>
                <a:latin typeface="Arial" panose="020B0604020202020204" pitchFamily="34" charset="0"/>
              </a:rPr>
              <a:t>oración</a:t>
            </a:r>
            <a:r>
              <a:rPr lang="es-CO" sz="1800" dirty="0">
                <a:effectLst/>
                <a:latin typeface="Arial" panose="020B0604020202020204" pitchFamily="34" charset="0"/>
              </a:rPr>
              <a:t> frecuente, la experiencia, el conocimiento de la Palabra de Dios y la </a:t>
            </a:r>
            <a:r>
              <a:rPr lang="es-CO" sz="1800" dirty="0" err="1">
                <a:effectLst/>
                <a:latin typeface="Arial" panose="020B0604020202020204" pitchFamily="34" charset="0"/>
              </a:rPr>
              <a:t>enseñanza</a:t>
            </a:r>
            <a:r>
              <a:rPr lang="es-CO" sz="1800" dirty="0">
                <a:effectLst/>
                <a:latin typeface="Arial" panose="020B0604020202020204" pitchFamily="34" charset="0"/>
              </a:rPr>
              <a:t> de la Iglesia. Este </a:t>
            </a:r>
            <a:r>
              <a:rPr lang="es-CO" sz="1800" dirty="0" err="1">
                <a:effectLst/>
                <a:latin typeface="Arial" panose="020B0604020202020204" pitchFamily="34" charset="0"/>
              </a:rPr>
              <a:t>cúmulo</a:t>
            </a:r>
            <a:r>
              <a:rPr lang="es-CO" sz="1800" dirty="0">
                <a:effectLst/>
                <a:latin typeface="Arial" panose="020B0604020202020204" pitchFamily="34" charset="0"/>
              </a:rPr>
              <a:t> de elementos nos </a:t>
            </a:r>
            <a:r>
              <a:rPr lang="es-CO" sz="1800" dirty="0" err="1">
                <a:effectLst/>
                <a:latin typeface="Arial" panose="020B0604020202020204" pitchFamily="34" charset="0"/>
              </a:rPr>
              <a:t>llevarán</a:t>
            </a:r>
            <a:r>
              <a:rPr lang="es-CO" sz="1800" dirty="0">
                <a:effectLst/>
                <a:latin typeface="Arial" panose="020B0604020202020204" pitchFamily="34" charset="0"/>
              </a:rPr>
              <a:t> a ir conociendo </a:t>
            </a:r>
            <a:r>
              <a:rPr lang="es-CO" sz="1800" dirty="0" err="1">
                <a:effectLst/>
                <a:latin typeface="Arial" panose="020B0604020202020204" pitchFamily="34" charset="0"/>
              </a:rPr>
              <a:t>cuál</a:t>
            </a:r>
            <a:r>
              <a:rPr lang="es-CO" sz="1800" dirty="0">
                <a:effectLst/>
                <a:latin typeface="Arial" panose="020B0604020202020204" pitchFamily="34" charset="0"/>
              </a:rPr>
              <a:t> es la voluntad de Dios en cada circunstancia, y debe ser ejercido por todo cristiano. </a:t>
            </a:r>
          </a:p>
          <a:p>
            <a:pPr algn="just">
              <a:defRPr/>
            </a:pPr>
            <a:r>
              <a:rPr lang="es-CO" sz="1800" dirty="0">
                <a:solidFill>
                  <a:srgbClr val="FF0000"/>
                </a:solidFill>
                <a:effectLst/>
                <a:latin typeface="Arial" panose="020B0604020202020204" pitchFamily="34" charset="0"/>
              </a:rPr>
              <a:t>El carisma del discernimiento (</a:t>
            </a:r>
            <a:r>
              <a:rPr lang="es-CO" sz="1800" dirty="0">
                <a:solidFill>
                  <a:srgbClr val="FF0000"/>
                </a:solidFill>
                <a:effectLst/>
                <a:latin typeface="Arial,Italic"/>
              </a:rPr>
              <a:t>1 Co </a:t>
            </a:r>
            <a:r>
              <a:rPr lang="es-CO" sz="1800" dirty="0">
                <a:solidFill>
                  <a:srgbClr val="FF0000"/>
                </a:solidFill>
                <a:effectLst/>
                <a:latin typeface="Arial" panose="020B0604020202020204" pitchFamily="34" charset="0"/>
              </a:rPr>
              <a:t>12, 10) </a:t>
            </a:r>
            <a:r>
              <a:rPr lang="es-CO" sz="1800" dirty="0">
                <a:effectLst/>
                <a:latin typeface="Arial" panose="020B0604020202020204" pitchFamily="34" charset="0"/>
              </a:rPr>
              <a:t>no es aprendido. Es </a:t>
            </a:r>
            <a:r>
              <a:rPr lang="es-CO" sz="1800" dirty="0" err="1">
                <a:effectLst/>
                <a:latin typeface="Arial" panose="020B0604020202020204" pitchFamily="34" charset="0"/>
              </a:rPr>
              <a:t>más</a:t>
            </a:r>
            <a:r>
              <a:rPr lang="es-CO" sz="1800" dirty="0">
                <a:effectLst/>
                <a:latin typeface="Arial" panose="020B0604020202020204" pitchFamily="34" charset="0"/>
              </a:rPr>
              <a:t> bien un instinto o luz particular que comunica el </a:t>
            </a:r>
            <a:r>
              <a:rPr lang="es-CO" sz="1800" dirty="0" err="1">
                <a:effectLst/>
                <a:latin typeface="Arial" panose="020B0604020202020204" pitchFamily="34" charset="0"/>
              </a:rPr>
              <a:t>Espíritu</a:t>
            </a:r>
            <a:r>
              <a:rPr lang="es-CO" sz="1800" dirty="0">
                <a:effectLst/>
                <a:latin typeface="Arial" panose="020B0604020202020204" pitchFamily="34" charset="0"/>
              </a:rPr>
              <a:t> Santo, para discernir con un recto juicio, o en sí mismo, o en otros, de qué origen provengan los movimientos interiores del alma. Sobre este carisma, que no es tan frecuente entre los cristianos. </a:t>
            </a:r>
            <a:endParaRPr lang="es-CO" dirty="0"/>
          </a:p>
          <a:p>
            <a:pPr algn="just">
              <a:defRPr/>
            </a:pPr>
            <a:endParaRPr lang="es-CO" dirty="0"/>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627A68-C57D-40D9-8D59-61A80F39E4B3}"/>
              </a:ext>
            </a:extLst>
          </p:cNvPr>
          <p:cNvSpPr>
            <a:spLocks noGrp="1"/>
          </p:cNvSpPr>
          <p:nvPr>
            <p:ph type="title"/>
          </p:nvPr>
        </p:nvSpPr>
        <p:spPr>
          <a:xfrm>
            <a:off x="855663" y="619125"/>
            <a:ext cx="7429500" cy="1477963"/>
          </a:xfrm>
        </p:spPr>
        <p:txBody>
          <a:bodyPr>
            <a:normAutofit fontScale="90000"/>
          </a:bodyPr>
          <a:lstStyle/>
          <a:p>
            <a:pPr>
              <a:defRPr/>
            </a:pPr>
            <a:r>
              <a:rPr lang="es-CO" dirty="0">
                <a:solidFill>
                  <a:srgbClr val="FF0000"/>
                </a:solidFill>
                <a:effectLst/>
                <a:latin typeface="Arial,Bold"/>
              </a:rPr>
              <a:t>¿Qué discernir en comunidad? </a:t>
            </a:r>
            <a:br>
              <a:rPr lang="es-CO" dirty="0">
                <a:solidFill>
                  <a:srgbClr val="FF0000"/>
                </a:solidFill>
              </a:rPr>
            </a:br>
            <a:endParaRPr lang="es-CO" dirty="0">
              <a:solidFill>
                <a:srgbClr val="FF0000"/>
              </a:solidFill>
            </a:endParaRPr>
          </a:p>
        </p:txBody>
      </p:sp>
      <p:sp>
        <p:nvSpPr>
          <p:cNvPr id="3" name="Marcador de contenido 2">
            <a:extLst>
              <a:ext uri="{FF2B5EF4-FFF2-40B4-BE49-F238E27FC236}">
                <a16:creationId xmlns:a16="http://schemas.microsoft.com/office/drawing/2014/main" id="{2E5586A2-4F82-BB2C-E2A8-29355D02D5B4}"/>
              </a:ext>
            </a:extLst>
          </p:cNvPr>
          <p:cNvSpPr>
            <a:spLocks noGrp="1"/>
          </p:cNvSpPr>
          <p:nvPr>
            <p:ph idx="1"/>
          </p:nvPr>
        </p:nvSpPr>
        <p:spPr>
          <a:xfrm>
            <a:off x="-107950" y="1557338"/>
            <a:ext cx="9072563" cy="5318125"/>
          </a:xfrm>
        </p:spPr>
        <p:txBody>
          <a:bodyPr/>
          <a:lstStyle/>
          <a:p>
            <a:pPr algn="just">
              <a:defRPr/>
            </a:pPr>
            <a:r>
              <a:rPr lang="es-CO" sz="1800" dirty="0">
                <a:effectLst/>
                <a:latin typeface="Arial" panose="020B0604020202020204" pitchFamily="34" charset="0"/>
              </a:rPr>
              <a:t>A nivel grupal, debemos discernir, en primer lugar, </a:t>
            </a:r>
          </a:p>
          <a:p>
            <a:pPr algn="just">
              <a:defRPr/>
            </a:pPr>
            <a:r>
              <a:rPr lang="es-CO" sz="1800" dirty="0">
                <a:effectLst/>
                <a:latin typeface="Arial" panose="020B0604020202020204" pitchFamily="34" charset="0"/>
              </a:rPr>
              <a:t>¿</a:t>
            </a:r>
            <a:r>
              <a:rPr lang="es-CO" sz="1800" dirty="0" err="1">
                <a:effectLst/>
                <a:latin typeface="Arial,Bold"/>
              </a:rPr>
              <a:t>cuál</a:t>
            </a:r>
            <a:r>
              <a:rPr lang="es-CO" sz="1800" dirty="0">
                <a:effectLst/>
                <a:latin typeface="Arial,Bold"/>
              </a:rPr>
              <a:t> es el plan del </a:t>
            </a:r>
            <a:r>
              <a:rPr lang="es-CO" sz="1800" dirty="0" err="1">
                <a:effectLst/>
                <a:latin typeface="Arial,Bold"/>
              </a:rPr>
              <a:t>Señor</a:t>
            </a:r>
            <a:r>
              <a:rPr lang="es-CO" sz="1800" dirty="0">
                <a:effectLst/>
                <a:latin typeface="Arial,Bold"/>
              </a:rPr>
              <a:t> para nuestra vida?. </a:t>
            </a:r>
          </a:p>
          <a:p>
            <a:pPr algn="just">
              <a:defRPr/>
            </a:pPr>
            <a:r>
              <a:rPr lang="es-CO" sz="1800" dirty="0">
                <a:effectLst/>
                <a:latin typeface="Arial" panose="020B0604020202020204" pitchFamily="34" charset="0"/>
              </a:rPr>
              <a:t>Discernamos, </a:t>
            </a:r>
            <a:r>
              <a:rPr lang="es-CO" sz="1800" dirty="0" err="1">
                <a:effectLst/>
                <a:latin typeface="Arial" panose="020B0604020202020204" pitchFamily="34" charset="0"/>
              </a:rPr>
              <a:t>también</a:t>
            </a:r>
            <a:r>
              <a:rPr lang="es-CO" sz="1800" dirty="0">
                <a:effectLst/>
                <a:latin typeface="Arial" panose="020B0604020202020204" pitchFamily="34" charset="0"/>
              </a:rPr>
              <a:t>, entre otras cosas: </a:t>
            </a:r>
            <a:endParaRPr lang="es-CO" dirty="0"/>
          </a:p>
          <a:p>
            <a:pPr algn="just">
              <a:defRPr/>
            </a:pPr>
            <a:r>
              <a:rPr lang="es-CO" sz="1800" dirty="0" err="1">
                <a:effectLst/>
                <a:latin typeface="Arial" panose="020B0604020202020204" pitchFamily="34" charset="0"/>
              </a:rPr>
              <a:t>Cómo</a:t>
            </a:r>
            <a:r>
              <a:rPr lang="es-CO" sz="1800" dirty="0">
                <a:effectLst/>
                <a:latin typeface="Arial" panose="020B0604020202020204" pitchFamily="34" charset="0"/>
              </a:rPr>
              <a:t> los dones se </a:t>
            </a:r>
            <a:r>
              <a:rPr lang="es-CO" sz="1800" dirty="0" err="1">
                <a:effectLst/>
                <a:latin typeface="Arial" panose="020B0604020202020204" pitchFamily="34" charset="0"/>
              </a:rPr>
              <a:t>están</a:t>
            </a:r>
            <a:r>
              <a:rPr lang="es-CO" sz="1800" dirty="0">
                <a:effectLst/>
                <a:latin typeface="Arial" panose="020B0604020202020204" pitchFamily="34" charset="0"/>
              </a:rPr>
              <a:t> manifestando y de qué forma. </a:t>
            </a:r>
          </a:p>
          <a:p>
            <a:pPr algn="just">
              <a:defRPr/>
            </a:pPr>
            <a:r>
              <a:rPr lang="es-CO" sz="1800" dirty="0">
                <a:effectLst/>
                <a:latin typeface="Arial" panose="020B0604020202020204" pitchFamily="34" charset="0"/>
              </a:rPr>
              <a:t>La calidad de la </a:t>
            </a:r>
            <a:r>
              <a:rPr lang="es-CO" sz="1800" dirty="0" err="1">
                <a:effectLst/>
                <a:latin typeface="Arial" panose="020B0604020202020204" pitchFamily="34" charset="0"/>
              </a:rPr>
              <a:t>oración</a:t>
            </a:r>
            <a:r>
              <a:rPr lang="es-CO" sz="1800" dirty="0">
                <a:effectLst/>
                <a:latin typeface="Arial" panose="020B0604020202020204" pitchFamily="34" charset="0"/>
              </a:rPr>
              <a:t>.</a:t>
            </a:r>
          </a:p>
          <a:p>
            <a:pPr algn="just">
              <a:defRPr/>
            </a:pPr>
            <a:r>
              <a:rPr lang="es-CO" sz="1800" dirty="0">
                <a:effectLst/>
                <a:latin typeface="Arial" panose="020B0604020202020204" pitchFamily="34" charset="0"/>
              </a:rPr>
              <a:t>Las sugerencias de los miembros del equipo de servidores.</a:t>
            </a:r>
            <a:br>
              <a:rPr lang="es-CO" sz="1800" dirty="0">
                <a:effectLst/>
                <a:latin typeface="Arial" panose="020B0604020202020204" pitchFamily="34" charset="0"/>
              </a:rPr>
            </a:br>
            <a:endParaRPr lang="es-CO" sz="1800" dirty="0">
              <a:effectLst/>
              <a:latin typeface="Arial" panose="020B0604020202020204" pitchFamily="34" charset="0"/>
            </a:endParaRPr>
          </a:p>
          <a:p>
            <a:pPr algn="just">
              <a:defRPr/>
            </a:pPr>
            <a:r>
              <a:rPr lang="es-CO" sz="1800" dirty="0">
                <a:effectLst/>
                <a:latin typeface="Arial" panose="020B0604020202020204" pitchFamily="34" charset="0"/>
              </a:rPr>
              <a:t>La necesidad de nombrar nuevos servidores, </a:t>
            </a:r>
            <a:r>
              <a:rPr lang="es-CO" sz="1800" dirty="0" err="1">
                <a:effectLst/>
                <a:latin typeface="Arial" panose="020B0604020202020204" pitchFamily="34" charset="0"/>
              </a:rPr>
              <a:t>asi</a:t>
            </a:r>
            <a:r>
              <a:rPr lang="es-CO" sz="1800" dirty="0">
                <a:effectLst/>
                <a:latin typeface="Arial" panose="020B0604020202020204" pitchFamily="34" charset="0"/>
              </a:rPr>
              <a:t>́ como el modo de su </a:t>
            </a:r>
            <a:r>
              <a:rPr lang="es-CO" sz="1800" dirty="0" err="1">
                <a:effectLst/>
                <a:latin typeface="Arial" panose="020B0604020202020204" pitchFamily="34" charset="0"/>
              </a:rPr>
              <a:t>elección</a:t>
            </a:r>
            <a:r>
              <a:rPr lang="es-CO" sz="1800" dirty="0">
                <a:effectLst/>
                <a:latin typeface="Arial" panose="020B0604020202020204" pitchFamily="34" charset="0"/>
              </a:rPr>
              <a:t>.</a:t>
            </a:r>
          </a:p>
          <a:p>
            <a:pPr marL="0" indent="0" algn="just">
              <a:buFont typeface="Arial" panose="020B0604020202020204" pitchFamily="34" charset="0"/>
              <a:buNone/>
              <a:defRPr/>
            </a:pPr>
            <a:br>
              <a:rPr lang="es-CO" sz="1800" dirty="0">
                <a:effectLst/>
                <a:latin typeface="Arial" panose="020B0604020202020204" pitchFamily="34" charset="0"/>
              </a:rPr>
            </a:br>
            <a:r>
              <a:rPr lang="es-CO" sz="1800" dirty="0">
                <a:effectLst/>
                <a:latin typeface="Arial" panose="020B0604020202020204" pitchFamily="34" charset="0"/>
              </a:rPr>
              <a:t>Qué quiere el </a:t>
            </a:r>
            <a:r>
              <a:rPr lang="es-CO" sz="1800" dirty="0" err="1">
                <a:effectLst/>
                <a:latin typeface="Arial" panose="020B0604020202020204" pitchFamily="34" charset="0"/>
              </a:rPr>
              <a:t>Señor</a:t>
            </a:r>
            <a:r>
              <a:rPr lang="es-CO" sz="1800" dirty="0">
                <a:effectLst/>
                <a:latin typeface="Arial" panose="020B0604020202020204" pitchFamily="34" charset="0"/>
              </a:rPr>
              <a:t> del equipo de servidores: ¿</a:t>
            </a:r>
            <a:r>
              <a:rPr lang="es-CO" sz="1800" dirty="0" err="1">
                <a:effectLst/>
                <a:latin typeface="Arial" panose="020B0604020202020204" pitchFamily="34" charset="0"/>
              </a:rPr>
              <a:t>Cuál</a:t>
            </a:r>
            <a:r>
              <a:rPr lang="es-CO" sz="1800" dirty="0">
                <a:effectLst/>
                <a:latin typeface="Arial" panose="020B0604020202020204" pitchFamily="34" charset="0"/>
              </a:rPr>
              <a:t> es nuestro carisma y </a:t>
            </a:r>
            <a:r>
              <a:rPr lang="es-CO" sz="1800" dirty="0" err="1">
                <a:effectLst/>
                <a:latin typeface="Arial" panose="020B0604020202020204" pitchFamily="34" charset="0"/>
              </a:rPr>
              <a:t>misión</a:t>
            </a:r>
            <a:r>
              <a:rPr lang="es-CO" sz="1800" dirty="0">
                <a:effectLst/>
                <a:latin typeface="Arial" panose="020B0604020202020204" pitchFamily="34" charset="0"/>
              </a:rPr>
              <a:t>? </a:t>
            </a:r>
            <a:endParaRPr lang="es-CO" dirty="0"/>
          </a:p>
          <a:p>
            <a:pPr>
              <a:defRPr/>
            </a:pPr>
            <a:endParaRPr lang="es-CO" dirty="0"/>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D511554-0A4D-4785-A71C-E44C67B69914}"/>
              </a:ext>
            </a:extLst>
          </p:cNvPr>
          <p:cNvSpPr>
            <a:spLocks noGrp="1"/>
          </p:cNvSpPr>
          <p:nvPr>
            <p:ph idx="1"/>
          </p:nvPr>
        </p:nvSpPr>
        <p:spPr>
          <a:xfrm>
            <a:off x="855663" y="404813"/>
            <a:ext cx="7429500" cy="5386387"/>
          </a:xfrm>
        </p:spPr>
        <p:txBody>
          <a:bodyPr>
            <a:normAutofit fontScale="62500" lnSpcReduction="20000"/>
          </a:bodyPr>
          <a:lstStyle/>
          <a:p>
            <a:pPr>
              <a:defRPr/>
            </a:pPr>
            <a:r>
              <a:rPr lang="es-CO" sz="1800" dirty="0">
                <a:effectLst/>
                <a:latin typeface="Arial" panose="020B0604020202020204" pitchFamily="34" charset="0"/>
              </a:rPr>
              <a:t>TEXTO:</a:t>
            </a:r>
            <a:br>
              <a:rPr lang="es-CO" sz="1800" dirty="0">
                <a:effectLst/>
                <a:latin typeface="Arial" panose="020B0604020202020204" pitchFamily="34" charset="0"/>
              </a:rPr>
            </a:br>
            <a:r>
              <a:rPr lang="es-CO" sz="1800" dirty="0" err="1">
                <a:effectLst/>
                <a:latin typeface="Arial" panose="020B0604020202020204" pitchFamily="34" charset="0"/>
              </a:rPr>
              <a:t>Hech</a:t>
            </a:r>
            <a:r>
              <a:rPr lang="es-CO" sz="1800" dirty="0">
                <a:effectLst/>
                <a:latin typeface="Arial" panose="020B0604020202020204" pitchFamily="34" charset="0"/>
              </a:rPr>
              <a:t> 2, 42-47 1.DENTIFIQUEMOS </a:t>
            </a:r>
            <a:endParaRPr lang="es-CO" dirty="0"/>
          </a:p>
          <a:p>
            <a:pPr marL="0" indent="0">
              <a:buFont typeface="Arial" panose="020B0604020202020204" pitchFamily="34" charset="0"/>
              <a:buNone/>
              <a:defRPr/>
            </a:pPr>
            <a:r>
              <a:rPr lang="es-CO" sz="1800" dirty="0">
                <a:effectLst/>
                <a:latin typeface="Arial" panose="020B0604020202020204" pitchFamily="34" charset="0"/>
              </a:rPr>
              <a:t>a)  Los elementos principales que aparecen en el texto </a:t>
            </a:r>
            <a:r>
              <a:rPr lang="es-CO" sz="1800" dirty="0">
                <a:effectLst/>
                <a:latin typeface="Wingdings" pitchFamily="2" charset="2"/>
              </a:rPr>
              <a:t> </a:t>
            </a:r>
            <a:r>
              <a:rPr lang="es-CO" sz="1800" dirty="0" err="1">
                <a:effectLst/>
                <a:latin typeface="Arial" panose="020B0604020202020204" pitchFamily="34" charset="0"/>
              </a:rPr>
              <a:t>permanecían</a:t>
            </a:r>
            <a:r>
              <a:rPr lang="es-CO" sz="1800" dirty="0">
                <a:effectLst/>
                <a:latin typeface="Arial" panose="020B0604020202020204" pitchFamily="34" charset="0"/>
              </a:rPr>
              <a:t> juntos </a:t>
            </a:r>
            <a:endParaRPr lang="es-CO" dirty="0">
              <a:effectLst/>
            </a:endParaRPr>
          </a:p>
          <a:p>
            <a:pPr>
              <a:buFont typeface="+mj-lt"/>
              <a:buAutoNum type="arabicPeriod"/>
              <a:defRPr/>
            </a:pPr>
            <a:r>
              <a:rPr lang="es-CO" sz="1800" dirty="0">
                <a:effectLst/>
                <a:latin typeface="Wingdings" pitchFamily="2" charset="2"/>
              </a:rPr>
              <a:t> </a:t>
            </a:r>
            <a:r>
              <a:rPr lang="es-CO" sz="1800" dirty="0" err="1">
                <a:effectLst/>
                <a:latin typeface="Arial" panose="020B0604020202020204" pitchFamily="34" charset="0"/>
              </a:rPr>
              <a:t>oración</a:t>
            </a:r>
            <a:br>
              <a:rPr lang="es-CO" sz="1800" dirty="0">
                <a:effectLst/>
                <a:latin typeface="Arial" panose="020B0604020202020204" pitchFamily="34" charset="0"/>
              </a:rPr>
            </a:br>
            <a:r>
              <a:rPr lang="es-CO" sz="1800" dirty="0">
                <a:effectLst/>
                <a:latin typeface="Wingdings" pitchFamily="2" charset="2"/>
              </a:rPr>
              <a:t> </a:t>
            </a:r>
            <a:r>
              <a:rPr lang="es-CO" sz="1800" dirty="0">
                <a:effectLst/>
                <a:latin typeface="Arial" panose="020B0604020202020204" pitchFamily="34" charset="0"/>
              </a:rPr>
              <a:t>compartir fraterno </a:t>
            </a:r>
            <a:r>
              <a:rPr lang="es-CO" sz="1800" dirty="0">
                <a:effectLst/>
                <a:latin typeface="Wingdings" pitchFamily="2" charset="2"/>
              </a:rPr>
              <a:t> </a:t>
            </a:r>
            <a:r>
              <a:rPr lang="es-CO" sz="1800" dirty="0">
                <a:effectLst/>
                <a:latin typeface="Arial" panose="020B0604020202020204" pitchFamily="34" charset="0"/>
              </a:rPr>
              <a:t>convivencia</a:t>
            </a:r>
            <a:br>
              <a:rPr lang="es-CO" sz="1800" dirty="0">
                <a:effectLst/>
                <a:latin typeface="Arial" panose="020B0604020202020204" pitchFamily="34" charset="0"/>
              </a:rPr>
            </a:br>
            <a:r>
              <a:rPr lang="es-CO" sz="1800" dirty="0">
                <a:effectLst/>
                <a:latin typeface="Wingdings" pitchFamily="2" charset="2"/>
              </a:rPr>
              <a:t> </a:t>
            </a:r>
            <a:r>
              <a:rPr lang="es-CO" sz="1800" dirty="0">
                <a:effectLst/>
                <a:latin typeface="Arial" panose="020B0604020202020204" pitchFamily="34" charset="0"/>
              </a:rPr>
              <a:t>un solo </a:t>
            </a:r>
            <a:r>
              <a:rPr lang="es-CO" sz="1800" dirty="0" err="1">
                <a:effectLst/>
                <a:latin typeface="Arial" panose="020B0604020202020204" pitchFamily="34" charset="0"/>
              </a:rPr>
              <a:t>corazón</a:t>
            </a:r>
            <a:r>
              <a:rPr lang="es-CO" sz="1800" dirty="0">
                <a:effectLst/>
                <a:latin typeface="Arial" panose="020B0604020202020204" pitchFamily="34" charset="0"/>
              </a:rPr>
              <a:t> </a:t>
            </a:r>
            <a:r>
              <a:rPr lang="es-CO" sz="1800" dirty="0">
                <a:effectLst/>
                <a:latin typeface="Wingdings" pitchFamily="2" charset="2"/>
              </a:rPr>
              <a:t> </a:t>
            </a:r>
            <a:r>
              <a:rPr lang="es-CO" sz="1800" dirty="0">
                <a:effectLst/>
                <a:latin typeface="Arial" panose="020B0604020202020204" pitchFamily="34" charset="0"/>
              </a:rPr>
              <a:t>dar a los pobres </a:t>
            </a:r>
            <a:endParaRPr lang="es-CO" dirty="0">
              <a:effectLst/>
            </a:endParaRPr>
          </a:p>
          <a:p>
            <a:pPr marL="0" indent="0">
              <a:buFont typeface="Arial" panose="020B0604020202020204" pitchFamily="34" charset="0"/>
              <a:buNone/>
              <a:defRPr/>
            </a:pPr>
            <a:r>
              <a:rPr lang="es-CO" sz="1800" dirty="0">
                <a:effectLst/>
                <a:latin typeface="Arial" panose="020B0604020202020204" pitchFamily="34" charset="0"/>
              </a:rPr>
              <a:t>b)  ¿Qué elementos de estos hemos tenido en perspectiva del discerniendo cristiano y en que elementos hemos fallado? (</a:t>
            </a:r>
            <a:r>
              <a:rPr lang="es-CO" sz="1800" dirty="0" err="1">
                <a:effectLst/>
                <a:latin typeface="Arial" panose="020B0604020202020204" pitchFamily="34" charset="0"/>
              </a:rPr>
              <a:t>enuméralos</a:t>
            </a:r>
            <a:r>
              <a:rPr lang="es-CO" sz="1800" dirty="0">
                <a:effectLst/>
                <a:latin typeface="Arial" panose="020B0604020202020204" pitchFamily="34" charset="0"/>
              </a:rPr>
              <a:t> en orden de importancia) </a:t>
            </a:r>
            <a:endParaRPr lang="es-CO" dirty="0">
              <a:effectLst/>
            </a:endParaRPr>
          </a:p>
          <a:p>
            <a:pPr>
              <a:defRPr/>
            </a:pPr>
            <a:r>
              <a:rPr lang="es-CO" sz="1800" dirty="0">
                <a:effectLst/>
                <a:latin typeface="Arial" panose="020B0604020202020204" pitchFamily="34" charset="0"/>
              </a:rPr>
              <a:t>TRABAJO EN GRUPO</a:t>
            </a:r>
            <a:br>
              <a:rPr lang="es-CO" sz="1800" dirty="0">
                <a:effectLst/>
                <a:latin typeface="Arial" panose="020B0604020202020204" pitchFamily="34" charset="0"/>
              </a:rPr>
            </a:br>
            <a:r>
              <a:rPr lang="es-CO" sz="1800" dirty="0">
                <a:effectLst/>
                <a:latin typeface="Arial" panose="020B0604020202020204" pitchFamily="34" charset="0"/>
              </a:rPr>
              <a:t>¿</a:t>
            </a:r>
            <a:r>
              <a:rPr lang="es-CO" sz="1800" dirty="0" err="1">
                <a:effectLst/>
                <a:latin typeface="Arial" panose="020B0604020202020204" pitchFamily="34" charset="0"/>
              </a:rPr>
              <a:t>Cómo</a:t>
            </a:r>
            <a:r>
              <a:rPr lang="es-CO" sz="1800" dirty="0">
                <a:effectLst/>
                <a:latin typeface="Arial" panose="020B0604020202020204" pitchFamily="34" charset="0"/>
              </a:rPr>
              <a:t> creen ustedes que ha sido nuestra </a:t>
            </a:r>
            <a:r>
              <a:rPr lang="es-CO" sz="1800" dirty="0" err="1">
                <a:effectLst/>
                <a:latin typeface="Arial" panose="020B0604020202020204" pitchFamily="34" charset="0"/>
              </a:rPr>
              <a:t>preparación</a:t>
            </a:r>
            <a:r>
              <a:rPr lang="es-CO" sz="1800" dirty="0">
                <a:effectLst/>
                <a:latin typeface="Arial" panose="020B0604020202020204" pitchFamily="34" charset="0"/>
              </a:rPr>
              <a:t> al interior del grupo? </a:t>
            </a:r>
            <a:endParaRPr lang="es-CO" dirty="0"/>
          </a:p>
          <a:p>
            <a:pPr>
              <a:defRPr/>
            </a:pPr>
            <a:r>
              <a:rPr lang="es-CO" sz="1800" dirty="0">
                <a:effectLst/>
                <a:latin typeface="Wingdings" pitchFamily="2" charset="2"/>
              </a:rPr>
              <a:t> </a:t>
            </a:r>
            <a:r>
              <a:rPr lang="es-CO" sz="1800" dirty="0">
                <a:effectLst/>
                <a:latin typeface="Arial" panose="020B0604020202020204" pitchFamily="34" charset="0"/>
              </a:rPr>
              <a:t>FRUTOS</a:t>
            </a:r>
            <a:br>
              <a:rPr lang="es-CO" sz="1800" dirty="0">
                <a:effectLst/>
                <a:latin typeface="Arial" panose="020B0604020202020204" pitchFamily="34" charset="0"/>
              </a:rPr>
            </a:br>
            <a:r>
              <a:rPr lang="es-CO" sz="1800" dirty="0">
                <a:effectLst/>
                <a:latin typeface="Wingdings" pitchFamily="2" charset="2"/>
              </a:rPr>
              <a:t> </a:t>
            </a:r>
            <a:r>
              <a:rPr lang="es-CO" sz="1800" dirty="0">
                <a:effectLst/>
                <a:latin typeface="Arial" panose="020B0604020202020204" pitchFamily="34" charset="0"/>
              </a:rPr>
              <a:t>SUGERENCIAS </a:t>
            </a:r>
            <a:endParaRPr lang="es-CO" dirty="0"/>
          </a:p>
          <a:p>
            <a:pPr>
              <a:defRPr/>
            </a:pPr>
            <a:r>
              <a:rPr lang="es-CO" sz="1800" dirty="0">
                <a:effectLst/>
                <a:latin typeface="Arial,Bold"/>
              </a:rPr>
              <a:t>TRABAJO PERSONAL </a:t>
            </a:r>
            <a:endParaRPr lang="es-CO" dirty="0"/>
          </a:p>
          <a:p>
            <a:pPr>
              <a:defRPr/>
            </a:pPr>
            <a:r>
              <a:rPr lang="es-CO" sz="1800" dirty="0">
                <a:effectLst/>
                <a:latin typeface="Arial" panose="020B0604020202020204" pitchFamily="34" charset="0"/>
              </a:rPr>
              <a:t>- Tomen el texto de Mc 3, 13-19 y lee muy despacio para interiorizarlo. </a:t>
            </a:r>
            <a:r>
              <a:rPr lang="es-CO" sz="1800" dirty="0" err="1">
                <a:effectLst/>
                <a:latin typeface="Arial" panose="020B0604020202020204" pitchFamily="34" charset="0"/>
              </a:rPr>
              <a:t>Reflexión</a:t>
            </a:r>
            <a:r>
              <a:rPr lang="es-CO" sz="1800" dirty="0">
                <a:effectLst/>
                <a:latin typeface="Arial" panose="020B0604020202020204" pitchFamily="34" charset="0"/>
              </a:rPr>
              <a:t> de unos minutos sobre el texto: </a:t>
            </a:r>
            <a:endParaRPr lang="es-CO" dirty="0"/>
          </a:p>
          <a:p>
            <a:pPr>
              <a:defRPr/>
            </a:pPr>
            <a:r>
              <a:rPr lang="es-CO" sz="1800" dirty="0">
                <a:effectLst/>
                <a:latin typeface="Arial,BoldItalic"/>
              </a:rPr>
              <a:t>COMUNIDAD APOSTÓLICA </a:t>
            </a:r>
            <a:endParaRPr lang="es-CO" dirty="0"/>
          </a:p>
          <a:p>
            <a:pPr>
              <a:defRPr/>
            </a:pPr>
            <a:r>
              <a:rPr lang="es-CO" sz="1800" dirty="0">
                <a:effectLst/>
                <a:latin typeface="Arial" panose="020B0604020202020204" pitchFamily="34" charset="0"/>
              </a:rPr>
              <a:t>A) ELECCIÓN_______________________________________________________ </a:t>
            </a:r>
          </a:p>
          <a:p>
            <a:pPr>
              <a:defRPr/>
            </a:pPr>
            <a:r>
              <a:rPr lang="es-CO" sz="1800" dirty="0">
                <a:effectLst/>
                <a:latin typeface="Arial" panose="020B0604020202020204" pitchFamily="34" charset="0"/>
              </a:rPr>
              <a:t>B) PERMANENCIA___________________________________________________. </a:t>
            </a:r>
          </a:p>
          <a:p>
            <a:pPr>
              <a:defRPr/>
            </a:pPr>
            <a:r>
              <a:rPr lang="es-CO" sz="1800" dirty="0">
                <a:effectLst/>
                <a:latin typeface="Arial" panose="020B0604020202020204" pitchFamily="34" charset="0"/>
              </a:rPr>
              <a:t>C) MISIÓN__________________________________________________________. </a:t>
            </a:r>
          </a:p>
          <a:p>
            <a:pPr>
              <a:defRPr/>
            </a:pPr>
            <a:r>
              <a:rPr lang="es-CO" sz="1800" dirty="0">
                <a:effectLst/>
                <a:latin typeface="Arial" panose="020B0604020202020204" pitchFamily="34" charset="0"/>
              </a:rPr>
              <a:t>D) FRUTOS_________________________________________________________. </a:t>
            </a:r>
            <a:endParaRPr lang="es-CO" dirty="0"/>
          </a:p>
          <a:p>
            <a:pPr>
              <a:defRPr/>
            </a:pPr>
            <a:endParaRPr lang="es-CO" dirty="0"/>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C60F82-7F3E-F21B-B310-A7118DDE463F}"/>
              </a:ext>
            </a:extLst>
          </p:cNvPr>
          <p:cNvSpPr>
            <a:spLocks noGrp="1"/>
          </p:cNvSpPr>
          <p:nvPr>
            <p:ph type="title"/>
          </p:nvPr>
        </p:nvSpPr>
        <p:spPr>
          <a:xfrm>
            <a:off x="855663" y="619125"/>
            <a:ext cx="7429500" cy="1477963"/>
          </a:xfrm>
        </p:spPr>
        <p:txBody>
          <a:bodyPr/>
          <a:lstStyle/>
          <a:p>
            <a:pPr algn="ctr">
              <a:defRPr/>
            </a:pPr>
            <a:r>
              <a:rPr lang="es-CO" dirty="0">
                <a:solidFill>
                  <a:srgbClr val="FF0000"/>
                </a:solidFill>
              </a:rPr>
              <a:t>LOS CARISMAS EN LAS PERSONAS</a:t>
            </a:r>
          </a:p>
        </p:txBody>
      </p:sp>
      <p:sp>
        <p:nvSpPr>
          <p:cNvPr id="3" name="Marcador de contenido 2">
            <a:extLst>
              <a:ext uri="{FF2B5EF4-FFF2-40B4-BE49-F238E27FC236}">
                <a16:creationId xmlns:a16="http://schemas.microsoft.com/office/drawing/2014/main" id="{E473DFF5-329C-AAC6-CEDC-6F432DB1F46D}"/>
              </a:ext>
            </a:extLst>
          </p:cNvPr>
          <p:cNvSpPr>
            <a:spLocks noGrp="1"/>
          </p:cNvSpPr>
          <p:nvPr>
            <p:ph idx="1"/>
          </p:nvPr>
        </p:nvSpPr>
        <p:spPr>
          <a:xfrm>
            <a:off x="539750" y="1628775"/>
            <a:ext cx="7848600" cy="4895850"/>
          </a:xfrm>
        </p:spPr>
        <p:txBody>
          <a:bodyPr>
            <a:normAutofit fontScale="85000" lnSpcReduction="10000"/>
          </a:bodyPr>
          <a:lstStyle/>
          <a:p>
            <a:pPr algn="just">
              <a:defRPr/>
            </a:pPr>
            <a:r>
              <a:rPr lang="es-CO" sz="1800" dirty="0">
                <a:effectLst/>
                <a:latin typeface="Arial" panose="020B0604020202020204" pitchFamily="34" charset="0"/>
              </a:rPr>
              <a:t>Los carismas son acciones de Dios, por medio de las cuales el </a:t>
            </a:r>
            <a:r>
              <a:rPr lang="es-CO" sz="1800" dirty="0" err="1">
                <a:effectLst/>
                <a:latin typeface="Arial" panose="020B0604020202020204" pitchFamily="34" charset="0"/>
              </a:rPr>
              <a:t>Señor</a:t>
            </a:r>
            <a:r>
              <a:rPr lang="es-CO" sz="1800" dirty="0">
                <a:effectLst/>
                <a:latin typeface="Arial" panose="020B0604020202020204" pitchFamily="34" charset="0"/>
              </a:rPr>
              <a:t> usa a la persona como un instrumento de gracia para otra. Generalmente, la persona que Dios usa se da cuenta que es </a:t>
            </a:r>
            <a:r>
              <a:rPr lang="es-CO" sz="1800" dirty="0" err="1">
                <a:effectLst/>
                <a:latin typeface="Arial" panose="020B0604020202020204" pitchFamily="34" charset="0"/>
              </a:rPr>
              <a:t>Él</a:t>
            </a:r>
            <a:r>
              <a:rPr lang="es-CO" sz="1800" dirty="0">
                <a:effectLst/>
                <a:latin typeface="Arial" panose="020B0604020202020204" pitchFamily="34" charset="0"/>
              </a:rPr>
              <a:t> quien la mueve. La persona para quien la gracia va dirigida, puede o no responder a ella. </a:t>
            </a:r>
            <a:endParaRPr lang="es-CO" dirty="0"/>
          </a:p>
          <a:p>
            <a:pPr algn="just">
              <a:defRPr/>
            </a:pPr>
            <a:r>
              <a:rPr lang="es-CO" sz="1800" dirty="0">
                <a:effectLst/>
                <a:latin typeface="Arial,BoldItalic"/>
              </a:rPr>
              <a:t>Partes de la </a:t>
            </a:r>
            <a:r>
              <a:rPr lang="es-CO" sz="1800" dirty="0" err="1">
                <a:effectLst/>
                <a:latin typeface="Arial,BoldItalic"/>
              </a:rPr>
              <a:t>definición</a:t>
            </a:r>
            <a:r>
              <a:rPr lang="es-CO" sz="1800" dirty="0">
                <a:effectLst/>
                <a:latin typeface="Arial,BoldItalic"/>
              </a:rPr>
              <a:t> </a:t>
            </a:r>
            <a:endParaRPr lang="es-CO" dirty="0"/>
          </a:p>
          <a:p>
            <a:pPr algn="just">
              <a:defRPr/>
            </a:pPr>
            <a:r>
              <a:rPr lang="es-CO" sz="1800" dirty="0">
                <a:effectLst/>
                <a:latin typeface="Arial,Italic"/>
              </a:rPr>
              <a:t>1) Acciones de Dios </a:t>
            </a:r>
            <a:endParaRPr lang="es-CO" dirty="0"/>
          </a:p>
          <a:p>
            <a:pPr algn="just">
              <a:defRPr/>
            </a:pPr>
            <a:r>
              <a:rPr lang="es-CO" sz="1800" dirty="0">
                <a:effectLst/>
                <a:latin typeface="Arial" panose="020B0604020202020204" pitchFamily="34" charset="0"/>
              </a:rPr>
              <a:t>Todo carisma verdadero comienza con Dios, quien está cerca de nosotros y está sumamente activo atrayendo a todos hacia </a:t>
            </a:r>
            <a:r>
              <a:rPr lang="es-CO" sz="1800" dirty="0" err="1">
                <a:effectLst/>
                <a:latin typeface="Arial" panose="020B0604020202020204" pitchFamily="34" charset="0"/>
              </a:rPr>
              <a:t>Él</a:t>
            </a:r>
            <a:r>
              <a:rPr lang="es-CO" sz="1800" dirty="0">
                <a:effectLst/>
                <a:latin typeface="Arial" panose="020B0604020202020204" pitchFamily="34" charset="0"/>
              </a:rPr>
              <a:t>. Por lo tanto, decir que los carismas son ―acciones de Dios‖ no quiere decir que no ocurran a diario y regularmente. Esto quiere decir que hemos ―despertado‖ a Dios; esperamos en Dios, y ponemos de lado nuestro modo humano de actuar y pensar. </a:t>
            </a:r>
            <a:endParaRPr lang="es-CO" dirty="0"/>
          </a:p>
          <a:p>
            <a:pPr algn="just">
              <a:defRPr/>
            </a:pPr>
            <a:r>
              <a:rPr lang="es-CO" sz="1800" dirty="0">
                <a:effectLst/>
                <a:latin typeface="Arial,Italic"/>
              </a:rPr>
              <a:t>2) Usa a la persona </a:t>
            </a:r>
            <a:endParaRPr lang="es-CO" dirty="0"/>
          </a:p>
          <a:p>
            <a:pPr algn="just">
              <a:defRPr/>
            </a:pPr>
            <a:r>
              <a:rPr lang="es-CO" sz="1800" dirty="0">
                <a:effectLst/>
                <a:latin typeface="Arial" panose="020B0604020202020204" pitchFamily="34" charset="0"/>
              </a:rPr>
              <a:t>Los carismas no son ―voces del cielo‖ o </a:t>
            </a:r>
            <a:r>
              <a:rPr lang="es-CO" sz="1800" dirty="0" err="1">
                <a:effectLst/>
                <a:latin typeface="Arial" panose="020B0604020202020204" pitchFamily="34" charset="0"/>
              </a:rPr>
              <a:t>intervención</a:t>
            </a:r>
            <a:r>
              <a:rPr lang="es-CO" sz="1800" dirty="0">
                <a:effectLst/>
                <a:latin typeface="Arial" panose="020B0604020202020204" pitchFamily="34" charset="0"/>
              </a:rPr>
              <a:t> divina directa (aunque esto puede ocurrir). Son poderes o capacidades que da Dios a una persona para ayudar a sus hermanos de la comunidad. Son parte regular y normal del plan de Dios, por medio de los cuales equipa el Cuerpo de Cristo para ayudar a sus miembros. </a:t>
            </a:r>
            <a:endParaRPr lang="es-CO" dirty="0"/>
          </a:p>
          <a:p>
            <a:pPr algn="just">
              <a:defRPr/>
            </a:pPr>
            <a:endParaRPr lang="es-CO" dirty="0"/>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583A419-3837-BA5C-AFFE-B2A4E436DE40}"/>
              </a:ext>
            </a:extLst>
          </p:cNvPr>
          <p:cNvSpPr>
            <a:spLocks noGrp="1"/>
          </p:cNvSpPr>
          <p:nvPr>
            <p:ph idx="1"/>
          </p:nvPr>
        </p:nvSpPr>
        <p:spPr>
          <a:xfrm>
            <a:off x="855663" y="476250"/>
            <a:ext cx="7429500" cy="5314950"/>
          </a:xfrm>
        </p:spPr>
        <p:txBody>
          <a:bodyPr/>
          <a:lstStyle/>
          <a:p>
            <a:pPr>
              <a:defRPr/>
            </a:pPr>
            <a:r>
              <a:rPr lang="es-CO" sz="1800" dirty="0">
                <a:effectLst/>
                <a:latin typeface="Arial,Italic"/>
              </a:rPr>
              <a:t>3) La persona se da cuenta </a:t>
            </a:r>
            <a:endParaRPr lang="es-CO" dirty="0"/>
          </a:p>
          <a:p>
            <a:pPr>
              <a:defRPr/>
            </a:pPr>
            <a:r>
              <a:rPr lang="es-CO" sz="1800" dirty="0">
                <a:effectLst/>
                <a:latin typeface="Arial" panose="020B0604020202020204" pitchFamily="34" charset="0"/>
              </a:rPr>
              <a:t>El ―conocimiento‖ juega un papel importante en los dones de servicio. Pablo escribe: ―Ahora, hermanos, no los quiero dejar en ignorancia acerca de los dones espirituales‖ (1 Co 12, 1). Los carismas son una obra armoniosa entre el </a:t>
            </a:r>
            <a:r>
              <a:rPr lang="es-CO" sz="1800" dirty="0" err="1">
                <a:effectLst/>
                <a:latin typeface="Arial" panose="020B0604020202020204" pitchFamily="34" charset="0"/>
              </a:rPr>
              <a:t>Espíritu</a:t>
            </a:r>
            <a:r>
              <a:rPr lang="es-CO" sz="1800" dirty="0">
                <a:effectLst/>
                <a:latin typeface="Arial" panose="020B0604020202020204" pitchFamily="34" charset="0"/>
              </a:rPr>
              <a:t> Santo y la persona. Mientras </a:t>
            </a:r>
            <a:r>
              <a:rPr lang="es-CO" sz="1800" dirty="0" err="1">
                <a:effectLst/>
                <a:latin typeface="Arial" panose="020B0604020202020204" pitchFamily="34" charset="0"/>
              </a:rPr>
              <a:t>más</a:t>
            </a:r>
            <a:r>
              <a:rPr lang="es-CO" sz="1800" dirty="0">
                <a:effectLst/>
                <a:latin typeface="Arial" panose="020B0604020202020204" pitchFamily="34" charset="0"/>
              </a:rPr>
              <a:t> conocimiento de los carismas tengan las personas, mucho </a:t>
            </a:r>
            <a:r>
              <a:rPr lang="es-CO" sz="1800" dirty="0" err="1">
                <a:effectLst/>
                <a:latin typeface="Arial" panose="020B0604020202020204" pitchFamily="34" charset="0"/>
              </a:rPr>
              <a:t>más</a:t>
            </a:r>
            <a:r>
              <a:rPr lang="es-CO" sz="1800" dirty="0">
                <a:effectLst/>
                <a:latin typeface="Arial" panose="020B0604020202020204" pitchFamily="34" charset="0"/>
              </a:rPr>
              <a:t> </a:t>
            </a:r>
            <a:r>
              <a:rPr lang="es-CO" sz="1800" dirty="0" err="1">
                <a:effectLst/>
                <a:latin typeface="Arial" panose="020B0604020202020204" pitchFamily="34" charset="0"/>
              </a:rPr>
              <a:t>podra</a:t>
            </a:r>
            <a:r>
              <a:rPr lang="es-CO" sz="1800" dirty="0">
                <a:effectLst/>
                <a:latin typeface="Arial" panose="020B0604020202020204" pitchFamily="34" charset="0"/>
              </a:rPr>
              <a:t>́ usarlas el </a:t>
            </a:r>
            <a:r>
              <a:rPr lang="es-CO" sz="1800" dirty="0" err="1">
                <a:effectLst/>
                <a:latin typeface="Arial" panose="020B0604020202020204" pitchFamily="34" charset="0"/>
              </a:rPr>
              <a:t>Espíritu</a:t>
            </a:r>
            <a:r>
              <a:rPr lang="es-CO" sz="1800" dirty="0">
                <a:effectLst/>
                <a:latin typeface="Arial" panose="020B0604020202020204" pitchFamily="34" charset="0"/>
              </a:rPr>
              <a:t> Santo. </a:t>
            </a:r>
            <a:endParaRPr lang="es-CO" dirty="0"/>
          </a:p>
          <a:p>
            <a:pPr>
              <a:defRPr/>
            </a:pPr>
            <a:r>
              <a:rPr lang="es-CO" sz="1800" dirty="0">
                <a:effectLst/>
                <a:latin typeface="Arial,Italic"/>
              </a:rPr>
              <a:t>4) La persona a quien la gracia va dirigida, puede o no responder a ella: </a:t>
            </a:r>
            <a:r>
              <a:rPr lang="es-CO" sz="1800" dirty="0">
                <a:effectLst/>
                <a:latin typeface="Arial" panose="020B0604020202020204" pitchFamily="34" charset="0"/>
              </a:rPr>
              <a:t>Los actos de Dios son una </a:t>
            </a:r>
            <a:r>
              <a:rPr lang="es-CO" sz="1800" dirty="0" err="1">
                <a:effectLst/>
                <a:latin typeface="Arial" panose="020B0604020202020204" pitchFamily="34" charset="0"/>
              </a:rPr>
              <a:t>invitación</a:t>
            </a:r>
            <a:r>
              <a:rPr lang="es-CO" sz="1800" dirty="0">
                <a:effectLst/>
                <a:latin typeface="Arial" panose="020B0604020202020204" pitchFamily="34" charset="0"/>
              </a:rPr>
              <a:t> constante a personas que permanecen libres. </a:t>
            </a:r>
            <a:r>
              <a:rPr lang="es-CO" sz="1800" dirty="0" err="1">
                <a:effectLst/>
                <a:latin typeface="Arial" panose="020B0604020202020204" pitchFamily="34" charset="0"/>
              </a:rPr>
              <a:t>Aún</a:t>
            </a:r>
            <a:r>
              <a:rPr lang="es-CO" sz="1800" dirty="0">
                <a:effectLst/>
                <a:latin typeface="Arial" panose="020B0604020202020204" pitchFamily="34" charset="0"/>
              </a:rPr>
              <a:t> con los carismas poderosos de </a:t>
            </a:r>
            <a:r>
              <a:rPr lang="es-CO" sz="1800" dirty="0" err="1">
                <a:effectLst/>
                <a:latin typeface="Arial" panose="020B0604020202020204" pitchFamily="34" charset="0"/>
              </a:rPr>
              <a:t>Jesús</a:t>
            </a:r>
            <a:r>
              <a:rPr lang="es-CO" sz="1800" dirty="0">
                <a:effectLst/>
                <a:latin typeface="Arial" panose="020B0604020202020204" pitchFamily="34" charset="0"/>
              </a:rPr>
              <a:t>, las personas son libres de responder a ellos. Los carismas son una </a:t>
            </a:r>
            <a:r>
              <a:rPr lang="es-CO" sz="1800" dirty="0" err="1">
                <a:effectLst/>
                <a:latin typeface="Arial" panose="020B0604020202020204" pitchFamily="34" charset="0"/>
              </a:rPr>
              <a:t>invitación</a:t>
            </a:r>
            <a:r>
              <a:rPr lang="es-CO" sz="1800" dirty="0">
                <a:effectLst/>
                <a:latin typeface="Arial" panose="020B0604020202020204" pitchFamily="34" charset="0"/>
              </a:rPr>
              <a:t> poderosa y cuando no se usan, la gente tiene menor oportunidad de responder a Dios. </a:t>
            </a:r>
            <a:endParaRPr lang="es-CO" dirty="0"/>
          </a:p>
          <a:p>
            <a:pPr>
              <a:defRPr/>
            </a:pPr>
            <a:endParaRPr lang="es-CO" dirty="0"/>
          </a:p>
          <a:p>
            <a:pPr>
              <a:defRPr/>
            </a:pPr>
            <a:endParaRPr lang="es-CO" dirty="0"/>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75B937C-A2AA-1A09-BBCF-5043BB6D967B}"/>
              </a:ext>
            </a:extLst>
          </p:cNvPr>
          <p:cNvSpPr>
            <a:spLocks noGrp="1"/>
          </p:cNvSpPr>
          <p:nvPr>
            <p:ph idx="1"/>
          </p:nvPr>
        </p:nvSpPr>
        <p:spPr>
          <a:xfrm>
            <a:off x="395288" y="188913"/>
            <a:ext cx="8497887" cy="6553200"/>
          </a:xfrm>
        </p:spPr>
        <p:txBody>
          <a:bodyPr>
            <a:normAutofit fontScale="92500" lnSpcReduction="10000"/>
          </a:bodyPr>
          <a:lstStyle/>
          <a:p>
            <a:pPr algn="just">
              <a:defRPr/>
            </a:pPr>
            <a:r>
              <a:rPr lang="es-CO" sz="1800" dirty="0">
                <a:effectLst/>
                <a:latin typeface="Arial" panose="020B0604020202020204" pitchFamily="34" charset="0"/>
              </a:rPr>
              <a:t>―Carisma es una </a:t>
            </a:r>
            <a:r>
              <a:rPr lang="es-CO" sz="1800" dirty="0" err="1">
                <a:effectLst/>
                <a:latin typeface="Arial" panose="020B0604020202020204" pitchFamily="34" charset="0"/>
              </a:rPr>
              <a:t>manifestación</a:t>
            </a:r>
            <a:r>
              <a:rPr lang="es-CO" sz="1800" dirty="0">
                <a:effectLst/>
                <a:latin typeface="Arial" panose="020B0604020202020204" pitchFamily="34" charset="0"/>
              </a:rPr>
              <a:t> del </a:t>
            </a:r>
            <a:r>
              <a:rPr lang="es-CO" sz="1800" dirty="0" err="1">
                <a:effectLst/>
                <a:latin typeface="Arial" panose="020B0604020202020204" pitchFamily="34" charset="0"/>
              </a:rPr>
              <a:t>Espíritu</a:t>
            </a:r>
            <a:r>
              <a:rPr lang="es-CO" sz="1800" dirty="0">
                <a:effectLst/>
                <a:latin typeface="Arial" panose="020B0604020202020204" pitchFamily="34" charset="0"/>
              </a:rPr>
              <a:t> para provecho del Cuerpo de Cristo. </a:t>
            </a:r>
            <a:r>
              <a:rPr lang="es-CO" sz="1800" dirty="0" err="1">
                <a:effectLst/>
                <a:latin typeface="Arial" panose="020B0604020202020204" pitchFamily="34" charset="0"/>
              </a:rPr>
              <a:t>Más</a:t>
            </a:r>
            <a:r>
              <a:rPr lang="es-CO" sz="1800" dirty="0">
                <a:effectLst/>
                <a:latin typeface="Arial" panose="020B0604020202020204" pitchFamily="34" charset="0"/>
              </a:rPr>
              <a:t> en particular, es un don gratuito (luego, no depende de </a:t>
            </a:r>
            <a:r>
              <a:rPr lang="es-CO" sz="1800" dirty="0" err="1">
                <a:effectLst/>
                <a:latin typeface="Arial" panose="020B0604020202020204" pitchFamily="34" charset="0"/>
              </a:rPr>
              <a:t>méritos</a:t>
            </a:r>
            <a:r>
              <a:rPr lang="es-CO" sz="1800" dirty="0">
                <a:effectLst/>
                <a:latin typeface="Arial" panose="020B0604020202020204" pitchFamily="34" charset="0"/>
              </a:rPr>
              <a:t> o esfuerzos humanos), espiritual (es decir, del </a:t>
            </a:r>
            <a:r>
              <a:rPr lang="es-CO" sz="1800" dirty="0" err="1">
                <a:effectLst/>
                <a:latin typeface="Arial" panose="020B0604020202020204" pitchFamily="34" charset="0"/>
              </a:rPr>
              <a:t>Espíritu</a:t>
            </a:r>
            <a:r>
              <a:rPr lang="es-CO" sz="1800" dirty="0">
                <a:effectLst/>
                <a:latin typeface="Arial" panose="020B0604020202020204" pitchFamily="34" charset="0"/>
              </a:rPr>
              <a:t> Santo que </a:t>
            </a:r>
            <a:r>
              <a:rPr lang="es-CO" sz="1800" dirty="0" err="1">
                <a:effectLst/>
                <a:latin typeface="Arial" panose="020B0604020202020204" pitchFamily="34" charset="0"/>
              </a:rPr>
              <a:t>actúa</a:t>
            </a:r>
            <a:r>
              <a:rPr lang="es-CO" sz="1800" dirty="0">
                <a:effectLst/>
                <a:latin typeface="Arial" panose="020B0604020202020204" pitchFamily="34" charset="0"/>
              </a:rPr>
              <a:t> en nuestro </a:t>
            </a:r>
            <a:r>
              <a:rPr lang="es-CO" sz="1800" dirty="0" err="1">
                <a:effectLst/>
                <a:latin typeface="Arial" panose="020B0604020202020204" pitchFamily="34" charset="0"/>
              </a:rPr>
              <a:t>espíritu</a:t>
            </a:r>
            <a:r>
              <a:rPr lang="es-CO" sz="1800" dirty="0">
                <a:effectLst/>
                <a:latin typeface="Arial" panose="020B0604020202020204" pitchFamily="34" charset="0"/>
              </a:rPr>
              <a:t>), que consiste en un poder (o capacidad para efectuar algo) y cuya finalidad es un servicio en favor de la comunidad cristiana‖ (P. Carlos Aldunate </a:t>
            </a:r>
            <a:r>
              <a:rPr lang="es-CO" sz="1800" dirty="0" err="1">
                <a:effectLst/>
                <a:latin typeface="Arial" panose="020B0604020202020204" pitchFamily="34" charset="0"/>
              </a:rPr>
              <a:t>s.j.</a:t>
            </a:r>
            <a:r>
              <a:rPr lang="es-CO" sz="1800" dirty="0">
                <a:effectLst/>
                <a:latin typeface="Arial" panose="020B0604020202020204" pitchFamily="34" charset="0"/>
              </a:rPr>
              <a:t>, </a:t>
            </a:r>
            <a:r>
              <a:rPr lang="es-CO" sz="1800" dirty="0">
                <a:effectLst/>
                <a:latin typeface="Arial,Italic"/>
              </a:rPr>
              <a:t>“Carismas, ciencia y </a:t>
            </a:r>
            <a:r>
              <a:rPr lang="es-CO" sz="1800" dirty="0" err="1">
                <a:effectLst/>
                <a:latin typeface="Arial,Italic"/>
              </a:rPr>
              <a:t>espíritus</a:t>
            </a:r>
            <a:r>
              <a:rPr lang="es-CO" sz="1800" dirty="0">
                <a:effectLst/>
                <a:latin typeface="Arial,Italic"/>
              </a:rPr>
              <a:t>”</a:t>
            </a:r>
            <a:r>
              <a:rPr lang="es-CO" sz="1800" dirty="0">
                <a:effectLst/>
                <a:latin typeface="Arial" panose="020B0604020202020204" pitchFamily="34" charset="0"/>
              </a:rPr>
              <a:t>). </a:t>
            </a:r>
            <a:endParaRPr lang="es-CO" dirty="0"/>
          </a:p>
          <a:p>
            <a:pPr algn="just">
              <a:defRPr/>
            </a:pPr>
            <a:r>
              <a:rPr lang="es-CO" sz="1800" dirty="0">
                <a:effectLst/>
                <a:latin typeface="Arial" panose="020B0604020202020204" pitchFamily="34" charset="0"/>
              </a:rPr>
              <a:t>―Los carismas son dones del </a:t>
            </a:r>
            <a:r>
              <a:rPr lang="es-CO" sz="1800" dirty="0" err="1">
                <a:effectLst/>
                <a:latin typeface="Arial" panose="020B0604020202020204" pitchFamily="34" charset="0"/>
              </a:rPr>
              <a:t>Espíritu</a:t>
            </a:r>
            <a:r>
              <a:rPr lang="es-CO" sz="1800" dirty="0">
                <a:effectLst/>
                <a:latin typeface="Arial" panose="020B0604020202020204" pitchFamily="34" charset="0"/>
              </a:rPr>
              <a:t> Santo que se distinguen por su visibilidad y su finalidad comunitaria con miras a la </a:t>
            </a:r>
            <a:r>
              <a:rPr lang="es-CO" sz="1800" dirty="0" err="1">
                <a:effectLst/>
                <a:latin typeface="Arial" panose="020B0604020202020204" pitchFamily="34" charset="0"/>
              </a:rPr>
              <a:t>edificación</a:t>
            </a:r>
            <a:r>
              <a:rPr lang="es-CO" sz="1800" dirty="0">
                <a:effectLst/>
                <a:latin typeface="Arial" panose="020B0604020202020204" pitchFamily="34" charset="0"/>
              </a:rPr>
              <a:t> del Reino de Dios‖ (</a:t>
            </a:r>
            <a:r>
              <a:rPr lang="es-CO" sz="1800" dirty="0" err="1">
                <a:effectLst/>
                <a:latin typeface="Arial" panose="020B0604020202020204" pitchFamily="34" charset="0"/>
              </a:rPr>
              <a:t>Card</a:t>
            </a:r>
            <a:r>
              <a:rPr lang="es-CO" sz="1800" dirty="0">
                <a:effectLst/>
                <a:latin typeface="Arial" panose="020B0604020202020204" pitchFamily="34" charset="0"/>
              </a:rPr>
              <a:t>. Joseph </a:t>
            </a:r>
            <a:r>
              <a:rPr lang="es-CO" sz="1800" dirty="0" err="1">
                <a:effectLst/>
                <a:latin typeface="Arial" panose="020B0604020202020204" pitchFamily="34" charset="0"/>
              </a:rPr>
              <a:t>Suenens</a:t>
            </a:r>
            <a:r>
              <a:rPr lang="es-CO" sz="1800" dirty="0">
                <a:effectLst/>
                <a:latin typeface="Arial" panose="020B0604020202020204" pitchFamily="34" charset="0"/>
              </a:rPr>
              <a:t>, </a:t>
            </a:r>
            <a:r>
              <a:rPr lang="es-CO" sz="1800" dirty="0">
                <a:effectLst/>
                <a:latin typeface="Arial,Italic"/>
              </a:rPr>
              <a:t>“¿Un nuevo </a:t>
            </a:r>
            <a:r>
              <a:rPr lang="es-CO" sz="1800" dirty="0" err="1">
                <a:effectLst/>
                <a:latin typeface="Arial,Italic"/>
              </a:rPr>
              <a:t>Pentecostés</a:t>
            </a:r>
            <a:r>
              <a:rPr lang="es-CO" sz="1800" dirty="0">
                <a:effectLst/>
                <a:latin typeface="Arial,Italic"/>
              </a:rPr>
              <a:t>?”</a:t>
            </a:r>
            <a:r>
              <a:rPr lang="es-CO" sz="1800" dirty="0">
                <a:effectLst/>
                <a:latin typeface="Arial" panose="020B0604020202020204" pitchFamily="34" charset="0"/>
              </a:rPr>
              <a:t>). </a:t>
            </a:r>
            <a:endParaRPr lang="es-CO" dirty="0"/>
          </a:p>
          <a:p>
            <a:pPr algn="just">
              <a:defRPr/>
            </a:pPr>
            <a:r>
              <a:rPr lang="es-CO" sz="1800" dirty="0">
                <a:effectLst/>
                <a:latin typeface="Arial" panose="020B0604020202020204" pitchFamily="34" charset="0"/>
              </a:rPr>
              <a:t>―Carisma es, en su sentido </a:t>
            </a:r>
            <a:r>
              <a:rPr lang="es-CO" sz="1800" dirty="0" err="1">
                <a:effectLst/>
                <a:latin typeface="Arial" panose="020B0604020202020204" pitchFamily="34" charset="0"/>
              </a:rPr>
              <a:t>más</a:t>
            </a:r>
            <a:r>
              <a:rPr lang="es-CO" sz="1800" dirty="0">
                <a:effectLst/>
                <a:latin typeface="Arial" panose="020B0604020202020204" pitchFamily="34" charset="0"/>
              </a:rPr>
              <a:t> amplio, el llamamiento que Dios hace a cada uno para que realice en la Comunidad un determinado servicio y la capacidad que le da para realizarlo. Todos los carismas son </a:t>
            </a:r>
            <a:r>
              <a:rPr lang="es-CO" sz="1800" dirty="0" err="1">
                <a:effectLst/>
                <a:latin typeface="Arial" panose="020B0604020202020204" pitchFamily="34" charset="0"/>
              </a:rPr>
              <a:t>expresión</a:t>
            </a:r>
            <a:r>
              <a:rPr lang="es-CO" sz="1800" dirty="0">
                <a:effectLst/>
                <a:latin typeface="Arial" panose="020B0604020202020204" pitchFamily="34" charset="0"/>
              </a:rPr>
              <a:t> del poder de la gracia de Dios en el </a:t>
            </a:r>
            <a:r>
              <a:rPr lang="es-CO" sz="1800" dirty="0" err="1">
                <a:effectLst/>
                <a:latin typeface="Arial" panose="020B0604020202020204" pitchFamily="34" charset="0"/>
              </a:rPr>
              <a:t>Espíritu</a:t>
            </a:r>
            <a:r>
              <a:rPr lang="es-CO" sz="1800" dirty="0">
                <a:effectLst/>
                <a:latin typeface="Arial" panose="020B0604020202020204" pitchFamily="34" charset="0"/>
              </a:rPr>
              <a:t>‖ (Hans </a:t>
            </a:r>
            <a:r>
              <a:rPr lang="es-CO" sz="1800" dirty="0" err="1">
                <a:effectLst/>
                <a:latin typeface="Arial" panose="020B0604020202020204" pitchFamily="34" charset="0"/>
              </a:rPr>
              <a:t>Küng</a:t>
            </a:r>
            <a:r>
              <a:rPr lang="es-CO" sz="1800" dirty="0">
                <a:effectLst/>
                <a:latin typeface="Arial" panose="020B0604020202020204" pitchFamily="34" charset="0"/>
              </a:rPr>
              <a:t>). </a:t>
            </a:r>
            <a:endParaRPr lang="es-CO" dirty="0"/>
          </a:p>
          <a:p>
            <a:pPr algn="just">
              <a:defRPr/>
            </a:pPr>
            <a:r>
              <a:rPr lang="es-CO" sz="1800" dirty="0">
                <a:effectLst/>
                <a:latin typeface="Arial" panose="020B0604020202020204" pitchFamily="34" charset="0"/>
              </a:rPr>
              <a:t>―Carisma es una aptitud natural que ha sido liberada por el </a:t>
            </a:r>
            <a:r>
              <a:rPr lang="es-CO" sz="1800" dirty="0" err="1">
                <a:effectLst/>
                <a:latin typeface="Arial" panose="020B0604020202020204" pitchFamily="34" charset="0"/>
              </a:rPr>
              <a:t>Espíritu</a:t>
            </a:r>
            <a:r>
              <a:rPr lang="es-CO" sz="1800" dirty="0">
                <a:effectLst/>
                <a:latin typeface="Arial" panose="020B0604020202020204" pitchFamily="34" charset="0"/>
              </a:rPr>
              <a:t> Santo y asumida para el servicio de la </a:t>
            </a:r>
            <a:r>
              <a:rPr lang="es-CO" sz="1800" dirty="0" err="1">
                <a:effectLst/>
                <a:latin typeface="Arial" panose="020B0604020202020204" pitchFamily="34" charset="0"/>
              </a:rPr>
              <a:t>edificación</a:t>
            </a:r>
            <a:r>
              <a:rPr lang="es-CO" sz="1800" dirty="0">
                <a:effectLst/>
                <a:latin typeface="Arial" panose="020B0604020202020204" pitchFamily="34" charset="0"/>
              </a:rPr>
              <a:t> y crecimiento del Cuerpo de Cristo‖ (</a:t>
            </a:r>
            <a:r>
              <a:rPr lang="es-CO" sz="1800" dirty="0" err="1">
                <a:effectLst/>
                <a:latin typeface="Arial" panose="020B0604020202020204" pitchFamily="34" charset="0"/>
              </a:rPr>
              <a:t>Heribert</a:t>
            </a:r>
            <a:r>
              <a:rPr lang="es-CO" sz="1800" dirty="0">
                <a:effectLst/>
                <a:latin typeface="Arial" panose="020B0604020202020204" pitchFamily="34" charset="0"/>
              </a:rPr>
              <a:t> </a:t>
            </a:r>
            <a:r>
              <a:rPr lang="es-CO" sz="1800" dirty="0" err="1">
                <a:effectLst/>
                <a:latin typeface="Arial" panose="020B0604020202020204" pitchFamily="34" charset="0"/>
              </a:rPr>
              <a:t>Mühlen</a:t>
            </a:r>
            <a:r>
              <a:rPr lang="es-CO" sz="1800" dirty="0">
                <a:effectLst/>
                <a:latin typeface="Arial" panose="020B0604020202020204" pitchFamily="34" charset="0"/>
              </a:rPr>
              <a:t>, </a:t>
            </a:r>
            <a:r>
              <a:rPr lang="es-CO" sz="1800" dirty="0">
                <a:effectLst/>
                <a:latin typeface="Arial,Italic"/>
              </a:rPr>
              <a:t>“</a:t>
            </a:r>
            <a:r>
              <a:rPr lang="es-CO" sz="1800" dirty="0" err="1">
                <a:effectLst/>
                <a:latin typeface="Arial,Italic"/>
              </a:rPr>
              <a:t>Espíritu</a:t>
            </a:r>
            <a:r>
              <a:rPr lang="es-CO" sz="1800" dirty="0">
                <a:effectLst/>
                <a:latin typeface="Arial,Italic"/>
              </a:rPr>
              <a:t>, Carisma y </a:t>
            </a:r>
            <a:r>
              <a:rPr lang="es-CO" sz="1800" dirty="0" err="1">
                <a:effectLst/>
                <a:latin typeface="Arial,Italic"/>
              </a:rPr>
              <a:t>Liberación</a:t>
            </a:r>
            <a:r>
              <a:rPr lang="es-CO" sz="1800" dirty="0">
                <a:effectLst/>
                <a:latin typeface="Arial,Italic"/>
              </a:rPr>
              <a:t>”</a:t>
            </a:r>
            <a:r>
              <a:rPr lang="es-CO" sz="1800" dirty="0">
                <a:effectLst/>
                <a:latin typeface="Arial" panose="020B0604020202020204" pitchFamily="34" charset="0"/>
              </a:rPr>
              <a:t>). </a:t>
            </a:r>
            <a:endParaRPr lang="es-CO" dirty="0"/>
          </a:p>
          <a:p>
            <a:pPr algn="just">
              <a:defRPr/>
            </a:pPr>
            <a:r>
              <a:rPr lang="es-CO" sz="1800" dirty="0">
                <a:effectLst/>
                <a:latin typeface="Arial" panose="020B0604020202020204" pitchFamily="34" charset="0"/>
              </a:rPr>
              <a:t>―Un don </a:t>
            </a:r>
            <a:r>
              <a:rPr lang="es-CO" sz="1800" dirty="0" err="1">
                <a:effectLst/>
                <a:latin typeface="Arial" panose="020B0604020202020204" pitchFamily="34" charset="0"/>
              </a:rPr>
              <a:t>carismático</a:t>
            </a:r>
            <a:r>
              <a:rPr lang="es-CO" sz="1800" dirty="0">
                <a:effectLst/>
                <a:latin typeface="Arial" panose="020B0604020202020204" pitchFamily="34" charset="0"/>
              </a:rPr>
              <a:t> es una </a:t>
            </a:r>
            <a:r>
              <a:rPr lang="es-CO" sz="1800" dirty="0" err="1">
                <a:effectLst/>
                <a:latin typeface="Arial" panose="020B0604020202020204" pitchFamily="34" charset="0"/>
              </a:rPr>
              <a:t>manifestación</a:t>
            </a:r>
            <a:r>
              <a:rPr lang="es-CO" sz="1800" dirty="0">
                <a:effectLst/>
                <a:latin typeface="Arial" panose="020B0604020202020204" pitchFamily="34" charset="0"/>
              </a:rPr>
              <a:t> del poder y de la presencia de Dios dada libremente para el honor y la gloria de Dios y para el servicio de otros‖ (Mons. Vincent M. Walsh, </a:t>
            </a:r>
            <a:r>
              <a:rPr lang="es-CO" sz="1800" dirty="0">
                <a:effectLst/>
                <a:latin typeface="Arial,Italic"/>
              </a:rPr>
              <a:t>“Una llave para la </a:t>
            </a:r>
            <a:r>
              <a:rPr lang="es-CO" sz="1800" dirty="0" err="1">
                <a:effectLst/>
                <a:latin typeface="Arial,Italic"/>
              </a:rPr>
              <a:t>Renovación</a:t>
            </a:r>
            <a:r>
              <a:rPr lang="es-CO" sz="1800" dirty="0">
                <a:effectLst/>
                <a:latin typeface="Arial,Italic"/>
              </a:rPr>
              <a:t> </a:t>
            </a:r>
            <a:r>
              <a:rPr lang="es-CO" sz="1800" dirty="0" err="1">
                <a:effectLst/>
                <a:latin typeface="Arial,Italic"/>
              </a:rPr>
              <a:t>Carismática</a:t>
            </a:r>
            <a:r>
              <a:rPr lang="es-CO" sz="1800" dirty="0">
                <a:effectLst/>
                <a:latin typeface="Arial,Italic"/>
              </a:rPr>
              <a:t> en la Iglesia </a:t>
            </a:r>
            <a:r>
              <a:rPr lang="es-CO" sz="1800" dirty="0" err="1">
                <a:effectLst/>
                <a:latin typeface="Arial,Italic"/>
              </a:rPr>
              <a:t>Católica</a:t>
            </a:r>
            <a:r>
              <a:rPr lang="es-CO" sz="1800" dirty="0">
                <a:effectLst/>
                <a:latin typeface="Arial,Italic"/>
              </a:rPr>
              <a:t>”</a:t>
            </a:r>
            <a:r>
              <a:rPr lang="es-CO" sz="1800" dirty="0">
                <a:effectLst/>
                <a:latin typeface="Arial" panose="020B0604020202020204" pitchFamily="34" charset="0"/>
              </a:rPr>
              <a:t>). </a:t>
            </a:r>
            <a:endParaRPr lang="es-CO" dirty="0"/>
          </a:p>
          <a:p>
            <a:pPr algn="just">
              <a:defRPr/>
            </a:pPr>
            <a:endParaRPr lang="es-CO" dirty="0"/>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58149B5-2E92-5404-BC80-68F03249050F}"/>
              </a:ext>
            </a:extLst>
          </p:cNvPr>
          <p:cNvSpPr>
            <a:spLocks noGrp="1"/>
          </p:cNvSpPr>
          <p:nvPr>
            <p:ph idx="1"/>
          </p:nvPr>
        </p:nvSpPr>
        <p:spPr>
          <a:xfrm>
            <a:off x="855663" y="619125"/>
            <a:ext cx="7429500" cy="5172075"/>
          </a:xfrm>
        </p:spPr>
        <p:txBody>
          <a:bodyPr>
            <a:normAutofit lnSpcReduction="10000"/>
          </a:bodyPr>
          <a:lstStyle/>
          <a:p>
            <a:pPr algn="just">
              <a:defRPr/>
            </a:pPr>
            <a:r>
              <a:rPr lang="es-CO" sz="1800" dirty="0">
                <a:effectLst/>
                <a:latin typeface="Arial" panose="020B0604020202020204" pitchFamily="34" charset="0"/>
              </a:rPr>
              <a:t>―El mismo </a:t>
            </a:r>
            <a:r>
              <a:rPr lang="es-CO" sz="1800" dirty="0" err="1">
                <a:effectLst/>
                <a:latin typeface="Arial" panose="020B0604020202020204" pitchFamily="34" charset="0"/>
              </a:rPr>
              <a:t>Espíritu</a:t>
            </a:r>
            <a:r>
              <a:rPr lang="es-CO" sz="1800" dirty="0">
                <a:effectLst/>
                <a:latin typeface="Arial" panose="020B0604020202020204" pitchFamily="34" charset="0"/>
              </a:rPr>
              <a:t> Santo no </a:t>
            </a:r>
            <a:r>
              <a:rPr lang="es-CO" sz="1800" dirty="0" err="1">
                <a:effectLst/>
                <a:latin typeface="Arial" panose="020B0604020202020204" pitchFamily="34" charset="0"/>
              </a:rPr>
              <a:t>sólo</a:t>
            </a:r>
            <a:r>
              <a:rPr lang="es-CO" sz="1800" dirty="0">
                <a:effectLst/>
                <a:latin typeface="Arial" panose="020B0604020202020204" pitchFamily="34" charset="0"/>
              </a:rPr>
              <a:t> santifica y dirige el Pueblo de Dios..., sino que </a:t>
            </a:r>
            <a:r>
              <a:rPr lang="es-CO" sz="1800" dirty="0" err="1">
                <a:effectLst/>
                <a:latin typeface="Arial" panose="020B0604020202020204" pitchFamily="34" charset="0"/>
              </a:rPr>
              <a:t>también</a:t>
            </a:r>
            <a:r>
              <a:rPr lang="es-CO" sz="1800" dirty="0">
                <a:effectLst/>
                <a:latin typeface="Arial" panose="020B0604020202020204" pitchFamily="34" charset="0"/>
              </a:rPr>
              <a:t> distribuye gracias especiales entre los fieles de cualquier </a:t>
            </a:r>
            <a:r>
              <a:rPr lang="es-CO" sz="1800" dirty="0" err="1">
                <a:effectLst/>
                <a:latin typeface="Arial" panose="020B0604020202020204" pitchFamily="34" charset="0"/>
              </a:rPr>
              <a:t>condición</a:t>
            </a:r>
            <a:r>
              <a:rPr lang="es-CO" sz="1800" dirty="0">
                <a:effectLst/>
                <a:latin typeface="Arial" panose="020B0604020202020204" pitchFamily="34" charset="0"/>
              </a:rPr>
              <a:t>, </a:t>
            </a:r>
            <a:r>
              <a:rPr lang="es-CO" sz="1800" dirty="0">
                <a:effectLst/>
                <a:latin typeface="Arial,Italic"/>
              </a:rPr>
              <a:t>distribuyendo a cada uno </a:t>
            </a:r>
            <a:r>
              <a:rPr lang="es-CO" sz="1800" dirty="0" err="1">
                <a:effectLst/>
                <a:latin typeface="Arial,Italic"/>
              </a:rPr>
              <a:t>según</a:t>
            </a:r>
            <a:r>
              <a:rPr lang="es-CO" sz="1800" dirty="0">
                <a:effectLst/>
                <a:latin typeface="Arial,Italic"/>
              </a:rPr>
              <a:t> quiere </a:t>
            </a:r>
            <a:r>
              <a:rPr lang="es-CO" sz="1800" dirty="0">
                <a:effectLst/>
                <a:latin typeface="Arial" panose="020B0604020202020204" pitchFamily="34" charset="0"/>
              </a:rPr>
              <a:t>(</a:t>
            </a:r>
            <a:r>
              <a:rPr lang="es-CO" sz="1800" dirty="0">
                <a:effectLst/>
                <a:latin typeface="Arial,Italic"/>
              </a:rPr>
              <a:t>1 Co </a:t>
            </a:r>
            <a:r>
              <a:rPr lang="es-CO" sz="1800" dirty="0">
                <a:effectLst/>
                <a:latin typeface="Arial" panose="020B0604020202020204" pitchFamily="34" charset="0"/>
              </a:rPr>
              <a:t>12, 11) sus dones, con los que les hace aptos y prontos para ejercer las diversas obras y deberes que sean </a:t>
            </a:r>
            <a:r>
              <a:rPr lang="es-CO" sz="1800" dirty="0" err="1">
                <a:effectLst/>
                <a:latin typeface="Arial" panose="020B0604020202020204" pitchFamily="34" charset="0"/>
              </a:rPr>
              <a:t>útiles</a:t>
            </a:r>
            <a:r>
              <a:rPr lang="es-CO" sz="1800" dirty="0">
                <a:effectLst/>
                <a:latin typeface="Arial" panose="020B0604020202020204" pitchFamily="34" charset="0"/>
              </a:rPr>
              <a:t> para la </a:t>
            </a:r>
            <a:r>
              <a:rPr lang="es-CO" sz="1800" dirty="0" err="1">
                <a:effectLst/>
                <a:latin typeface="Arial" panose="020B0604020202020204" pitchFamily="34" charset="0"/>
              </a:rPr>
              <a:t>renovación</a:t>
            </a:r>
            <a:r>
              <a:rPr lang="es-CO" sz="1800" dirty="0">
                <a:effectLst/>
                <a:latin typeface="Arial" panose="020B0604020202020204" pitchFamily="34" charset="0"/>
              </a:rPr>
              <a:t> y la mayor </a:t>
            </a:r>
            <a:r>
              <a:rPr lang="es-CO" sz="1800" dirty="0" err="1">
                <a:effectLst/>
                <a:latin typeface="Arial" panose="020B0604020202020204" pitchFamily="34" charset="0"/>
              </a:rPr>
              <a:t>edificación</a:t>
            </a:r>
            <a:r>
              <a:rPr lang="es-CO" sz="1800" dirty="0">
                <a:effectLst/>
                <a:latin typeface="Arial" panose="020B0604020202020204" pitchFamily="34" charset="0"/>
              </a:rPr>
              <a:t> de la Iglesia, </a:t>
            </a:r>
            <a:r>
              <a:rPr lang="es-CO" sz="1800" dirty="0" err="1">
                <a:effectLst/>
                <a:latin typeface="Arial" panose="020B0604020202020204" pitchFamily="34" charset="0"/>
              </a:rPr>
              <a:t>según</a:t>
            </a:r>
            <a:r>
              <a:rPr lang="es-CO" sz="1800" dirty="0">
                <a:effectLst/>
                <a:latin typeface="Arial" panose="020B0604020202020204" pitchFamily="34" charset="0"/>
              </a:rPr>
              <a:t> aquellas palabras: </a:t>
            </a:r>
            <a:r>
              <a:rPr lang="es-CO" sz="1800" dirty="0">
                <a:effectLst/>
                <a:latin typeface="Arial,Italic"/>
              </a:rPr>
              <a:t>A cada uno... se le otorga la </a:t>
            </a:r>
            <a:r>
              <a:rPr lang="es-CO" sz="1800" dirty="0" err="1">
                <a:effectLst/>
                <a:latin typeface="Arial,Italic"/>
              </a:rPr>
              <a:t>manifestación</a:t>
            </a:r>
            <a:r>
              <a:rPr lang="es-CO" sz="1800" dirty="0">
                <a:effectLst/>
                <a:latin typeface="Arial,Italic"/>
              </a:rPr>
              <a:t> del </a:t>
            </a:r>
            <a:r>
              <a:rPr lang="es-CO" sz="1800" dirty="0" err="1">
                <a:effectLst/>
                <a:latin typeface="Arial,Italic"/>
              </a:rPr>
              <a:t>Espíritu</a:t>
            </a:r>
            <a:r>
              <a:rPr lang="es-CO" sz="1800" dirty="0">
                <a:effectLst/>
                <a:latin typeface="Arial,Italic"/>
              </a:rPr>
              <a:t> para </a:t>
            </a:r>
            <a:r>
              <a:rPr lang="es-CO" sz="1800" dirty="0" err="1">
                <a:effectLst/>
                <a:latin typeface="Arial,Italic"/>
              </a:rPr>
              <a:t>común</a:t>
            </a:r>
            <a:r>
              <a:rPr lang="es-CO" sz="1800" dirty="0">
                <a:effectLst/>
                <a:latin typeface="Arial,Italic"/>
              </a:rPr>
              <a:t> utilidad </a:t>
            </a:r>
            <a:r>
              <a:rPr lang="es-CO" sz="1800" dirty="0">
                <a:effectLst/>
                <a:latin typeface="Arial" panose="020B0604020202020204" pitchFamily="34" charset="0"/>
              </a:rPr>
              <a:t>(</a:t>
            </a:r>
            <a:r>
              <a:rPr lang="es-CO" sz="1800" dirty="0">
                <a:effectLst/>
                <a:latin typeface="Arial,Italic"/>
              </a:rPr>
              <a:t>1 Co </a:t>
            </a:r>
            <a:r>
              <a:rPr lang="es-CO" sz="1800" dirty="0">
                <a:effectLst/>
                <a:latin typeface="Arial" panose="020B0604020202020204" pitchFamily="34" charset="0"/>
              </a:rPr>
              <a:t>12, 7). Estos carismas, tanto los extraordinarios como los </a:t>
            </a:r>
            <a:r>
              <a:rPr lang="es-CO" sz="1800" dirty="0" err="1">
                <a:effectLst/>
                <a:latin typeface="Arial" panose="020B0604020202020204" pitchFamily="34" charset="0"/>
              </a:rPr>
              <a:t>más</a:t>
            </a:r>
            <a:r>
              <a:rPr lang="es-CO" sz="1800" dirty="0">
                <a:effectLst/>
                <a:latin typeface="Arial" panose="020B0604020202020204" pitchFamily="34" charset="0"/>
              </a:rPr>
              <a:t> comunes y difundidos, deben ser recibidos con gratitud y consuelo, porque son muy adecuados y </a:t>
            </a:r>
            <a:r>
              <a:rPr lang="es-CO" sz="1800" dirty="0" err="1">
                <a:effectLst/>
                <a:latin typeface="Arial" panose="020B0604020202020204" pitchFamily="34" charset="0"/>
              </a:rPr>
              <a:t>útiles</a:t>
            </a:r>
            <a:r>
              <a:rPr lang="es-CO" sz="1800" dirty="0">
                <a:effectLst/>
                <a:latin typeface="Arial" panose="020B0604020202020204" pitchFamily="34" charset="0"/>
              </a:rPr>
              <a:t> a las necesidades de la Iglesia‖ </a:t>
            </a:r>
            <a:r>
              <a:rPr lang="es-CO" sz="1800" dirty="0">
                <a:solidFill>
                  <a:srgbClr val="FF0000"/>
                </a:solidFill>
                <a:effectLst/>
                <a:latin typeface="Arial" panose="020B0604020202020204" pitchFamily="34" charset="0"/>
              </a:rPr>
              <a:t>(</a:t>
            </a:r>
            <a:r>
              <a:rPr lang="es-CO" sz="1800" dirty="0">
                <a:solidFill>
                  <a:srgbClr val="FF0000"/>
                </a:solidFill>
                <a:effectLst/>
                <a:latin typeface="Arial,Italic"/>
              </a:rPr>
              <a:t>Lumen </a:t>
            </a:r>
            <a:r>
              <a:rPr lang="es-CO" sz="1800" dirty="0" err="1">
                <a:solidFill>
                  <a:srgbClr val="FF0000"/>
                </a:solidFill>
                <a:effectLst/>
                <a:latin typeface="Arial,Italic"/>
              </a:rPr>
              <a:t>gentium</a:t>
            </a:r>
            <a:r>
              <a:rPr lang="es-CO" sz="1800" dirty="0">
                <a:solidFill>
                  <a:srgbClr val="FF0000"/>
                </a:solidFill>
                <a:effectLst/>
                <a:latin typeface="Arial,Italic"/>
              </a:rPr>
              <a:t>, </a:t>
            </a:r>
            <a:r>
              <a:rPr lang="es-CO" sz="1800" dirty="0">
                <a:solidFill>
                  <a:srgbClr val="FF0000"/>
                </a:solidFill>
                <a:effectLst/>
                <a:latin typeface="Arial" panose="020B0604020202020204" pitchFamily="34" charset="0"/>
              </a:rPr>
              <a:t>12). </a:t>
            </a:r>
            <a:endParaRPr lang="es-CO" dirty="0">
              <a:solidFill>
                <a:srgbClr val="FF0000"/>
              </a:solidFill>
            </a:endParaRPr>
          </a:p>
          <a:p>
            <a:pPr algn="just">
              <a:defRPr/>
            </a:pPr>
            <a:r>
              <a:rPr lang="es-CO" sz="1800" dirty="0">
                <a:effectLst/>
                <a:latin typeface="Arial" panose="020B0604020202020204" pitchFamily="34" charset="0"/>
              </a:rPr>
              <a:t>―Extraordinarios o sencillos y humildes, los carismas son gracias del </a:t>
            </a:r>
            <a:r>
              <a:rPr lang="es-CO" sz="1800" dirty="0" err="1">
                <a:effectLst/>
                <a:latin typeface="Arial" panose="020B0604020202020204" pitchFamily="34" charset="0"/>
              </a:rPr>
              <a:t>Espíritu</a:t>
            </a:r>
            <a:r>
              <a:rPr lang="es-CO" sz="1800" dirty="0">
                <a:effectLst/>
                <a:latin typeface="Arial" panose="020B0604020202020204" pitchFamily="34" charset="0"/>
              </a:rPr>
              <a:t> Santo, que tienen directa o indirectamente una utilidad eclesial; los carismas </a:t>
            </a:r>
            <a:r>
              <a:rPr lang="es-CO" sz="1800" dirty="0" err="1">
                <a:effectLst/>
                <a:latin typeface="Arial" panose="020B0604020202020204" pitchFamily="34" charset="0"/>
              </a:rPr>
              <a:t>están</a:t>
            </a:r>
            <a:r>
              <a:rPr lang="es-CO" sz="1800" dirty="0">
                <a:effectLst/>
                <a:latin typeface="Arial" panose="020B0604020202020204" pitchFamily="34" charset="0"/>
              </a:rPr>
              <a:t> ordenados a la </a:t>
            </a:r>
            <a:r>
              <a:rPr lang="es-CO" sz="1800" dirty="0" err="1">
                <a:effectLst/>
                <a:latin typeface="Arial" panose="020B0604020202020204" pitchFamily="34" charset="0"/>
              </a:rPr>
              <a:t>edificación</a:t>
            </a:r>
            <a:r>
              <a:rPr lang="es-CO" sz="1800" dirty="0">
                <a:effectLst/>
                <a:latin typeface="Arial" panose="020B0604020202020204" pitchFamily="34" charset="0"/>
              </a:rPr>
              <a:t> de la Iglesia, al bien de los hombres y a las necesidades del mundo‖ </a:t>
            </a:r>
            <a:r>
              <a:rPr lang="es-CO" sz="1800" dirty="0">
                <a:solidFill>
                  <a:srgbClr val="FF0000"/>
                </a:solidFill>
                <a:effectLst/>
                <a:latin typeface="Arial" panose="020B0604020202020204" pitchFamily="34" charset="0"/>
              </a:rPr>
              <a:t>(</a:t>
            </a:r>
            <a:r>
              <a:rPr lang="es-CO" sz="1800" dirty="0">
                <a:solidFill>
                  <a:srgbClr val="FF0000"/>
                </a:solidFill>
                <a:effectLst/>
                <a:latin typeface="Arial,Italic"/>
              </a:rPr>
              <a:t>Catecismo de la Iglesia </a:t>
            </a:r>
            <a:r>
              <a:rPr lang="es-CO" sz="1800" dirty="0" err="1">
                <a:solidFill>
                  <a:srgbClr val="FF0000"/>
                </a:solidFill>
                <a:effectLst/>
                <a:latin typeface="Arial,Italic"/>
              </a:rPr>
              <a:t>Católica</a:t>
            </a:r>
            <a:r>
              <a:rPr lang="es-CO" sz="1800" dirty="0">
                <a:solidFill>
                  <a:srgbClr val="FF0000"/>
                </a:solidFill>
                <a:effectLst/>
                <a:latin typeface="Arial,Italic"/>
              </a:rPr>
              <a:t>, </a:t>
            </a:r>
            <a:r>
              <a:rPr lang="es-CO" sz="1800" dirty="0">
                <a:solidFill>
                  <a:srgbClr val="FF0000"/>
                </a:solidFill>
                <a:effectLst/>
                <a:latin typeface="Arial" panose="020B0604020202020204" pitchFamily="34" charset="0"/>
              </a:rPr>
              <a:t>No 799). </a:t>
            </a:r>
            <a:endParaRPr lang="es-CO" dirty="0">
              <a:solidFill>
                <a:srgbClr val="FF0000"/>
              </a:solidFill>
            </a:endParaRPr>
          </a:p>
          <a:p>
            <a:pPr algn="just">
              <a:defRPr/>
            </a:pPr>
            <a:endParaRPr lang="es-CO" dirty="0"/>
          </a:p>
        </p:txBody>
      </p:sp>
      <p:sp>
        <p:nvSpPr>
          <p:cNvPr id="5" name="Título 4">
            <a:extLst>
              <a:ext uri="{FF2B5EF4-FFF2-40B4-BE49-F238E27FC236}">
                <a16:creationId xmlns:a16="http://schemas.microsoft.com/office/drawing/2014/main" id="{4D60D263-E09A-FAEF-7546-E61165D40FE9}"/>
              </a:ext>
            </a:extLst>
          </p:cNvPr>
          <p:cNvSpPr>
            <a:spLocks noGrp="1"/>
          </p:cNvSpPr>
          <p:nvPr>
            <p:ph type="title"/>
          </p:nvPr>
        </p:nvSpPr>
        <p:spPr>
          <a:xfrm>
            <a:off x="855663" y="619125"/>
            <a:ext cx="7429500" cy="1477963"/>
          </a:xfrm>
        </p:spPr>
        <p:txBody>
          <a:bodyPr/>
          <a:lstStyle/>
          <a:p>
            <a:pPr>
              <a:defRPr/>
            </a:pPr>
            <a:endParaRPr lang="es-CO"/>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17A5F4-78AD-CDBC-8B6B-E1210A6297E9}"/>
              </a:ext>
            </a:extLst>
          </p:cNvPr>
          <p:cNvSpPr>
            <a:spLocks noGrp="1"/>
          </p:cNvSpPr>
          <p:nvPr>
            <p:ph type="title"/>
          </p:nvPr>
        </p:nvSpPr>
        <p:spPr>
          <a:xfrm>
            <a:off x="855663" y="619125"/>
            <a:ext cx="7429500" cy="1477963"/>
          </a:xfrm>
        </p:spPr>
        <p:txBody>
          <a:bodyPr/>
          <a:lstStyle/>
          <a:p>
            <a:pPr algn="ctr">
              <a:defRPr/>
            </a:pPr>
            <a:r>
              <a:rPr lang="es-CO" dirty="0">
                <a:solidFill>
                  <a:srgbClr val="FF0000"/>
                </a:solidFill>
              </a:rPr>
              <a:t>RESPONSABILIDAD DEL DISCERNIMIENTO DE LOS SERVIDORES</a:t>
            </a:r>
          </a:p>
        </p:txBody>
      </p:sp>
      <p:sp>
        <p:nvSpPr>
          <p:cNvPr id="3" name="Marcador de contenido 2">
            <a:extLst>
              <a:ext uri="{FF2B5EF4-FFF2-40B4-BE49-F238E27FC236}">
                <a16:creationId xmlns:a16="http://schemas.microsoft.com/office/drawing/2014/main" id="{C64607A3-7040-E151-9467-4B5AAFC50AD1}"/>
              </a:ext>
            </a:extLst>
          </p:cNvPr>
          <p:cNvSpPr>
            <a:spLocks noGrp="1"/>
          </p:cNvSpPr>
          <p:nvPr>
            <p:ph idx="1"/>
          </p:nvPr>
        </p:nvSpPr>
        <p:spPr>
          <a:xfrm>
            <a:off x="179388" y="2249488"/>
            <a:ext cx="8496300" cy="4564062"/>
          </a:xfrm>
        </p:spPr>
        <p:txBody>
          <a:bodyPr>
            <a:normAutofit fontScale="77500" lnSpcReduction="20000"/>
          </a:bodyPr>
          <a:lstStyle/>
          <a:p>
            <a:pPr>
              <a:defRPr/>
            </a:pPr>
            <a:r>
              <a:rPr lang="es-CO" sz="1800" dirty="0">
                <a:solidFill>
                  <a:srgbClr val="FF0000"/>
                </a:solidFill>
                <a:effectLst/>
                <a:latin typeface="Arial,BoldItalic"/>
              </a:rPr>
              <a:t>Responsabilidades de los SERVIDORES </a:t>
            </a:r>
            <a:endParaRPr lang="es-CO" dirty="0">
              <a:solidFill>
                <a:srgbClr val="FF0000"/>
              </a:solidFill>
            </a:endParaRPr>
          </a:p>
          <a:p>
            <a:pPr>
              <a:buFont typeface="+mj-lt"/>
              <a:buAutoNum type="arabicPeriod"/>
              <a:defRPr/>
            </a:pPr>
            <a:r>
              <a:rPr lang="es-CO" sz="1800" dirty="0">
                <a:effectLst/>
                <a:latin typeface="Arial" panose="020B0604020202020204" pitchFamily="34" charset="0"/>
              </a:rPr>
              <a:t>Conocer bien los carismas. </a:t>
            </a:r>
          </a:p>
          <a:p>
            <a:pPr>
              <a:buFont typeface="+mj-lt"/>
              <a:buAutoNum type="arabicPeriod"/>
              <a:defRPr/>
            </a:pPr>
            <a:r>
              <a:rPr lang="es-CO" sz="1800" dirty="0">
                <a:effectLst/>
                <a:latin typeface="Arial" panose="020B0604020202020204" pitchFamily="34" charset="0"/>
              </a:rPr>
              <a:t>Explicar y fomentar los carismas </a:t>
            </a:r>
          </a:p>
          <a:p>
            <a:pPr>
              <a:buFont typeface="+mj-lt"/>
              <a:buAutoNum type="arabicPeriod"/>
              <a:defRPr/>
            </a:pPr>
            <a:r>
              <a:rPr lang="es-CO" sz="1800" dirty="0">
                <a:effectLst/>
                <a:latin typeface="Arial" panose="020B0604020202020204" pitchFamily="34" charset="0"/>
              </a:rPr>
              <a:t>Vigilar los dones </a:t>
            </a:r>
            <a:r>
              <a:rPr lang="es-CO" sz="1800" dirty="0" err="1">
                <a:effectLst/>
                <a:latin typeface="Arial" panose="020B0604020202020204" pitchFamily="34" charset="0"/>
              </a:rPr>
              <a:t>carismáticos</a:t>
            </a:r>
            <a:r>
              <a:rPr lang="es-CO" sz="1800" dirty="0">
                <a:effectLst/>
                <a:latin typeface="Arial" panose="020B0604020202020204" pitchFamily="34" charset="0"/>
              </a:rPr>
              <a:t> </a:t>
            </a:r>
          </a:p>
          <a:p>
            <a:pPr>
              <a:buFont typeface="+mj-lt"/>
              <a:buAutoNum type="arabicPeriod"/>
              <a:defRPr/>
            </a:pPr>
            <a:r>
              <a:rPr lang="es-CO" sz="1800" dirty="0">
                <a:effectLst/>
                <a:latin typeface="Arial" panose="020B0604020202020204" pitchFamily="34" charset="0"/>
              </a:rPr>
              <a:t>Dar </a:t>
            </a:r>
            <a:r>
              <a:rPr lang="es-CO" sz="1800" dirty="0" err="1">
                <a:effectLst/>
                <a:latin typeface="Arial" panose="020B0604020202020204" pitchFamily="34" charset="0"/>
              </a:rPr>
              <a:t>orientación</a:t>
            </a:r>
            <a:r>
              <a:rPr lang="es-CO" sz="1800" dirty="0">
                <a:effectLst/>
                <a:latin typeface="Arial" panose="020B0604020202020204" pitchFamily="34" charset="0"/>
              </a:rPr>
              <a:t> para usar los dones fuera del evento </a:t>
            </a:r>
          </a:p>
          <a:p>
            <a:pPr>
              <a:defRPr/>
            </a:pPr>
            <a:r>
              <a:rPr lang="es-CO" sz="1800" dirty="0">
                <a:solidFill>
                  <a:srgbClr val="FF0000"/>
                </a:solidFill>
                <a:effectLst/>
                <a:latin typeface="Arial,BoldItalic"/>
              </a:rPr>
              <a:t>Velar para que los carismas verdaderamente edifiquen la Iglesia. </a:t>
            </a:r>
            <a:endParaRPr lang="es-CO" dirty="0">
              <a:solidFill>
                <a:srgbClr val="FF0000"/>
              </a:solidFill>
            </a:endParaRPr>
          </a:p>
          <a:p>
            <a:pPr>
              <a:defRPr/>
            </a:pPr>
            <a:r>
              <a:rPr lang="es-CO" sz="1800" dirty="0">
                <a:effectLst/>
                <a:latin typeface="Arial,BoldItalic"/>
              </a:rPr>
              <a:t>Dificultades </a:t>
            </a:r>
            <a:endParaRPr lang="es-CO" dirty="0"/>
          </a:p>
          <a:p>
            <a:pPr>
              <a:defRPr/>
            </a:pPr>
            <a:r>
              <a:rPr lang="es-CO" sz="1800" dirty="0">
                <a:effectLst/>
                <a:latin typeface="Arial" panose="020B0604020202020204" pitchFamily="34" charset="0"/>
              </a:rPr>
              <a:t>1. Que se imiten los carismas en lugar de ser </a:t>
            </a:r>
            <a:r>
              <a:rPr lang="es-CO" sz="1800" dirty="0" err="1">
                <a:effectLst/>
                <a:latin typeface="Arial" panose="020B0604020202020204" pitchFamily="34" charset="0"/>
              </a:rPr>
              <a:t>auténticos</a:t>
            </a:r>
            <a:r>
              <a:rPr lang="es-CO" sz="1800" dirty="0">
                <a:effectLst/>
                <a:latin typeface="Arial" panose="020B0604020202020204" pitchFamily="34" charset="0"/>
              </a:rPr>
              <a:t>. </a:t>
            </a:r>
          </a:p>
          <a:p>
            <a:pPr>
              <a:defRPr/>
            </a:pPr>
            <a:r>
              <a:rPr lang="es-CO" sz="1800" dirty="0">
                <a:effectLst/>
                <a:latin typeface="Arial" panose="020B0604020202020204" pitchFamily="34" charset="0"/>
              </a:rPr>
              <a:t>2. Uso irresponsable de los carismas por no emplear el discernimiento.</a:t>
            </a:r>
            <a:br>
              <a:rPr lang="es-CO" sz="1800" dirty="0">
                <a:effectLst/>
                <a:latin typeface="Arial" panose="020B0604020202020204" pitchFamily="34" charset="0"/>
              </a:rPr>
            </a:br>
            <a:r>
              <a:rPr lang="es-CO" sz="1800" dirty="0">
                <a:effectLst/>
                <a:latin typeface="Arial" panose="020B0604020202020204" pitchFamily="34" charset="0"/>
              </a:rPr>
              <a:t>3. </a:t>
            </a:r>
            <a:r>
              <a:rPr lang="es-CO" sz="1800" dirty="0">
                <a:effectLst/>
                <a:latin typeface="Arial,BoldItalic"/>
              </a:rPr>
              <a:t>Que no se propicie una </a:t>
            </a:r>
            <a:r>
              <a:rPr lang="es-CO" sz="1800" dirty="0" err="1">
                <a:effectLst/>
                <a:latin typeface="Arial,BoldItalic"/>
              </a:rPr>
              <a:t>atmósfera</a:t>
            </a:r>
            <a:r>
              <a:rPr lang="es-CO" sz="1800" dirty="0">
                <a:effectLst/>
                <a:latin typeface="Arial,BoldItalic"/>
              </a:rPr>
              <a:t> de </a:t>
            </a:r>
            <a:r>
              <a:rPr lang="es-CO" sz="1800" dirty="0" err="1">
                <a:effectLst/>
                <a:latin typeface="Arial,BoldItalic"/>
              </a:rPr>
              <a:t>oración</a:t>
            </a:r>
            <a:r>
              <a:rPr lang="es-CO" sz="1800" dirty="0">
                <a:effectLst/>
                <a:latin typeface="Arial,BoldItalic"/>
              </a:rPr>
              <a:t> que permita fluir los carismas. </a:t>
            </a:r>
            <a:endParaRPr lang="es-CO" dirty="0"/>
          </a:p>
          <a:p>
            <a:pPr>
              <a:defRPr/>
            </a:pPr>
            <a:r>
              <a:rPr lang="es-CO" sz="1800" dirty="0">
                <a:solidFill>
                  <a:srgbClr val="FF0000"/>
                </a:solidFill>
                <a:effectLst/>
                <a:latin typeface="Arial,BoldItalic"/>
              </a:rPr>
              <a:t>Sugerencias para los SERVIDORES </a:t>
            </a:r>
            <a:endParaRPr lang="es-CO" dirty="0">
              <a:solidFill>
                <a:srgbClr val="FF0000"/>
              </a:solidFill>
            </a:endParaRPr>
          </a:p>
          <a:p>
            <a:pPr>
              <a:defRPr/>
            </a:pPr>
            <a:r>
              <a:rPr lang="es-CO" sz="1800" dirty="0">
                <a:effectLst/>
                <a:latin typeface="Arial" panose="020B0604020202020204" pitchFamily="34" charset="0"/>
              </a:rPr>
              <a:t>1. Conversar con aquellos que tienen los carismas</a:t>
            </a:r>
            <a:br>
              <a:rPr lang="es-CO" sz="1800" dirty="0">
                <a:effectLst/>
                <a:latin typeface="Arial" panose="020B0604020202020204" pitchFamily="34" charset="0"/>
              </a:rPr>
            </a:br>
            <a:r>
              <a:rPr lang="es-CO" sz="1800" dirty="0">
                <a:effectLst/>
                <a:latin typeface="Arial" panose="020B0604020202020204" pitchFamily="34" charset="0"/>
              </a:rPr>
              <a:t>2. Hablar frecuentemente sobre los carismas para que las ovejas no teman al don de Dios.</a:t>
            </a:r>
            <a:br>
              <a:rPr lang="es-CO" sz="1800" dirty="0">
                <a:effectLst/>
                <a:latin typeface="Arial" panose="020B0604020202020204" pitchFamily="34" charset="0"/>
              </a:rPr>
            </a:br>
            <a:r>
              <a:rPr lang="es-CO" sz="1800" dirty="0">
                <a:effectLst/>
                <a:latin typeface="Arial,BoldItalic"/>
              </a:rPr>
              <a:t>Dejar que los hermanos testifiquen los resultados del uso de sus carismas luego de un momento de </a:t>
            </a:r>
            <a:r>
              <a:rPr lang="es-CO" sz="1800" dirty="0" err="1">
                <a:effectLst/>
                <a:latin typeface="Arial,BoldItalic"/>
              </a:rPr>
              <a:t>oración</a:t>
            </a:r>
            <a:r>
              <a:rPr lang="es-CO" sz="1800" dirty="0">
                <a:effectLst/>
                <a:latin typeface="Arial,BoldItalic"/>
              </a:rPr>
              <a:t>. </a:t>
            </a:r>
            <a:endParaRPr lang="es-CO" dirty="0"/>
          </a:p>
          <a:p>
            <a:pPr>
              <a:defRPr/>
            </a:pPr>
            <a:endParaRPr lang="es-CO" dirty="0"/>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E73B9F-DBB9-7B39-A4DB-221A35428A67}"/>
              </a:ext>
            </a:extLst>
          </p:cNvPr>
          <p:cNvSpPr>
            <a:spLocks noGrp="1"/>
          </p:cNvSpPr>
          <p:nvPr>
            <p:ph type="title"/>
          </p:nvPr>
        </p:nvSpPr>
        <p:spPr>
          <a:xfrm>
            <a:off x="107950" y="115888"/>
            <a:ext cx="8177213" cy="1981200"/>
          </a:xfrm>
        </p:spPr>
        <p:txBody>
          <a:bodyPr/>
          <a:lstStyle/>
          <a:p>
            <a:pPr algn="ctr">
              <a:defRPr/>
            </a:pPr>
            <a:r>
              <a:rPr lang="es-CO" dirty="0">
                <a:solidFill>
                  <a:srgbClr val="FF0000"/>
                </a:solidFill>
              </a:rPr>
              <a:t>CLASIFICACIÓN DE LOS CARISMAS EN LA IGLESIA</a:t>
            </a:r>
          </a:p>
        </p:txBody>
      </p:sp>
      <p:sp>
        <p:nvSpPr>
          <p:cNvPr id="3" name="Marcador de contenido 2">
            <a:extLst>
              <a:ext uri="{FF2B5EF4-FFF2-40B4-BE49-F238E27FC236}">
                <a16:creationId xmlns:a16="http://schemas.microsoft.com/office/drawing/2014/main" id="{CA97A6EF-2F0E-899E-90F5-4424D8E33EBA}"/>
              </a:ext>
            </a:extLst>
          </p:cNvPr>
          <p:cNvSpPr>
            <a:spLocks noGrp="1"/>
          </p:cNvSpPr>
          <p:nvPr>
            <p:ph idx="1"/>
          </p:nvPr>
        </p:nvSpPr>
        <p:spPr>
          <a:xfrm>
            <a:off x="107950" y="1773238"/>
            <a:ext cx="9036050" cy="5084762"/>
          </a:xfrm>
        </p:spPr>
        <p:txBody>
          <a:bodyPr>
            <a:normAutofit fontScale="85000" lnSpcReduction="10000"/>
          </a:bodyPr>
          <a:lstStyle/>
          <a:p>
            <a:pPr>
              <a:defRPr/>
            </a:pPr>
            <a:r>
              <a:rPr lang="es-CO" sz="1800" dirty="0">
                <a:effectLst/>
                <a:latin typeface="Arial" panose="020B0604020202020204" pitchFamily="34" charset="0"/>
              </a:rPr>
              <a:t>Los carismas son innumerables y abundantes </a:t>
            </a:r>
            <a:r>
              <a:rPr lang="es-CO" sz="1800" dirty="0" err="1">
                <a:effectLst/>
                <a:latin typeface="Arial" panose="020B0604020202020204" pitchFamily="34" charset="0"/>
              </a:rPr>
              <a:t>según</a:t>
            </a:r>
            <a:r>
              <a:rPr lang="es-CO" sz="1800" dirty="0">
                <a:effectLst/>
                <a:latin typeface="Arial" panose="020B0604020202020204" pitchFamily="34" charset="0"/>
              </a:rPr>
              <a:t> la necesidad de la comunidad. Unos manifiestan un </a:t>
            </a:r>
            <a:r>
              <a:rPr lang="es-CO" sz="1800" dirty="0" err="1">
                <a:effectLst/>
                <a:latin typeface="Arial" panose="020B0604020202020204" pitchFamily="34" charset="0"/>
              </a:rPr>
              <a:t>carácter</a:t>
            </a:r>
            <a:r>
              <a:rPr lang="es-CO" sz="1800" dirty="0">
                <a:effectLst/>
                <a:latin typeface="Arial" panose="020B0604020202020204" pitchFamily="34" charset="0"/>
              </a:rPr>
              <a:t> de gracia transitoria: por ejemplo, una </a:t>
            </a:r>
            <a:r>
              <a:rPr lang="es-CO" sz="1800" dirty="0" err="1">
                <a:effectLst/>
                <a:latin typeface="Arial" panose="020B0604020202020204" pitchFamily="34" charset="0"/>
              </a:rPr>
              <a:t>visión</a:t>
            </a:r>
            <a:r>
              <a:rPr lang="es-CO" sz="1800" dirty="0">
                <a:effectLst/>
                <a:latin typeface="Arial" panose="020B0604020202020204" pitchFamily="34" charset="0"/>
              </a:rPr>
              <a:t>, una palabra </a:t>
            </a:r>
            <a:r>
              <a:rPr lang="es-CO" sz="1800" dirty="0" err="1">
                <a:effectLst/>
                <a:latin typeface="Arial" panose="020B0604020202020204" pitchFamily="34" charset="0"/>
              </a:rPr>
              <a:t>profética</a:t>
            </a:r>
            <a:r>
              <a:rPr lang="es-CO" sz="1800" dirty="0">
                <a:effectLst/>
                <a:latin typeface="Arial" panose="020B0604020202020204" pitchFamily="34" charset="0"/>
              </a:rPr>
              <a:t>, conocimiento y poder. Otros son </a:t>
            </a:r>
            <a:r>
              <a:rPr lang="es-CO" sz="1800" dirty="0" err="1">
                <a:effectLst/>
                <a:latin typeface="Arial" panose="020B0604020202020204" pitchFamily="34" charset="0"/>
              </a:rPr>
              <a:t>más</a:t>
            </a:r>
            <a:r>
              <a:rPr lang="es-CO" sz="1800" dirty="0">
                <a:effectLst/>
                <a:latin typeface="Arial" panose="020B0604020202020204" pitchFamily="34" charset="0"/>
              </a:rPr>
              <a:t> estables como parte permanente de la persona, como el ser </a:t>
            </a:r>
            <a:r>
              <a:rPr lang="es-CO" sz="1800" dirty="0" err="1">
                <a:effectLst/>
                <a:latin typeface="Arial" panose="020B0604020202020204" pitchFamily="34" charset="0"/>
              </a:rPr>
              <a:t>apóstol</a:t>
            </a:r>
            <a:r>
              <a:rPr lang="es-CO" sz="1800" dirty="0">
                <a:effectLst/>
                <a:latin typeface="Arial" panose="020B0604020202020204" pitchFamily="34" charset="0"/>
              </a:rPr>
              <a:t>, el carisma presbiteral, los ministerios de gobierno, la </a:t>
            </a:r>
            <a:r>
              <a:rPr lang="es-CO" sz="1800" dirty="0" err="1">
                <a:effectLst/>
                <a:latin typeface="Arial" panose="020B0604020202020204" pitchFamily="34" charset="0"/>
              </a:rPr>
              <a:t>diaconía</a:t>
            </a:r>
            <a:r>
              <a:rPr lang="es-CO" sz="1800" dirty="0">
                <a:effectLst/>
                <a:latin typeface="Arial" panose="020B0604020202020204" pitchFamily="34" charset="0"/>
              </a:rPr>
              <a:t>, la </a:t>
            </a:r>
            <a:r>
              <a:rPr lang="es-CO" sz="1800" dirty="0" err="1">
                <a:effectLst/>
                <a:latin typeface="Arial" panose="020B0604020202020204" pitchFamily="34" charset="0"/>
              </a:rPr>
              <a:t>música</a:t>
            </a:r>
            <a:r>
              <a:rPr lang="es-CO" sz="1800" dirty="0">
                <a:effectLst/>
                <a:latin typeface="Arial" panose="020B0604020202020204" pitchFamily="34" charset="0"/>
              </a:rPr>
              <a:t> y la </a:t>
            </a:r>
            <a:r>
              <a:rPr lang="es-CO" sz="1800" dirty="0" err="1">
                <a:effectLst/>
                <a:latin typeface="Arial" panose="020B0604020202020204" pitchFamily="34" charset="0"/>
              </a:rPr>
              <a:t>enseñanza</a:t>
            </a:r>
            <a:r>
              <a:rPr lang="es-CO" sz="1800" dirty="0">
                <a:effectLst/>
                <a:latin typeface="Arial" panose="020B0604020202020204" pitchFamily="34" charset="0"/>
              </a:rPr>
              <a:t>. Otros, edifican la Iglesia de una forma: los carismas de </a:t>
            </a:r>
            <a:r>
              <a:rPr lang="es-CO" sz="1800" dirty="0" err="1">
                <a:effectLst/>
                <a:latin typeface="Arial" panose="020B0604020202020204" pitchFamily="34" charset="0"/>
              </a:rPr>
              <a:t>exhortación</a:t>
            </a:r>
            <a:r>
              <a:rPr lang="es-CO" sz="1800" dirty="0">
                <a:effectLst/>
                <a:latin typeface="Arial" panose="020B0604020202020204" pitchFamily="34" charset="0"/>
              </a:rPr>
              <a:t>, servicio. Otros miran a un estado de vida; otros se ordenan a una actividad </a:t>
            </a:r>
            <a:r>
              <a:rPr lang="es-CO" sz="1800" dirty="0" err="1">
                <a:effectLst/>
                <a:latin typeface="Arial" panose="020B0604020202020204" pitchFamily="34" charset="0"/>
              </a:rPr>
              <a:t>específica</a:t>
            </a:r>
            <a:r>
              <a:rPr lang="es-CO" sz="1800" dirty="0">
                <a:effectLst/>
                <a:latin typeface="Arial" panose="020B0604020202020204" pitchFamily="34" charset="0"/>
              </a:rPr>
              <a:t>, como el presidir, ejercer misericordia (</a:t>
            </a:r>
            <a:r>
              <a:rPr lang="es-CO" sz="1800" dirty="0" err="1">
                <a:effectLst/>
                <a:latin typeface="Arial" panose="020B0604020202020204" pitchFamily="34" charset="0"/>
              </a:rPr>
              <a:t>Rm</a:t>
            </a:r>
            <a:r>
              <a:rPr lang="es-CO" sz="1800" dirty="0">
                <a:effectLst/>
                <a:latin typeface="Arial" panose="020B0604020202020204" pitchFamily="34" charset="0"/>
              </a:rPr>
              <a:t> 12, 8). Consultar: 1 Co 12, 7–11; 12, 27–28; </a:t>
            </a:r>
            <a:r>
              <a:rPr lang="es-CO" sz="1800" dirty="0" err="1">
                <a:effectLst/>
                <a:latin typeface="Arial" panose="020B0604020202020204" pitchFamily="34" charset="0"/>
              </a:rPr>
              <a:t>Rm</a:t>
            </a:r>
            <a:r>
              <a:rPr lang="es-CO" sz="1800" dirty="0">
                <a:effectLst/>
                <a:latin typeface="Arial" panose="020B0604020202020204" pitchFamily="34" charset="0"/>
              </a:rPr>
              <a:t> 12, 6 –8; </a:t>
            </a:r>
            <a:r>
              <a:rPr lang="es-CO" sz="1800" dirty="0" err="1">
                <a:effectLst/>
                <a:latin typeface="Arial" panose="020B0604020202020204" pitchFamily="34" charset="0"/>
              </a:rPr>
              <a:t>Ef</a:t>
            </a:r>
            <a:r>
              <a:rPr lang="es-CO" sz="1800" dirty="0">
                <a:effectLst/>
                <a:latin typeface="Arial" panose="020B0604020202020204" pitchFamily="34" charset="0"/>
              </a:rPr>
              <a:t> 4, 11–13; 1 Pe 4, 10–11. Complementar con: 1 Co 3, 5–10; 7, 1–7; 13, 1–3; 2 Co 6, 3; 12, 1–12; </a:t>
            </a:r>
            <a:r>
              <a:rPr lang="es-CO" sz="1800" dirty="0" err="1">
                <a:effectLst/>
                <a:latin typeface="Arial" panose="020B0604020202020204" pitchFamily="34" charset="0"/>
              </a:rPr>
              <a:t>Tt</a:t>
            </a:r>
            <a:r>
              <a:rPr lang="es-CO" sz="1800" dirty="0">
                <a:effectLst/>
                <a:latin typeface="Arial" panose="020B0604020202020204" pitchFamily="34" charset="0"/>
              </a:rPr>
              <a:t> 1, 5; 1 Tm 1, 12; Mc 16, 17; </a:t>
            </a:r>
            <a:r>
              <a:rPr lang="es-CO" sz="1800" dirty="0" err="1">
                <a:effectLst/>
                <a:latin typeface="Arial" panose="020B0604020202020204" pitchFamily="34" charset="0"/>
              </a:rPr>
              <a:t>Hch</a:t>
            </a:r>
            <a:r>
              <a:rPr lang="es-CO" sz="1800" dirty="0">
                <a:effectLst/>
                <a:latin typeface="Arial" panose="020B0604020202020204" pitchFamily="34" charset="0"/>
              </a:rPr>
              <a:t> 6, 4; 11, 27; 13, 1; 20, 28. </a:t>
            </a:r>
            <a:endParaRPr lang="es-CO" dirty="0"/>
          </a:p>
          <a:p>
            <a:pPr>
              <a:defRPr/>
            </a:pPr>
            <a:r>
              <a:rPr lang="es-CO" sz="1800" dirty="0" err="1">
                <a:effectLst/>
                <a:latin typeface="Arial" panose="020B0604020202020204" pitchFamily="34" charset="0"/>
              </a:rPr>
              <a:t>Asi</a:t>
            </a:r>
            <a:r>
              <a:rPr lang="es-CO" sz="1800" dirty="0">
                <a:effectLst/>
                <a:latin typeface="Arial" panose="020B0604020202020204" pitchFamily="34" charset="0"/>
              </a:rPr>
              <a:t>́, se les puede ―clasificar‖ en los siguientes grupos: </a:t>
            </a:r>
            <a:r>
              <a:rPr lang="es-CO" sz="1800" dirty="0">
                <a:effectLst/>
                <a:latin typeface="Arial,Bold"/>
              </a:rPr>
              <a:t>Carismas de apostolado, </a:t>
            </a:r>
            <a:r>
              <a:rPr lang="es-CO" sz="1800" dirty="0" err="1">
                <a:effectLst/>
                <a:latin typeface="Arial,Bold"/>
              </a:rPr>
              <a:t>enseñanza</a:t>
            </a:r>
            <a:r>
              <a:rPr lang="es-CO" sz="1800" dirty="0">
                <a:effectLst/>
                <a:latin typeface="Arial,Bold"/>
              </a:rPr>
              <a:t> y gobierno: </a:t>
            </a:r>
            <a:r>
              <a:rPr lang="es-CO" sz="1800" dirty="0">
                <a:effectLst/>
                <a:latin typeface="Arial" panose="020B0604020202020204" pitchFamily="34" charset="0"/>
              </a:rPr>
              <a:t>Son los que se refieren a una </a:t>
            </a:r>
            <a:r>
              <a:rPr lang="es-CO" sz="1800" dirty="0" err="1">
                <a:effectLst/>
                <a:latin typeface="Arial" panose="020B0604020202020204" pitchFamily="34" charset="0"/>
              </a:rPr>
              <a:t>función</a:t>
            </a:r>
            <a:r>
              <a:rPr lang="es-CO" sz="1800" dirty="0">
                <a:effectLst/>
                <a:latin typeface="Arial" panose="020B0604020202020204" pitchFamily="34" charset="0"/>
              </a:rPr>
              <a:t> de </a:t>
            </a:r>
            <a:r>
              <a:rPr lang="es-CO" sz="1800" dirty="0" err="1">
                <a:effectLst/>
                <a:latin typeface="Arial" panose="020B0604020202020204" pitchFamily="34" charset="0"/>
              </a:rPr>
              <a:t>guía</a:t>
            </a:r>
            <a:r>
              <a:rPr lang="es-CO" sz="1800" dirty="0">
                <a:effectLst/>
                <a:latin typeface="Arial" panose="020B0604020202020204" pitchFamily="34" charset="0"/>
              </a:rPr>
              <a:t> y pastores del </a:t>
            </a:r>
            <a:r>
              <a:rPr lang="es-CO" sz="1800" dirty="0" err="1">
                <a:effectLst/>
                <a:latin typeface="Arial" panose="020B0604020202020204" pitchFamily="34" charset="0"/>
              </a:rPr>
              <a:t>rebaño</a:t>
            </a:r>
            <a:r>
              <a:rPr lang="es-CO" sz="1800" dirty="0">
                <a:effectLst/>
                <a:latin typeface="Arial" panose="020B0604020202020204" pitchFamily="34" charset="0"/>
              </a:rPr>
              <a:t> dentro de la verdadera doctrina. Ayudan a definir el propio ministerio. </a:t>
            </a:r>
            <a:endParaRPr lang="es-CO" dirty="0"/>
          </a:p>
          <a:p>
            <a:pPr>
              <a:defRPr/>
            </a:pPr>
            <a:r>
              <a:rPr lang="es-CO" sz="1800" dirty="0" err="1">
                <a:effectLst/>
                <a:latin typeface="Arial" panose="020B0604020202020204" pitchFamily="34" charset="0"/>
              </a:rPr>
              <a:t>Apóstoles</a:t>
            </a:r>
            <a:r>
              <a:rPr lang="es-CO" sz="1800" dirty="0">
                <a:effectLst/>
                <a:latin typeface="Arial" panose="020B0604020202020204" pitchFamily="34" charset="0"/>
              </a:rPr>
              <a:t> (1 Co 12, 28; </a:t>
            </a:r>
            <a:r>
              <a:rPr lang="es-CO" sz="1800" dirty="0" err="1">
                <a:effectLst/>
                <a:latin typeface="Arial" panose="020B0604020202020204" pitchFamily="34" charset="0"/>
              </a:rPr>
              <a:t>Ef</a:t>
            </a:r>
            <a:r>
              <a:rPr lang="es-CO" sz="1800" dirty="0">
                <a:effectLst/>
                <a:latin typeface="Arial" panose="020B0604020202020204" pitchFamily="34" charset="0"/>
              </a:rPr>
              <a:t> 4, 11).</a:t>
            </a:r>
            <a:br>
              <a:rPr lang="es-CO" sz="1800" dirty="0">
                <a:effectLst/>
                <a:latin typeface="Arial" panose="020B0604020202020204" pitchFamily="34" charset="0"/>
              </a:rPr>
            </a:br>
            <a:r>
              <a:rPr lang="es-CO" sz="1800" dirty="0">
                <a:effectLst/>
                <a:latin typeface="Arial" panose="020B0604020202020204" pitchFamily="34" charset="0"/>
              </a:rPr>
              <a:t>Profetas (1 Co 12, 28; </a:t>
            </a:r>
            <a:r>
              <a:rPr lang="es-CO" sz="1800" dirty="0" err="1">
                <a:effectLst/>
                <a:latin typeface="Arial" panose="020B0604020202020204" pitchFamily="34" charset="0"/>
              </a:rPr>
              <a:t>Ef</a:t>
            </a:r>
            <a:r>
              <a:rPr lang="es-CO" sz="1800" dirty="0">
                <a:effectLst/>
                <a:latin typeface="Arial" panose="020B0604020202020204" pitchFamily="34" charset="0"/>
              </a:rPr>
              <a:t> 4, 11).</a:t>
            </a:r>
            <a:br>
              <a:rPr lang="es-CO" sz="1800" dirty="0">
                <a:effectLst/>
                <a:latin typeface="Arial" panose="020B0604020202020204" pitchFamily="34" charset="0"/>
              </a:rPr>
            </a:br>
            <a:r>
              <a:rPr lang="es-CO" sz="1800" dirty="0">
                <a:effectLst/>
                <a:latin typeface="Arial" panose="020B0604020202020204" pitchFamily="34" charset="0"/>
              </a:rPr>
              <a:t>Pastores (</a:t>
            </a:r>
            <a:r>
              <a:rPr lang="es-CO" sz="1800" dirty="0" err="1">
                <a:effectLst/>
                <a:latin typeface="Arial" panose="020B0604020202020204" pitchFamily="34" charset="0"/>
              </a:rPr>
              <a:t>Ef</a:t>
            </a:r>
            <a:r>
              <a:rPr lang="es-CO" sz="1800" dirty="0">
                <a:effectLst/>
                <a:latin typeface="Arial" panose="020B0604020202020204" pitchFamily="34" charset="0"/>
              </a:rPr>
              <a:t> 4, 11; </a:t>
            </a:r>
            <a:r>
              <a:rPr lang="es-CO" sz="1800" dirty="0" err="1">
                <a:effectLst/>
                <a:latin typeface="Arial" panose="020B0604020202020204" pitchFamily="34" charset="0"/>
              </a:rPr>
              <a:t>Hch</a:t>
            </a:r>
            <a:r>
              <a:rPr lang="es-CO" sz="1800" dirty="0">
                <a:effectLst/>
                <a:latin typeface="Arial" panose="020B0604020202020204" pitchFamily="34" charset="0"/>
              </a:rPr>
              <a:t> 20, 28).</a:t>
            </a:r>
            <a:br>
              <a:rPr lang="es-CO" sz="1800" dirty="0">
                <a:effectLst/>
                <a:latin typeface="Arial" panose="020B0604020202020204" pitchFamily="34" charset="0"/>
              </a:rPr>
            </a:br>
            <a:r>
              <a:rPr lang="es-CO" sz="1800" dirty="0">
                <a:effectLst/>
                <a:latin typeface="Arial" panose="020B0604020202020204" pitchFamily="34" charset="0"/>
              </a:rPr>
              <a:t>Maestros (1 Co 12, 28; </a:t>
            </a:r>
            <a:r>
              <a:rPr lang="es-CO" sz="1800" dirty="0" err="1">
                <a:effectLst/>
                <a:latin typeface="Arial" panose="020B0604020202020204" pitchFamily="34" charset="0"/>
              </a:rPr>
              <a:t>Ef</a:t>
            </a:r>
            <a:r>
              <a:rPr lang="es-CO" sz="1800" dirty="0">
                <a:effectLst/>
                <a:latin typeface="Arial" panose="020B0604020202020204" pitchFamily="34" charset="0"/>
              </a:rPr>
              <a:t> 4, 11; </a:t>
            </a:r>
            <a:r>
              <a:rPr lang="es-CO" sz="1800" dirty="0" err="1">
                <a:effectLst/>
                <a:latin typeface="Arial" panose="020B0604020202020204" pitchFamily="34" charset="0"/>
              </a:rPr>
              <a:t>Rm</a:t>
            </a:r>
            <a:r>
              <a:rPr lang="es-CO" sz="1800" dirty="0">
                <a:effectLst/>
                <a:latin typeface="Arial" panose="020B0604020202020204" pitchFamily="34" charset="0"/>
              </a:rPr>
              <a:t> 12, 7). Evangelistas (</a:t>
            </a:r>
            <a:r>
              <a:rPr lang="es-CO" sz="1800" dirty="0" err="1">
                <a:effectLst/>
                <a:latin typeface="Arial" panose="020B0604020202020204" pitchFamily="34" charset="0"/>
              </a:rPr>
              <a:t>Ef</a:t>
            </a:r>
            <a:r>
              <a:rPr lang="es-CO" sz="1800" dirty="0">
                <a:effectLst/>
                <a:latin typeface="Arial" panose="020B0604020202020204" pitchFamily="34" charset="0"/>
              </a:rPr>
              <a:t> 4, 11; </a:t>
            </a:r>
            <a:r>
              <a:rPr lang="es-CO" sz="1800" dirty="0" err="1">
                <a:effectLst/>
                <a:latin typeface="Arial" panose="020B0604020202020204" pitchFamily="34" charset="0"/>
              </a:rPr>
              <a:t>Hch</a:t>
            </a:r>
            <a:r>
              <a:rPr lang="es-CO" sz="1800" dirty="0">
                <a:effectLst/>
                <a:latin typeface="Arial" panose="020B0604020202020204" pitchFamily="34" charset="0"/>
              </a:rPr>
              <a:t> 21, 8).</a:t>
            </a:r>
            <a:br>
              <a:rPr lang="es-CO" sz="1800" dirty="0">
                <a:effectLst/>
                <a:latin typeface="Arial" panose="020B0604020202020204" pitchFamily="34" charset="0"/>
              </a:rPr>
            </a:br>
            <a:r>
              <a:rPr lang="es-CO" sz="1800" dirty="0" err="1">
                <a:effectLst/>
                <a:latin typeface="Arial" panose="020B0604020202020204" pitchFamily="34" charset="0"/>
              </a:rPr>
              <a:t>Epíscopos</a:t>
            </a:r>
            <a:r>
              <a:rPr lang="es-CO" sz="1800" dirty="0">
                <a:effectLst/>
                <a:latin typeface="Arial" panose="020B0604020202020204" pitchFamily="34" charset="0"/>
              </a:rPr>
              <a:t>, </a:t>
            </a:r>
            <a:r>
              <a:rPr lang="es-CO" sz="1800" dirty="0" err="1">
                <a:effectLst/>
                <a:latin typeface="Arial" panose="020B0604020202020204" pitchFamily="34" charset="0"/>
              </a:rPr>
              <a:t>presbíteros</a:t>
            </a:r>
            <a:r>
              <a:rPr lang="es-CO" sz="1800" dirty="0">
                <a:effectLst/>
                <a:latin typeface="Arial" panose="020B0604020202020204" pitchFamily="34" charset="0"/>
              </a:rPr>
              <a:t>, </a:t>
            </a:r>
            <a:r>
              <a:rPr lang="es-CO" sz="1800" dirty="0" err="1">
                <a:effectLst/>
                <a:latin typeface="Arial" panose="020B0604020202020204" pitchFamily="34" charset="0"/>
              </a:rPr>
              <a:t>diáconos</a:t>
            </a:r>
            <a:r>
              <a:rPr lang="es-CO" sz="1800" dirty="0">
                <a:effectLst/>
                <a:latin typeface="Arial" panose="020B0604020202020204" pitchFamily="34" charset="0"/>
              </a:rPr>
              <a:t> (</a:t>
            </a:r>
            <a:r>
              <a:rPr lang="es-CO" sz="1800" dirty="0" err="1">
                <a:effectLst/>
                <a:latin typeface="Arial" panose="020B0604020202020204" pitchFamily="34" charset="0"/>
              </a:rPr>
              <a:t>Hch</a:t>
            </a:r>
            <a:r>
              <a:rPr lang="es-CO" sz="1800" dirty="0">
                <a:effectLst/>
                <a:latin typeface="Arial" panose="020B0604020202020204" pitchFamily="34" charset="0"/>
              </a:rPr>
              <a:t> 14, 25; 15, 2; 20, </a:t>
            </a:r>
            <a:endParaRPr lang="es-CO" dirty="0"/>
          </a:p>
          <a:p>
            <a:pPr>
              <a:defRPr/>
            </a:pPr>
            <a:r>
              <a:rPr lang="es-CO" sz="1800" dirty="0">
                <a:effectLst/>
                <a:latin typeface="Arial" panose="020B0604020202020204" pitchFamily="34" charset="0"/>
              </a:rPr>
              <a:t>17–28; </a:t>
            </a:r>
            <a:r>
              <a:rPr lang="es-CO" sz="1800" dirty="0" err="1">
                <a:effectLst/>
                <a:latin typeface="Arial" panose="020B0604020202020204" pitchFamily="34" charset="0"/>
              </a:rPr>
              <a:t>Flp</a:t>
            </a:r>
            <a:r>
              <a:rPr lang="es-CO" sz="1800" dirty="0">
                <a:effectLst/>
                <a:latin typeface="Arial" panose="020B0604020202020204" pitchFamily="34" charset="0"/>
              </a:rPr>
              <a:t> 1, 1; </a:t>
            </a:r>
            <a:r>
              <a:rPr lang="es-CO" sz="1800" dirty="0" err="1">
                <a:effectLst/>
                <a:latin typeface="Arial" panose="020B0604020202020204" pitchFamily="34" charset="0"/>
              </a:rPr>
              <a:t>Tt</a:t>
            </a:r>
            <a:r>
              <a:rPr lang="es-CO" sz="1800" dirty="0">
                <a:effectLst/>
                <a:latin typeface="Arial" panose="020B0604020202020204" pitchFamily="34" charset="0"/>
              </a:rPr>
              <a:t> 1, 5).</a:t>
            </a:r>
            <a:br>
              <a:rPr lang="es-CO" sz="1800" dirty="0">
                <a:effectLst/>
                <a:latin typeface="Arial" panose="020B0604020202020204" pitchFamily="34" charset="0"/>
              </a:rPr>
            </a:br>
            <a:r>
              <a:rPr lang="es-CO" sz="1800" dirty="0" err="1">
                <a:effectLst/>
                <a:latin typeface="Arial" panose="020B0604020202020204" pitchFamily="34" charset="0"/>
              </a:rPr>
              <a:t>Diaconías</a:t>
            </a:r>
            <a:r>
              <a:rPr lang="es-CO" sz="1800" dirty="0">
                <a:effectLst/>
                <a:latin typeface="Arial" panose="020B0604020202020204" pitchFamily="34" charset="0"/>
              </a:rPr>
              <a:t> diferentes (</a:t>
            </a:r>
            <a:r>
              <a:rPr lang="es-CO" sz="1800" dirty="0" err="1">
                <a:effectLst/>
                <a:latin typeface="Arial" panose="020B0604020202020204" pitchFamily="34" charset="0"/>
              </a:rPr>
              <a:t>Hch</a:t>
            </a:r>
            <a:r>
              <a:rPr lang="es-CO" sz="1800" dirty="0">
                <a:effectLst/>
                <a:latin typeface="Arial" panose="020B0604020202020204" pitchFamily="34" charset="0"/>
              </a:rPr>
              <a:t> 6, 1–6; </a:t>
            </a:r>
            <a:r>
              <a:rPr lang="es-CO" sz="1800" dirty="0" err="1">
                <a:effectLst/>
                <a:latin typeface="Arial" panose="020B0604020202020204" pitchFamily="34" charset="0"/>
              </a:rPr>
              <a:t>Rm</a:t>
            </a:r>
            <a:r>
              <a:rPr lang="es-CO" sz="1800" dirty="0">
                <a:effectLst/>
                <a:latin typeface="Arial" panose="020B0604020202020204" pitchFamily="34" charset="0"/>
              </a:rPr>
              <a:t> 12, 7; </a:t>
            </a:r>
            <a:r>
              <a:rPr lang="es-CO" sz="1800" dirty="0" err="1">
                <a:effectLst/>
                <a:latin typeface="Arial" panose="020B0604020202020204" pitchFamily="34" charset="0"/>
              </a:rPr>
              <a:t>Ef</a:t>
            </a:r>
            <a:r>
              <a:rPr lang="es-CO" sz="1800" dirty="0">
                <a:effectLst/>
                <a:latin typeface="Arial" panose="020B0604020202020204" pitchFamily="34" charset="0"/>
              </a:rPr>
              <a:t> 4, 12; 1 Pe 4, 11). </a:t>
            </a:r>
            <a:endParaRPr lang="es-CO" dirty="0"/>
          </a:p>
          <a:p>
            <a:pPr>
              <a:defRPr/>
            </a:pPr>
            <a:endParaRPr lang="es-CO" dirty="0"/>
          </a:p>
          <a:p>
            <a:pPr>
              <a:defRPr/>
            </a:pPr>
            <a:endParaRPr lang="es-CO" dirty="0"/>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F13ED8-C88D-3816-6BD5-8FB70D1D926C}"/>
              </a:ext>
            </a:extLst>
          </p:cNvPr>
          <p:cNvSpPr>
            <a:spLocks noGrp="1"/>
          </p:cNvSpPr>
          <p:nvPr>
            <p:ph type="title"/>
          </p:nvPr>
        </p:nvSpPr>
        <p:spPr>
          <a:xfrm>
            <a:off x="855663" y="619125"/>
            <a:ext cx="7429500" cy="1477963"/>
          </a:xfrm>
        </p:spPr>
        <p:txBody>
          <a:bodyPr>
            <a:normAutofit fontScale="90000"/>
          </a:bodyPr>
          <a:lstStyle/>
          <a:p>
            <a:pPr>
              <a:defRPr/>
            </a:pPr>
            <a:r>
              <a:rPr lang="es-CO" dirty="0">
                <a:solidFill>
                  <a:srgbClr val="FF0000"/>
                </a:solidFill>
                <a:effectLst/>
                <a:latin typeface="Arial,Bold"/>
              </a:rPr>
              <a:t>Carismas de saber o conocer: </a:t>
            </a:r>
            <a:br>
              <a:rPr lang="es-CO" dirty="0">
                <a:solidFill>
                  <a:srgbClr val="FF0000"/>
                </a:solidFill>
              </a:rPr>
            </a:br>
            <a:endParaRPr lang="es-CO" dirty="0">
              <a:solidFill>
                <a:srgbClr val="FF0000"/>
              </a:solidFill>
            </a:endParaRPr>
          </a:p>
        </p:txBody>
      </p:sp>
      <p:sp>
        <p:nvSpPr>
          <p:cNvPr id="3" name="Marcador de contenido 2">
            <a:extLst>
              <a:ext uri="{FF2B5EF4-FFF2-40B4-BE49-F238E27FC236}">
                <a16:creationId xmlns:a16="http://schemas.microsoft.com/office/drawing/2014/main" id="{418490D5-78A7-6E07-CD9E-65E13DE91FC5}"/>
              </a:ext>
            </a:extLst>
          </p:cNvPr>
          <p:cNvSpPr>
            <a:spLocks noGrp="1"/>
          </p:cNvSpPr>
          <p:nvPr>
            <p:ph idx="1"/>
          </p:nvPr>
        </p:nvSpPr>
        <p:spPr>
          <a:xfrm>
            <a:off x="855663" y="2249488"/>
            <a:ext cx="7429500" cy="3541712"/>
          </a:xfrm>
        </p:spPr>
        <p:txBody>
          <a:bodyPr>
            <a:normAutofit lnSpcReduction="10000"/>
          </a:bodyPr>
          <a:lstStyle/>
          <a:p>
            <a:pPr>
              <a:defRPr/>
            </a:pPr>
            <a:r>
              <a:rPr lang="es-CO" sz="1800" dirty="0">
                <a:effectLst/>
                <a:latin typeface="Arial" panose="020B0604020202020204" pitchFamily="34" charset="0"/>
              </a:rPr>
              <a:t>Son los que nos permiten conocer cosas ocultas o misterios. </a:t>
            </a:r>
            <a:endParaRPr lang="es-CO" dirty="0"/>
          </a:p>
          <a:p>
            <a:pPr>
              <a:defRPr/>
            </a:pPr>
            <a:r>
              <a:rPr lang="es-CO" sz="1800" dirty="0">
                <a:effectLst/>
                <a:latin typeface="Arial" panose="020B0604020202020204" pitchFamily="34" charset="0"/>
              </a:rPr>
              <a:t>Palabra de conocimiento o ciencia (1 Co 12, 8). </a:t>
            </a:r>
          </a:p>
          <a:p>
            <a:pPr>
              <a:defRPr/>
            </a:pPr>
            <a:r>
              <a:rPr lang="es-CO" sz="1800" dirty="0">
                <a:effectLst/>
                <a:latin typeface="Arial" panose="020B0604020202020204" pitchFamily="34" charset="0"/>
              </a:rPr>
              <a:t>Palabra de </a:t>
            </a:r>
            <a:r>
              <a:rPr lang="es-CO" sz="1800" dirty="0" err="1">
                <a:effectLst/>
                <a:latin typeface="Arial" panose="020B0604020202020204" pitchFamily="34" charset="0"/>
              </a:rPr>
              <a:t>sabiduría</a:t>
            </a:r>
            <a:r>
              <a:rPr lang="es-CO" sz="1800" dirty="0">
                <a:effectLst/>
                <a:latin typeface="Arial" panose="020B0604020202020204" pitchFamily="34" charset="0"/>
              </a:rPr>
              <a:t> (1 Co 12, 8). </a:t>
            </a:r>
          </a:p>
          <a:p>
            <a:pPr>
              <a:defRPr/>
            </a:pPr>
            <a:r>
              <a:rPr lang="es-CO" sz="1800" dirty="0">
                <a:effectLst/>
                <a:latin typeface="Arial" panose="020B0604020202020204" pitchFamily="34" charset="0"/>
              </a:rPr>
              <a:t>Discernimiento de </a:t>
            </a:r>
            <a:r>
              <a:rPr lang="es-CO" sz="1800" dirty="0" err="1">
                <a:effectLst/>
                <a:latin typeface="Arial" panose="020B0604020202020204" pitchFamily="34" charset="0"/>
              </a:rPr>
              <a:t>espíritus</a:t>
            </a:r>
            <a:r>
              <a:rPr lang="es-CO" sz="1800" dirty="0">
                <a:effectLst/>
                <a:latin typeface="Arial" panose="020B0604020202020204" pitchFamily="34" charset="0"/>
              </a:rPr>
              <a:t> (1 Co 12, 10; 14, 29). </a:t>
            </a:r>
          </a:p>
          <a:p>
            <a:pPr>
              <a:defRPr/>
            </a:pPr>
            <a:r>
              <a:rPr lang="es-CO" sz="1800" dirty="0">
                <a:effectLst/>
                <a:latin typeface="Arial" panose="020B0604020202020204" pitchFamily="34" charset="0"/>
              </a:rPr>
              <a:t>Revelaciones (1 Co 14, 26). </a:t>
            </a:r>
            <a:endParaRPr lang="es-CO" dirty="0"/>
          </a:p>
          <a:p>
            <a:pPr>
              <a:defRPr/>
            </a:pPr>
            <a:r>
              <a:rPr lang="es-CO" sz="1800" dirty="0" err="1">
                <a:effectLst/>
                <a:latin typeface="Arial" panose="020B0604020202020204" pitchFamily="34" charset="0"/>
              </a:rPr>
              <a:t>Penetración</a:t>
            </a:r>
            <a:r>
              <a:rPr lang="es-CO" sz="1800" dirty="0">
                <a:effectLst/>
                <a:latin typeface="Arial" panose="020B0604020202020204" pitchFamily="34" charset="0"/>
              </a:rPr>
              <a:t> de misterios (1 Co 13, 2).</a:t>
            </a:r>
          </a:p>
          <a:p>
            <a:pPr>
              <a:defRPr/>
            </a:pPr>
            <a:r>
              <a:rPr lang="es-CO" sz="1800" dirty="0">
                <a:effectLst/>
                <a:latin typeface="Arial" panose="020B0604020202020204" pitchFamily="34" charset="0"/>
              </a:rPr>
              <a:t>Visiones (</a:t>
            </a:r>
            <a:r>
              <a:rPr lang="es-CO" sz="1800" dirty="0" err="1">
                <a:effectLst/>
                <a:latin typeface="Arial" panose="020B0604020202020204" pitchFamily="34" charset="0"/>
              </a:rPr>
              <a:t>Hch</a:t>
            </a:r>
            <a:r>
              <a:rPr lang="es-CO" sz="1800" dirty="0">
                <a:effectLst/>
                <a:latin typeface="Arial" panose="020B0604020202020204" pitchFamily="34" charset="0"/>
              </a:rPr>
              <a:t> 2, 7; 9, 3–17).</a:t>
            </a:r>
            <a:br>
              <a:rPr lang="es-CO" sz="1800" dirty="0">
                <a:effectLst/>
                <a:latin typeface="Arial" panose="020B0604020202020204" pitchFamily="34" charset="0"/>
              </a:rPr>
            </a:br>
            <a:endParaRPr lang="es-CO" dirty="0"/>
          </a:p>
          <a:p>
            <a:pPr>
              <a:defRPr/>
            </a:pPr>
            <a:endParaRPr lang="es-CO"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B9D51F-1E36-D31F-3498-63492BD85890}"/>
              </a:ext>
            </a:extLst>
          </p:cNvPr>
          <p:cNvSpPr>
            <a:spLocks noGrp="1"/>
          </p:cNvSpPr>
          <p:nvPr>
            <p:ph type="title"/>
          </p:nvPr>
        </p:nvSpPr>
        <p:spPr>
          <a:xfrm>
            <a:off x="855663" y="619125"/>
            <a:ext cx="7429500" cy="1477963"/>
          </a:xfrm>
        </p:spPr>
        <p:txBody>
          <a:bodyPr/>
          <a:lstStyle/>
          <a:p>
            <a:pPr eaLnBrk="1" hangingPunct="1">
              <a:defRPr/>
            </a:pPr>
            <a:endParaRPr lang="es-CO"/>
          </a:p>
        </p:txBody>
      </p:sp>
      <p:pic>
        <p:nvPicPr>
          <p:cNvPr id="22530" name="Marcador de contenido 14">
            <a:extLst>
              <a:ext uri="{FF2B5EF4-FFF2-40B4-BE49-F238E27FC236}">
                <a16:creationId xmlns:a16="http://schemas.microsoft.com/office/drawing/2014/main" id="{5BA81B89-BCFA-C3A3-7DDF-51A15976353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63050" cy="9448800"/>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BF1EC1-78CC-1406-33CF-F7BFBD799642}"/>
              </a:ext>
            </a:extLst>
          </p:cNvPr>
          <p:cNvSpPr>
            <a:spLocks noGrp="1"/>
          </p:cNvSpPr>
          <p:nvPr>
            <p:ph type="title"/>
          </p:nvPr>
        </p:nvSpPr>
        <p:spPr>
          <a:xfrm>
            <a:off x="855663" y="619125"/>
            <a:ext cx="7429500" cy="1477963"/>
          </a:xfrm>
        </p:spPr>
        <p:txBody>
          <a:bodyPr>
            <a:normAutofit fontScale="90000"/>
          </a:bodyPr>
          <a:lstStyle/>
          <a:p>
            <a:pPr eaLnBrk="1" hangingPunct="1">
              <a:defRPr/>
            </a:pPr>
            <a:r>
              <a:rPr lang="es-CO" dirty="0"/>
              <a:t>14. Confundir saber con tener una opinión: </a:t>
            </a:r>
            <a:r>
              <a:rPr lang="es-CO" dirty="0">
                <a:solidFill>
                  <a:srgbClr val="FF0000"/>
                </a:solidFill>
              </a:rPr>
              <a:t>LO QUE ESCUCHO…</a:t>
            </a:r>
            <a:br>
              <a:rPr lang="es-CO" dirty="0">
                <a:solidFill>
                  <a:srgbClr val="FF0000"/>
                </a:solidFill>
              </a:rPr>
            </a:br>
            <a:endParaRPr lang="es-CO" dirty="0">
              <a:solidFill>
                <a:srgbClr val="FF0000"/>
              </a:solidFill>
            </a:endParaRPr>
          </a:p>
        </p:txBody>
      </p:sp>
      <p:sp>
        <p:nvSpPr>
          <p:cNvPr id="3" name="Marcador de contenido 2">
            <a:extLst>
              <a:ext uri="{FF2B5EF4-FFF2-40B4-BE49-F238E27FC236}">
                <a16:creationId xmlns:a16="http://schemas.microsoft.com/office/drawing/2014/main" id="{A18632CA-9C65-1F96-0CA1-AFEDFED2BB50}"/>
              </a:ext>
            </a:extLst>
          </p:cNvPr>
          <p:cNvSpPr>
            <a:spLocks noGrp="1"/>
          </p:cNvSpPr>
          <p:nvPr>
            <p:ph idx="1"/>
          </p:nvPr>
        </p:nvSpPr>
        <p:spPr>
          <a:xfrm>
            <a:off x="107950" y="1628775"/>
            <a:ext cx="4103688" cy="5040313"/>
          </a:xfrm>
        </p:spPr>
        <p:txBody>
          <a:bodyPr>
            <a:normAutofit fontScale="92500" lnSpcReduction="20000"/>
          </a:bodyPr>
          <a:lstStyle/>
          <a:p>
            <a:pPr eaLnBrk="1" hangingPunct="1">
              <a:defRPr/>
            </a:pPr>
            <a:r>
              <a:rPr lang="es-CO" sz="1800" dirty="0">
                <a:solidFill>
                  <a:srgbClr val="FFFFFF"/>
                </a:solidFill>
                <a:effectLst/>
                <a:latin typeface="Verdana" panose="020B0604030504040204" pitchFamily="34" charset="0"/>
              </a:rPr>
              <a:t>Creemos que nuestra </a:t>
            </a:r>
            <a:r>
              <a:rPr lang="es-CO" sz="1800" dirty="0" err="1">
                <a:solidFill>
                  <a:srgbClr val="FFFFFF"/>
                </a:solidFill>
                <a:effectLst/>
                <a:latin typeface="Verdana" panose="020B0604030504040204" pitchFamily="34" charset="0"/>
              </a:rPr>
              <a:t>opinión</a:t>
            </a:r>
            <a:r>
              <a:rPr lang="es-CO" sz="1800" dirty="0">
                <a:solidFill>
                  <a:srgbClr val="FFFFFF"/>
                </a:solidFill>
                <a:effectLst/>
                <a:latin typeface="Verdana" panose="020B0604030504040204" pitchFamily="34" charset="0"/>
              </a:rPr>
              <a:t> se constituye en una verdad.</a:t>
            </a:r>
            <a:br>
              <a:rPr lang="es-CO" sz="1800" dirty="0">
                <a:solidFill>
                  <a:srgbClr val="FFFFFF"/>
                </a:solidFill>
                <a:effectLst/>
                <a:latin typeface="Verdana" panose="020B0604030504040204" pitchFamily="34" charset="0"/>
              </a:rPr>
            </a:br>
            <a:r>
              <a:rPr lang="es-CO" sz="1800" dirty="0" err="1">
                <a:solidFill>
                  <a:srgbClr val="FFFFFF"/>
                </a:solidFill>
                <a:effectLst/>
                <a:latin typeface="Verdana" panose="020B0604030504040204" pitchFamily="34" charset="0"/>
              </a:rPr>
              <a:t>Ej</a:t>
            </a:r>
            <a:r>
              <a:rPr lang="es-CO" sz="1800" dirty="0">
                <a:solidFill>
                  <a:srgbClr val="FFFFFF"/>
                </a:solidFill>
                <a:effectLst/>
                <a:latin typeface="Verdana" panose="020B0604030504040204" pitchFamily="34" charset="0"/>
              </a:rPr>
              <a:t>: No es economista, pero tiene opiniones de como gestionar la </a:t>
            </a:r>
            <a:r>
              <a:rPr lang="es-CO" sz="1800" dirty="0" err="1">
                <a:solidFill>
                  <a:srgbClr val="FFFFFF"/>
                </a:solidFill>
                <a:effectLst/>
                <a:latin typeface="Verdana" panose="020B0604030504040204" pitchFamily="34" charset="0"/>
              </a:rPr>
              <a:t>economía</a:t>
            </a:r>
            <a:r>
              <a:rPr lang="es-CO" sz="1800" dirty="0">
                <a:solidFill>
                  <a:srgbClr val="FFFFFF"/>
                </a:solidFill>
                <a:effectLst/>
                <a:latin typeface="Verdana" panose="020B0604030504040204" pitchFamily="34" charset="0"/>
              </a:rPr>
              <a:t>. No es </a:t>
            </a:r>
            <a:r>
              <a:rPr lang="es-CO" sz="1800" dirty="0" err="1">
                <a:solidFill>
                  <a:srgbClr val="FFFFFF"/>
                </a:solidFill>
                <a:effectLst/>
                <a:latin typeface="Verdana" panose="020B0604030504040204" pitchFamily="34" charset="0"/>
              </a:rPr>
              <a:t>médico</a:t>
            </a:r>
            <a:r>
              <a:rPr lang="es-CO" sz="1800" dirty="0">
                <a:solidFill>
                  <a:srgbClr val="FFFFFF"/>
                </a:solidFill>
                <a:effectLst/>
                <a:latin typeface="Verdana" panose="020B0604030504040204" pitchFamily="34" charset="0"/>
              </a:rPr>
              <a:t>, pero tiene opiniones sobre como curar. Tiene una </a:t>
            </a:r>
            <a:r>
              <a:rPr lang="es-CO" sz="1800" dirty="0" err="1">
                <a:solidFill>
                  <a:srgbClr val="FFFFFF"/>
                </a:solidFill>
                <a:effectLst/>
                <a:latin typeface="Verdana" panose="020B0604030504040204" pitchFamily="34" charset="0"/>
              </a:rPr>
              <a:t>opinión</a:t>
            </a:r>
            <a:r>
              <a:rPr lang="es-CO" sz="1800" dirty="0">
                <a:solidFill>
                  <a:srgbClr val="FFFFFF"/>
                </a:solidFill>
                <a:effectLst/>
                <a:latin typeface="Verdana" panose="020B0604030504040204" pitchFamily="34" charset="0"/>
              </a:rPr>
              <a:t> formada acerca de todo.</a:t>
            </a:r>
            <a:br>
              <a:rPr lang="es-CO" sz="1800" dirty="0">
                <a:solidFill>
                  <a:srgbClr val="FFFFFF"/>
                </a:solidFill>
                <a:effectLst/>
                <a:latin typeface="Verdana" panose="020B0604030504040204" pitchFamily="34" charset="0"/>
              </a:rPr>
            </a:br>
            <a:r>
              <a:rPr lang="es-CO" sz="1800" dirty="0">
                <a:solidFill>
                  <a:srgbClr val="FFFFFF"/>
                </a:solidFill>
                <a:effectLst/>
                <a:latin typeface="Verdana" panose="020B0604030504040204" pitchFamily="34" charset="0"/>
              </a:rPr>
              <a:t>Se basa en </a:t>
            </a:r>
            <a:r>
              <a:rPr lang="es-CO" sz="1800" dirty="0" err="1">
                <a:solidFill>
                  <a:srgbClr val="FFFFFF"/>
                </a:solidFill>
                <a:effectLst/>
                <a:latin typeface="Verdana" panose="020B0604030504040204" pitchFamily="34" charset="0"/>
              </a:rPr>
              <a:t>información</a:t>
            </a:r>
            <a:r>
              <a:rPr lang="es-CO" sz="1800" dirty="0">
                <a:solidFill>
                  <a:srgbClr val="FFFFFF"/>
                </a:solidFill>
                <a:effectLst/>
                <a:latin typeface="Verdana" panose="020B0604030504040204" pitchFamily="34" charset="0"/>
              </a:rPr>
              <a:t> poco precisa y general, y sobre ella construye una </a:t>
            </a:r>
            <a:r>
              <a:rPr lang="es-CO" sz="1800" dirty="0" err="1">
                <a:solidFill>
                  <a:srgbClr val="FFFFFF"/>
                </a:solidFill>
                <a:effectLst/>
                <a:latin typeface="Verdana" panose="020B0604030504040204" pitchFamily="34" charset="0"/>
              </a:rPr>
              <a:t>opinión</a:t>
            </a:r>
            <a:r>
              <a:rPr lang="es-CO" sz="1800" dirty="0">
                <a:solidFill>
                  <a:srgbClr val="FFFFFF"/>
                </a:solidFill>
                <a:effectLst/>
                <a:latin typeface="Verdana" panose="020B0604030504040204" pitchFamily="34" charset="0"/>
              </a:rPr>
              <a:t> a la que le atribuye autoridad desmedida e infundada.</a:t>
            </a:r>
            <a:br>
              <a:rPr lang="es-CO" sz="1800" dirty="0">
                <a:solidFill>
                  <a:srgbClr val="FFFFFF"/>
                </a:solidFill>
                <a:effectLst/>
                <a:latin typeface="Verdana" panose="020B0604030504040204" pitchFamily="34" charset="0"/>
              </a:rPr>
            </a:br>
            <a:r>
              <a:rPr lang="es-CO" sz="1800" dirty="0">
                <a:solidFill>
                  <a:srgbClr val="FFFFFF"/>
                </a:solidFill>
                <a:effectLst/>
                <a:latin typeface="Verdana" panose="020B0604030504040204" pitchFamily="34" charset="0"/>
              </a:rPr>
              <a:t>Se discute acaloradamente de opiniones como si fueran verdades.</a:t>
            </a:r>
            <a:br>
              <a:rPr lang="es-CO" sz="1800" dirty="0">
                <a:solidFill>
                  <a:srgbClr val="FFFFFF"/>
                </a:solidFill>
                <a:effectLst/>
                <a:latin typeface="Verdana" panose="020B0604030504040204" pitchFamily="34" charset="0"/>
              </a:rPr>
            </a:br>
            <a:r>
              <a:rPr lang="es-CO" sz="1800" dirty="0">
                <a:solidFill>
                  <a:srgbClr val="FFFFFF"/>
                </a:solidFill>
                <a:effectLst/>
                <a:latin typeface="Verdana" panose="020B0604030504040204" pitchFamily="34" charset="0"/>
              </a:rPr>
              <a:t>Se intenta convencer todo el tiempo sobre las opiniones propias. </a:t>
            </a:r>
            <a:endParaRPr lang="es-CO" dirty="0"/>
          </a:p>
          <a:p>
            <a:pPr eaLnBrk="1" hangingPunct="1">
              <a:defRPr/>
            </a:pPr>
            <a:endParaRPr lang="es-CO" dirty="0"/>
          </a:p>
        </p:txBody>
      </p:sp>
      <p:pic>
        <p:nvPicPr>
          <p:cNvPr id="40963" name="Picture 1" descr="page18image2128096">
            <a:extLst>
              <a:ext uri="{FF2B5EF4-FFF2-40B4-BE49-F238E27FC236}">
                <a16:creationId xmlns:a16="http://schemas.microsoft.com/office/drawing/2014/main" id="{9B7217F4-1CBC-FCCB-2E6E-03943CBADA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475" y="-566738"/>
            <a:ext cx="6624638" cy="10655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2BBDC0-A5CB-505A-DAD0-3A6F89039F5D}"/>
              </a:ext>
            </a:extLst>
          </p:cNvPr>
          <p:cNvSpPr>
            <a:spLocks noGrp="1"/>
          </p:cNvSpPr>
          <p:nvPr>
            <p:ph type="title"/>
          </p:nvPr>
        </p:nvSpPr>
        <p:spPr>
          <a:xfrm>
            <a:off x="855663" y="619125"/>
            <a:ext cx="7429500" cy="1477963"/>
          </a:xfrm>
        </p:spPr>
        <p:txBody>
          <a:bodyPr/>
          <a:lstStyle/>
          <a:p>
            <a:pPr algn="ctr">
              <a:defRPr/>
            </a:pPr>
            <a:r>
              <a:rPr lang="es-CO" dirty="0">
                <a:solidFill>
                  <a:srgbClr val="FF0000"/>
                </a:solidFill>
                <a:effectLst/>
                <a:latin typeface="Arial,Bold"/>
              </a:rPr>
              <a:t>Carismas de palabra para proclamar el misterio</a:t>
            </a:r>
            <a:endParaRPr lang="es-CO" dirty="0">
              <a:solidFill>
                <a:srgbClr val="FF0000"/>
              </a:solidFill>
            </a:endParaRPr>
          </a:p>
        </p:txBody>
      </p:sp>
      <p:sp>
        <p:nvSpPr>
          <p:cNvPr id="3" name="Marcador de contenido 2">
            <a:extLst>
              <a:ext uri="{FF2B5EF4-FFF2-40B4-BE49-F238E27FC236}">
                <a16:creationId xmlns:a16="http://schemas.microsoft.com/office/drawing/2014/main" id="{031E1C5E-AC5D-CAF4-E9E2-B08FF77F2D5C}"/>
              </a:ext>
            </a:extLst>
          </p:cNvPr>
          <p:cNvSpPr>
            <a:spLocks noGrp="1"/>
          </p:cNvSpPr>
          <p:nvPr>
            <p:ph idx="1"/>
          </p:nvPr>
        </p:nvSpPr>
        <p:spPr>
          <a:xfrm>
            <a:off x="827088" y="1857375"/>
            <a:ext cx="7429500" cy="3541713"/>
          </a:xfrm>
        </p:spPr>
        <p:txBody>
          <a:bodyPr/>
          <a:lstStyle/>
          <a:p>
            <a:pPr>
              <a:defRPr/>
            </a:pPr>
            <a:r>
              <a:rPr lang="es-CO" sz="1800" dirty="0">
                <a:effectLst/>
                <a:latin typeface="Arial" panose="020B0604020202020204" pitchFamily="34" charset="0"/>
              </a:rPr>
              <a:t>Son los que nos permiten hablar el misterio y transmitir la voluntad de Dios a la comunidad. </a:t>
            </a:r>
            <a:endParaRPr lang="es-CO" dirty="0"/>
          </a:p>
          <a:p>
            <a:pPr>
              <a:defRPr/>
            </a:pPr>
            <a:r>
              <a:rPr lang="es-CO" sz="1800" dirty="0">
                <a:effectLst/>
                <a:latin typeface="Arial" panose="020B0604020202020204" pitchFamily="34" charset="0"/>
              </a:rPr>
              <a:t>Palabra de </a:t>
            </a:r>
            <a:r>
              <a:rPr lang="es-CO" sz="1800" dirty="0" err="1">
                <a:effectLst/>
                <a:latin typeface="Arial" panose="020B0604020202020204" pitchFamily="34" charset="0"/>
              </a:rPr>
              <a:t>profecía</a:t>
            </a:r>
            <a:r>
              <a:rPr lang="es-CO" sz="1800" dirty="0">
                <a:effectLst/>
                <a:latin typeface="Arial" panose="020B0604020202020204" pitchFamily="34" charset="0"/>
              </a:rPr>
              <a:t> (1 Co 12, 10; </a:t>
            </a:r>
            <a:r>
              <a:rPr lang="es-CO" sz="1800" dirty="0" err="1">
                <a:effectLst/>
                <a:latin typeface="Arial" panose="020B0604020202020204" pitchFamily="34" charset="0"/>
              </a:rPr>
              <a:t>Rm</a:t>
            </a:r>
            <a:r>
              <a:rPr lang="es-CO" sz="1800" dirty="0">
                <a:effectLst/>
                <a:latin typeface="Arial" panose="020B0604020202020204" pitchFamily="34" charset="0"/>
              </a:rPr>
              <a:t> 12, 8). </a:t>
            </a:r>
          </a:p>
          <a:p>
            <a:pPr>
              <a:defRPr/>
            </a:pPr>
            <a:r>
              <a:rPr lang="en-US" altLang="es-CO" sz="1800" dirty="0">
                <a:effectLst/>
                <a:latin typeface="Arial" panose="020B0604020202020204" pitchFamily="34" charset="0"/>
                <a:cs typeface="Arial" panose="020B0604020202020204" pitchFamily="34" charset="0"/>
              </a:rPr>
              <a:t>Don de </a:t>
            </a:r>
            <a:r>
              <a:rPr lang="en-US" altLang="es-CO" sz="1800" dirty="0" err="1">
                <a:effectLst/>
                <a:latin typeface="Arial" panose="020B0604020202020204" pitchFamily="34" charset="0"/>
                <a:cs typeface="Arial" panose="020B0604020202020204" pitchFamily="34" charset="0"/>
              </a:rPr>
              <a:t>lenguas</a:t>
            </a:r>
            <a:r>
              <a:rPr lang="en-US" altLang="es-CO" sz="1800" dirty="0">
                <a:effectLst/>
                <a:latin typeface="Arial" panose="020B0604020202020204" pitchFamily="34" charset="0"/>
                <a:cs typeface="Arial" panose="020B0604020202020204" pitchFamily="34" charset="0"/>
              </a:rPr>
              <a:t> que </a:t>
            </a:r>
            <a:r>
              <a:rPr lang="en-US" altLang="es-CO" sz="1800" dirty="0" err="1">
                <a:effectLst/>
                <a:latin typeface="Arial" panose="020B0604020202020204" pitchFamily="34" charset="0"/>
                <a:cs typeface="Arial" panose="020B0604020202020204" pitchFamily="34" charset="0"/>
              </a:rPr>
              <a:t>comprende</a:t>
            </a:r>
            <a:r>
              <a:rPr lang="en-US" altLang="es-CO" sz="1800" dirty="0">
                <a:effectLst/>
                <a:latin typeface="Arial" panose="020B0604020202020204" pitchFamily="34" charset="0"/>
                <a:cs typeface="Arial" panose="020B0604020202020204" pitchFamily="34" charset="0"/>
              </a:rPr>
              <a:t>: </a:t>
            </a:r>
            <a:r>
              <a:rPr lang="en-US" altLang="es-CO" sz="1800" dirty="0" err="1">
                <a:effectLst/>
                <a:latin typeface="Arial" panose="020B0604020202020204" pitchFamily="34" charset="0"/>
                <a:cs typeface="Arial" panose="020B0604020202020204" pitchFamily="34" charset="0"/>
              </a:rPr>
              <a:t>Xenoglosia</a:t>
            </a:r>
            <a:r>
              <a:rPr lang="en-US" altLang="es-CO" sz="1800" dirty="0">
                <a:effectLst/>
                <a:latin typeface="Arial" panose="020B0604020202020204" pitchFamily="34" charset="0"/>
                <a:cs typeface="Arial" panose="020B0604020202020204" pitchFamily="34" charset="0"/>
              </a:rPr>
              <a:t> (</a:t>
            </a:r>
            <a:r>
              <a:rPr lang="en-US" altLang="es-CO" sz="1800" dirty="0" err="1">
                <a:effectLst/>
                <a:latin typeface="Arial" panose="020B0604020202020204" pitchFamily="34" charset="0"/>
                <a:cs typeface="Arial" panose="020B0604020202020204" pitchFamily="34" charset="0"/>
              </a:rPr>
              <a:t>Hch</a:t>
            </a:r>
            <a:r>
              <a:rPr lang="en-US" altLang="es-CO" sz="1800" dirty="0">
                <a:effectLst/>
                <a:latin typeface="Arial" panose="020B0604020202020204" pitchFamily="34" charset="0"/>
                <a:cs typeface="Arial" panose="020B0604020202020204" pitchFamily="34" charset="0"/>
              </a:rPr>
              <a:t> 2, 6</a:t>
            </a:r>
            <a:r>
              <a:rPr lang="en-US" altLang="es-CO" sz="1800" dirty="0">
                <a:effectLst/>
                <a:cs typeface="Arial" panose="020B0604020202020204" pitchFamily="34" charset="0"/>
              </a:rPr>
              <a:t>–</a:t>
            </a:r>
            <a:r>
              <a:rPr lang="en-US" altLang="es-CO" sz="1800" dirty="0">
                <a:effectLst/>
                <a:latin typeface="Arial" panose="020B0604020202020204" pitchFamily="34" charset="0"/>
                <a:cs typeface="Arial" panose="020B0604020202020204" pitchFamily="34" charset="0"/>
              </a:rPr>
              <a:t> 11; Mc 16, 17), que es </a:t>
            </a:r>
            <a:r>
              <a:rPr lang="en-US" altLang="es-CO" sz="1800" dirty="0" err="1">
                <a:effectLst/>
                <a:latin typeface="Arial" panose="020B0604020202020204" pitchFamily="34" charset="0"/>
                <a:cs typeface="Arial" panose="020B0604020202020204" pitchFamily="34" charset="0"/>
              </a:rPr>
              <a:t>proclamar</a:t>
            </a:r>
            <a:r>
              <a:rPr lang="en-US" altLang="es-CO" sz="1800" dirty="0">
                <a:effectLst/>
                <a:latin typeface="Arial" panose="020B0604020202020204" pitchFamily="34" charset="0"/>
                <a:cs typeface="Arial" panose="020B0604020202020204" pitchFamily="34" charset="0"/>
              </a:rPr>
              <a:t>; </a:t>
            </a:r>
            <a:r>
              <a:rPr lang="en-US" altLang="es-CO" sz="1800" dirty="0" err="1">
                <a:effectLst/>
                <a:latin typeface="Arial" panose="020B0604020202020204" pitchFamily="34" charset="0"/>
                <a:cs typeface="Arial" panose="020B0604020202020204" pitchFamily="34" charset="0"/>
              </a:rPr>
              <a:t>oración</a:t>
            </a:r>
            <a:r>
              <a:rPr lang="en-US" altLang="es-CO" sz="1800" dirty="0">
                <a:effectLst/>
                <a:latin typeface="Arial" panose="020B0604020202020204" pitchFamily="34" charset="0"/>
                <a:cs typeface="Arial" panose="020B0604020202020204" pitchFamily="34" charset="0"/>
              </a:rPr>
              <a:t> </a:t>
            </a:r>
            <a:r>
              <a:rPr lang="en-US" altLang="es-CO" sz="1800" dirty="0" err="1">
                <a:effectLst/>
                <a:latin typeface="Arial" panose="020B0604020202020204" pitchFamily="34" charset="0"/>
                <a:cs typeface="Arial" panose="020B0604020202020204" pitchFamily="34" charset="0"/>
              </a:rPr>
              <a:t>en</a:t>
            </a:r>
            <a:r>
              <a:rPr lang="en-US" altLang="es-CO" sz="1800" dirty="0">
                <a:effectLst/>
                <a:latin typeface="Arial" panose="020B0604020202020204" pitchFamily="34" charset="0"/>
                <a:cs typeface="Arial" panose="020B0604020202020204" pitchFamily="34" charset="0"/>
              </a:rPr>
              <a:t> </a:t>
            </a:r>
            <a:r>
              <a:rPr lang="en-US" altLang="es-CO" sz="1800" dirty="0" err="1">
                <a:effectLst/>
                <a:latin typeface="Arial" panose="020B0604020202020204" pitchFamily="34" charset="0"/>
                <a:cs typeface="Arial" panose="020B0604020202020204" pitchFamily="34" charset="0"/>
              </a:rPr>
              <a:t>lenguas</a:t>
            </a:r>
            <a:r>
              <a:rPr lang="en-US" altLang="es-CO" sz="1800" dirty="0">
                <a:effectLst/>
                <a:latin typeface="Arial" panose="020B0604020202020204" pitchFamily="34" charset="0"/>
                <a:cs typeface="Arial" panose="020B0604020202020204" pitchFamily="34" charset="0"/>
              </a:rPr>
              <a:t> [</a:t>
            </a:r>
            <a:r>
              <a:rPr lang="en-US" altLang="es-CO" sz="1800" dirty="0" err="1">
                <a:effectLst/>
                <a:latin typeface="Arial" panose="020B0604020202020204" pitchFamily="34" charset="0"/>
                <a:cs typeface="Arial" panose="020B0604020202020204" pitchFamily="34" charset="0"/>
              </a:rPr>
              <a:t>glosolalia</a:t>
            </a:r>
            <a:r>
              <a:rPr lang="en-US" altLang="es-CO" sz="1800" dirty="0">
                <a:effectLst/>
                <a:latin typeface="Arial" panose="020B0604020202020204" pitchFamily="34" charset="0"/>
                <a:cs typeface="Arial" panose="020B0604020202020204" pitchFamily="34" charset="0"/>
              </a:rPr>
              <a:t>] (1 Co 14, 1</a:t>
            </a:r>
            <a:r>
              <a:rPr lang="en-US" altLang="es-CO" sz="1800" dirty="0">
                <a:effectLst/>
                <a:cs typeface="Arial" panose="020B0604020202020204" pitchFamily="34" charset="0"/>
              </a:rPr>
              <a:t>–</a:t>
            </a:r>
            <a:r>
              <a:rPr lang="en-US" altLang="es-CO" sz="1800" dirty="0">
                <a:effectLst/>
                <a:latin typeface="Arial" panose="020B0604020202020204" pitchFamily="34" charset="0"/>
                <a:cs typeface="Arial" panose="020B0604020202020204" pitchFamily="34" charset="0"/>
              </a:rPr>
              <a:t>2.10</a:t>
            </a:r>
            <a:r>
              <a:rPr lang="en-US" altLang="es-CO" sz="1800" dirty="0">
                <a:effectLst/>
                <a:cs typeface="Arial" panose="020B0604020202020204" pitchFamily="34" charset="0"/>
              </a:rPr>
              <a:t>–</a:t>
            </a:r>
            <a:r>
              <a:rPr lang="en-US" altLang="es-CO" sz="1800" dirty="0">
                <a:effectLst/>
                <a:latin typeface="Arial" panose="020B0604020202020204" pitchFamily="34" charset="0"/>
                <a:cs typeface="Arial" panose="020B0604020202020204" pitchFamily="34" charset="0"/>
              </a:rPr>
              <a:t>29); </a:t>
            </a:r>
            <a:r>
              <a:rPr lang="en-US" altLang="es-CO" sz="1800" dirty="0" err="1">
                <a:effectLst/>
                <a:latin typeface="Arial" panose="020B0604020202020204" pitchFamily="34" charset="0"/>
                <a:cs typeface="Arial" panose="020B0604020202020204" pitchFamily="34" charset="0"/>
              </a:rPr>
              <a:t>mensaje</a:t>
            </a:r>
            <a:r>
              <a:rPr lang="en-US" altLang="es-CO" sz="1800" dirty="0">
                <a:effectLst/>
                <a:latin typeface="Arial" panose="020B0604020202020204" pitchFamily="34" charset="0"/>
                <a:cs typeface="Arial" panose="020B0604020202020204" pitchFamily="34" charset="0"/>
              </a:rPr>
              <a:t> </a:t>
            </a:r>
            <a:r>
              <a:rPr lang="en-US" altLang="es-CO" sz="1800" dirty="0" err="1">
                <a:effectLst/>
                <a:latin typeface="Arial" panose="020B0604020202020204" pitchFamily="34" charset="0"/>
                <a:cs typeface="Arial" panose="020B0604020202020204" pitchFamily="34" charset="0"/>
              </a:rPr>
              <a:t>en</a:t>
            </a:r>
            <a:r>
              <a:rPr lang="en-US" altLang="es-CO" sz="1800" dirty="0">
                <a:effectLst/>
                <a:latin typeface="Arial" panose="020B0604020202020204" pitchFamily="34" charset="0"/>
                <a:cs typeface="Arial" panose="020B0604020202020204" pitchFamily="34" charset="0"/>
              </a:rPr>
              <a:t> </a:t>
            </a:r>
            <a:r>
              <a:rPr lang="en-US" altLang="es-CO" sz="1800" dirty="0" err="1">
                <a:effectLst/>
                <a:latin typeface="Arial" panose="020B0604020202020204" pitchFamily="34" charset="0"/>
                <a:cs typeface="Arial" panose="020B0604020202020204" pitchFamily="34" charset="0"/>
              </a:rPr>
              <a:t>lenguas</a:t>
            </a:r>
            <a:r>
              <a:rPr lang="en-US" altLang="es-CO" sz="1800" dirty="0">
                <a:effectLst/>
                <a:latin typeface="Arial" panose="020B0604020202020204" pitchFamily="34" charset="0"/>
                <a:cs typeface="Arial" panose="020B0604020202020204" pitchFamily="34" charset="0"/>
              </a:rPr>
              <a:t>. </a:t>
            </a:r>
            <a:r>
              <a:rPr lang="es-CO" sz="1800" dirty="0" err="1">
                <a:effectLst/>
                <a:latin typeface="Arial" panose="020B0604020202020204" pitchFamily="34" charset="0"/>
              </a:rPr>
              <a:t>Interpretación</a:t>
            </a:r>
            <a:r>
              <a:rPr lang="es-CO" sz="1800" dirty="0">
                <a:effectLst/>
                <a:latin typeface="Arial" panose="020B0604020202020204" pitchFamily="34" charset="0"/>
              </a:rPr>
              <a:t> de lenguas (1 Co 12, 10.30).</a:t>
            </a:r>
            <a:br>
              <a:rPr lang="es-CO" sz="1800" dirty="0">
                <a:effectLst/>
                <a:latin typeface="Arial" panose="020B0604020202020204" pitchFamily="34" charset="0"/>
              </a:rPr>
            </a:br>
            <a:endParaRPr lang="es-CO" sz="2000" dirty="0"/>
          </a:p>
          <a:p>
            <a:pPr>
              <a:defRPr/>
            </a:pPr>
            <a:endParaRPr lang="en-US" altLang="es-CO" sz="2800" dirty="0">
              <a:effectLst/>
            </a:endParaRPr>
          </a:p>
          <a:p>
            <a:pPr>
              <a:defRPr/>
            </a:pPr>
            <a:endParaRPr lang="es-CO" sz="1800" dirty="0">
              <a:effectLst/>
              <a:latin typeface="Arial" panose="020B0604020202020204" pitchFamily="34" charset="0"/>
            </a:endParaRPr>
          </a:p>
          <a:p>
            <a:pPr>
              <a:defRPr/>
            </a:pPr>
            <a:endParaRPr lang="es-CO" dirty="0"/>
          </a:p>
          <a:p>
            <a:pPr>
              <a:defRPr/>
            </a:pPr>
            <a:endParaRPr lang="es-CO" dirty="0"/>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4923B4A-B87A-2F28-A7A4-12DADD5C8BC0}"/>
              </a:ext>
            </a:extLst>
          </p:cNvPr>
          <p:cNvSpPr>
            <a:spLocks noGrp="1"/>
          </p:cNvSpPr>
          <p:nvPr>
            <p:ph idx="1"/>
          </p:nvPr>
        </p:nvSpPr>
        <p:spPr>
          <a:xfrm>
            <a:off x="468313" y="188913"/>
            <a:ext cx="7816850" cy="6553200"/>
          </a:xfrm>
        </p:spPr>
        <p:txBody>
          <a:bodyPr>
            <a:normAutofit fontScale="70000" lnSpcReduction="20000"/>
          </a:bodyPr>
          <a:lstStyle/>
          <a:p>
            <a:pPr>
              <a:defRPr/>
            </a:pPr>
            <a:r>
              <a:rPr lang="es-CO" sz="1800" dirty="0">
                <a:solidFill>
                  <a:srgbClr val="FF0000"/>
                </a:solidFill>
                <a:effectLst/>
                <a:latin typeface="Arial,Bold"/>
              </a:rPr>
              <a:t>El don de la “Palabra de </a:t>
            </a:r>
            <a:r>
              <a:rPr lang="es-CO" sz="1800" dirty="0" err="1">
                <a:solidFill>
                  <a:srgbClr val="FF0000"/>
                </a:solidFill>
                <a:effectLst/>
                <a:latin typeface="Arial,Bold"/>
              </a:rPr>
              <a:t>Profecía</a:t>
            </a:r>
            <a:r>
              <a:rPr lang="es-CO" sz="1800" dirty="0">
                <a:solidFill>
                  <a:srgbClr val="FF0000"/>
                </a:solidFill>
                <a:effectLst/>
                <a:latin typeface="Arial,Bold"/>
              </a:rPr>
              <a:t>” </a:t>
            </a:r>
            <a:r>
              <a:rPr lang="es-CO" sz="1800" dirty="0" err="1">
                <a:solidFill>
                  <a:srgbClr val="FF0000"/>
                </a:solidFill>
                <a:effectLst/>
                <a:latin typeface="Arial,Bold"/>
              </a:rPr>
              <a:t>Definición</a:t>
            </a:r>
            <a:r>
              <a:rPr lang="es-CO" sz="1800" dirty="0">
                <a:solidFill>
                  <a:srgbClr val="FF0000"/>
                </a:solidFill>
                <a:effectLst/>
                <a:latin typeface="Arial,Bold"/>
              </a:rPr>
              <a:t> </a:t>
            </a:r>
            <a:endParaRPr lang="es-CO" dirty="0">
              <a:solidFill>
                <a:srgbClr val="FF0000"/>
              </a:solidFill>
            </a:endParaRPr>
          </a:p>
          <a:p>
            <a:pPr>
              <a:defRPr/>
            </a:pPr>
            <a:r>
              <a:rPr lang="es-CO" sz="1800" dirty="0">
                <a:effectLst/>
                <a:latin typeface="Arial" panose="020B0604020202020204" pitchFamily="34" charset="0"/>
              </a:rPr>
              <a:t>El don de palabra de </a:t>
            </a:r>
            <a:r>
              <a:rPr lang="es-CO" sz="1800" dirty="0" err="1">
                <a:effectLst/>
                <a:latin typeface="Arial" panose="020B0604020202020204" pitchFamily="34" charset="0"/>
              </a:rPr>
              <a:t>profecía</a:t>
            </a:r>
            <a:r>
              <a:rPr lang="es-CO" sz="1800" dirty="0">
                <a:effectLst/>
                <a:latin typeface="Arial" panose="020B0604020202020204" pitchFamily="34" charset="0"/>
              </a:rPr>
              <a:t> es una </a:t>
            </a:r>
            <a:r>
              <a:rPr lang="es-CO" sz="1800" dirty="0" err="1">
                <a:effectLst/>
                <a:latin typeface="Arial" panose="020B0604020202020204" pitchFamily="34" charset="0"/>
              </a:rPr>
              <a:t>acción</a:t>
            </a:r>
            <a:r>
              <a:rPr lang="es-CO" sz="1800" dirty="0">
                <a:effectLst/>
                <a:latin typeface="Arial" panose="020B0604020202020204" pitchFamily="34" charset="0"/>
              </a:rPr>
              <a:t> de Dios por medio de la cual una persona, en </a:t>
            </a:r>
            <a:r>
              <a:rPr lang="es-CO" sz="1800" dirty="0" err="1">
                <a:effectLst/>
                <a:latin typeface="Arial" panose="020B0604020202020204" pitchFamily="34" charset="0"/>
              </a:rPr>
              <a:t>oración</a:t>
            </a:r>
            <a:r>
              <a:rPr lang="es-CO" sz="1800" dirty="0">
                <a:effectLst/>
                <a:latin typeface="Arial" panose="020B0604020202020204" pitchFamily="34" charset="0"/>
              </a:rPr>
              <a:t>, comunica el mensaje de Dios a la comunidad. Aunque la </a:t>
            </a:r>
            <a:r>
              <a:rPr lang="es-CO" sz="1800" dirty="0" err="1">
                <a:effectLst/>
                <a:latin typeface="Arial" panose="020B0604020202020204" pitchFamily="34" charset="0"/>
              </a:rPr>
              <a:t>profecía</a:t>
            </a:r>
            <a:r>
              <a:rPr lang="es-CO" sz="1800" dirty="0">
                <a:effectLst/>
                <a:latin typeface="Arial" panose="020B0604020202020204" pitchFamily="34" charset="0"/>
              </a:rPr>
              <a:t> puede ser de </a:t>
            </a:r>
            <a:r>
              <a:rPr lang="es-CO" sz="1800" dirty="0" err="1">
                <a:effectLst/>
                <a:latin typeface="Arial" panose="020B0604020202020204" pitchFamily="34" charset="0"/>
              </a:rPr>
              <a:t>índole</a:t>
            </a:r>
            <a:r>
              <a:rPr lang="es-CO" sz="1800" dirty="0">
                <a:effectLst/>
                <a:latin typeface="Arial" panose="020B0604020202020204" pitchFamily="34" charset="0"/>
              </a:rPr>
              <a:t> que predice, usualmente el mensaje se enfoca en una verdad ya conocida, pero la cual hace falta recordar en ese momento. </a:t>
            </a:r>
            <a:endParaRPr lang="es-CO" dirty="0"/>
          </a:p>
          <a:p>
            <a:pPr>
              <a:defRPr/>
            </a:pPr>
            <a:r>
              <a:rPr lang="es-CO" sz="1800" dirty="0">
                <a:effectLst/>
                <a:latin typeface="Arial,Bold"/>
              </a:rPr>
              <a:t>Partes de la </a:t>
            </a:r>
            <a:r>
              <a:rPr lang="es-CO" sz="1800" dirty="0" err="1">
                <a:effectLst/>
                <a:latin typeface="Arial,Bold"/>
              </a:rPr>
              <a:t>definición</a:t>
            </a:r>
            <a:r>
              <a:rPr lang="es-CO" sz="1800" dirty="0">
                <a:effectLst/>
                <a:latin typeface="Arial,Bold"/>
              </a:rPr>
              <a:t> </a:t>
            </a:r>
            <a:endParaRPr lang="es-CO" dirty="0"/>
          </a:p>
          <a:p>
            <a:pPr>
              <a:defRPr/>
            </a:pPr>
            <a:r>
              <a:rPr lang="es-CO" sz="1800" dirty="0" err="1">
                <a:effectLst/>
                <a:latin typeface="Arial,Italic"/>
              </a:rPr>
              <a:t>Acción</a:t>
            </a:r>
            <a:r>
              <a:rPr lang="es-CO" sz="1800" dirty="0">
                <a:effectLst/>
                <a:latin typeface="Arial,Italic"/>
              </a:rPr>
              <a:t> de Dios </a:t>
            </a:r>
            <a:endParaRPr lang="es-CO" dirty="0"/>
          </a:p>
          <a:p>
            <a:pPr>
              <a:defRPr/>
            </a:pPr>
            <a:r>
              <a:rPr lang="es-CO" sz="1800" dirty="0">
                <a:effectLst/>
                <a:latin typeface="Arial" panose="020B0604020202020204" pitchFamily="34" charset="0"/>
              </a:rPr>
              <a:t>El profeta ordinariamente está consciente de dos cosas:</a:t>
            </a:r>
          </a:p>
          <a:p>
            <a:pPr>
              <a:defRPr/>
            </a:pPr>
            <a:r>
              <a:rPr lang="es-CO" sz="1800" dirty="0">
                <a:effectLst/>
                <a:latin typeface="Arial" panose="020B0604020202020204" pitchFamily="34" charset="0"/>
              </a:rPr>
              <a:t>a) Tiene un mensaje que transmitir.</a:t>
            </a:r>
            <a:br>
              <a:rPr lang="es-CO" sz="1800" dirty="0">
                <a:effectLst/>
                <a:latin typeface="Arial" panose="020B0604020202020204" pitchFamily="34" charset="0"/>
              </a:rPr>
            </a:br>
            <a:r>
              <a:rPr lang="es-CO" sz="1800" dirty="0">
                <a:effectLst/>
                <a:latin typeface="Arial" panose="020B0604020202020204" pitchFamily="34" charset="0"/>
              </a:rPr>
              <a:t>b) Este mensaje es de Dios. </a:t>
            </a:r>
            <a:endParaRPr lang="es-CO" dirty="0"/>
          </a:p>
          <a:p>
            <a:pPr>
              <a:defRPr/>
            </a:pPr>
            <a:r>
              <a:rPr lang="es-CO" sz="1800" dirty="0">
                <a:effectLst/>
                <a:latin typeface="Arial" panose="020B0604020202020204" pitchFamily="34" charset="0"/>
              </a:rPr>
              <a:t>Es el </a:t>
            </a:r>
            <a:r>
              <a:rPr lang="es-CO" sz="1800" dirty="0" err="1">
                <a:effectLst/>
                <a:latin typeface="Arial" panose="020B0604020202020204" pitchFamily="34" charset="0"/>
              </a:rPr>
              <a:t>Espíritu</a:t>
            </a:r>
            <a:r>
              <a:rPr lang="es-CO" sz="1800" dirty="0">
                <a:effectLst/>
                <a:latin typeface="Arial" panose="020B0604020202020204" pitchFamily="34" charset="0"/>
              </a:rPr>
              <a:t> de Dios quien impulsa a la persona a comunicar dicho mensaje a la comunidad. La iniciativa es del </a:t>
            </a:r>
            <a:r>
              <a:rPr lang="es-CO" sz="1800" dirty="0" err="1">
                <a:effectLst/>
                <a:latin typeface="Arial" panose="020B0604020202020204" pitchFamily="34" charset="0"/>
              </a:rPr>
              <a:t>Señor</a:t>
            </a:r>
            <a:r>
              <a:rPr lang="es-CO" sz="1800" dirty="0">
                <a:effectLst/>
                <a:latin typeface="Arial" panose="020B0604020202020204" pitchFamily="34" charset="0"/>
              </a:rPr>
              <a:t>. </a:t>
            </a:r>
            <a:endParaRPr lang="es-CO" dirty="0"/>
          </a:p>
          <a:p>
            <a:pPr>
              <a:defRPr/>
            </a:pPr>
            <a:r>
              <a:rPr lang="es-CO" sz="1800" dirty="0">
                <a:effectLst/>
                <a:latin typeface="Arial,Italic"/>
              </a:rPr>
              <a:t>En </a:t>
            </a:r>
            <a:r>
              <a:rPr lang="es-CO" sz="1800" dirty="0" err="1">
                <a:effectLst/>
                <a:latin typeface="Arial,Italic"/>
              </a:rPr>
              <a:t>oración</a:t>
            </a:r>
            <a:r>
              <a:rPr lang="es-CO" sz="1800" dirty="0">
                <a:effectLst/>
                <a:latin typeface="Arial,Italic"/>
              </a:rPr>
              <a:t> </a:t>
            </a:r>
            <a:endParaRPr lang="es-CO" dirty="0"/>
          </a:p>
          <a:p>
            <a:pPr>
              <a:defRPr/>
            </a:pPr>
            <a:r>
              <a:rPr lang="es-CO" sz="1800" dirty="0">
                <a:effectLst/>
                <a:latin typeface="Arial" panose="020B0604020202020204" pitchFamily="34" charset="0"/>
              </a:rPr>
              <a:t>Esta </a:t>
            </a:r>
            <a:r>
              <a:rPr lang="es-CO" sz="1800" dirty="0" err="1">
                <a:effectLst/>
                <a:latin typeface="Arial" panose="020B0604020202020204" pitchFamily="34" charset="0"/>
              </a:rPr>
              <a:t>manifestación</a:t>
            </a:r>
            <a:r>
              <a:rPr lang="es-CO" sz="1800" dirty="0">
                <a:effectLst/>
                <a:latin typeface="Arial" panose="020B0604020202020204" pitchFamily="34" charset="0"/>
              </a:rPr>
              <a:t> </a:t>
            </a:r>
            <a:r>
              <a:rPr lang="es-CO" sz="1800" dirty="0" err="1">
                <a:effectLst/>
                <a:latin typeface="Arial" panose="020B0604020202020204" pitchFamily="34" charset="0"/>
              </a:rPr>
              <a:t>carismática</a:t>
            </a:r>
            <a:r>
              <a:rPr lang="es-CO" sz="1800" dirty="0">
                <a:effectLst/>
                <a:latin typeface="Arial" panose="020B0604020202020204" pitchFamily="34" charset="0"/>
              </a:rPr>
              <a:t> ocurre generalmente durante la </a:t>
            </a:r>
            <a:r>
              <a:rPr lang="es-CO" sz="1800" dirty="0" err="1">
                <a:effectLst/>
                <a:latin typeface="Arial" panose="020B0604020202020204" pitchFamily="34" charset="0"/>
              </a:rPr>
              <a:t>oración</a:t>
            </a:r>
            <a:r>
              <a:rPr lang="es-CO" sz="1800" dirty="0">
                <a:effectLst/>
                <a:latin typeface="Arial" panose="020B0604020202020204" pitchFamily="34" charset="0"/>
              </a:rPr>
              <a:t>, cuando </a:t>
            </a:r>
            <a:r>
              <a:rPr lang="es-CO" sz="1800" dirty="0" err="1">
                <a:effectLst/>
                <a:latin typeface="Arial" panose="020B0604020202020204" pitchFamily="34" charset="0"/>
              </a:rPr>
              <a:t>ésta</a:t>
            </a:r>
            <a:r>
              <a:rPr lang="es-CO" sz="1800" dirty="0">
                <a:effectLst/>
                <a:latin typeface="Arial" panose="020B0604020202020204" pitchFamily="34" charset="0"/>
              </a:rPr>
              <a:t> es guiada por el </a:t>
            </a:r>
            <a:r>
              <a:rPr lang="es-CO" sz="1800" dirty="0" err="1">
                <a:effectLst/>
                <a:latin typeface="Arial" panose="020B0604020202020204" pitchFamily="34" charset="0"/>
              </a:rPr>
              <a:t>Espíritu</a:t>
            </a:r>
            <a:r>
              <a:rPr lang="es-CO" sz="1800" dirty="0">
                <a:effectLst/>
                <a:latin typeface="Arial" panose="020B0604020202020204" pitchFamily="34" charset="0"/>
              </a:rPr>
              <a:t>, siendo el momento </a:t>
            </a:r>
            <a:r>
              <a:rPr lang="es-CO" sz="1800" dirty="0" err="1">
                <a:effectLst/>
                <a:latin typeface="Arial" panose="020B0604020202020204" pitchFamily="34" charset="0"/>
              </a:rPr>
              <a:t>más</a:t>
            </a:r>
            <a:r>
              <a:rPr lang="es-CO" sz="1800" dirty="0">
                <a:effectLst/>
                <a:latin typeface="Arial" panose="020B0604020202020204" pitchFamily="34" charset="0"/>
              </a:rPr>
              <a:t> frecuente en el ambiente de silencio y paz que sigue a la </a:t>
            </a:r>
            <a:r>
              <a:rPr lang="es-CO" sz="1800" dirty="0" err="1">
                <a:effectLst/>
                <a:latin typeface="Arial" panose="020B0604020202020204" pitchFamily="34" charset="0"/>
              </a:rPr>
              <a:t>oración</a:t>
            </a:r>
            <a:r>
              <a:rPr lang="es-CO" sz="1800" dirty="0">
                <a:effectLst/>
                <a:latin typeface="Arial" panose="020B0604020202020204" pitchFamily="34" charset="0"/>
              </a:rPr>
              <a:t> en lenguas. </a:t>
            </a:r>
            <a:endParaRPr lang="es-CO" dirty="0"/>
          </a:p>
          <a:p>
            <a:pPr>
              <a:defRPr/>
            </a:pPr>
            <a:r>
              <a:rPr lang="es-CO" sz="1800" dirty="0">
                <a:effectLst/>
                <a:latin typeface="Arial,Italic"/>
              </a:rPr>
              <a:t>Comunica el mensaje de Dios </a:t>
            </a:r>
            <a:endParaRPr lang="es-CO" dirty="0"/>
          </a:p>
          <a:p>
            <a:pPr>
              <a:defRPr/>
            </a:pPr>
            <a:r>
              <a:rPr lang="es-CO" sz="1800" dirty="0">
                <a:effectLst/>
                <a:latin typeface="Arial" panose="020B0604020202020204" pitchFamily="34" charset="0"/>
              </a:rPr>
              <a:t>Hay toda clase de </a:t>
            </a:r>
            <a:r>
              <a:rPr lang="es-CO" sz="1800" dirty="0" err="1">
                <a:effectLst/>
                <a:latin typeface="Arial" panose="020B0604020202020204" pitchFamily="34" charset="0"/>
              </a:rPr>
              <a:t>profecías</a:t>
            </a:r>
            <a:r>
              <a:rPr lang="es-CO" sz="1800" dirty="0">
                <a:effectLst/>
                <a:latin typeface="Arial" panose="020B0604020202020204" pitchFamily="34" charset="0"/>
              </a:rPr>
              <a:t>. El </a:t>
            </a:r>
            <a:r>
              <a:rPr lang="es-CO" sz="1800" dirty="0" err="1">
                <a:effectLst/>
                <a:latin typeface="Arial" panose="020B0604020202020204" pitchFamily="34" charset="0"/>
              </a:rPr>
              <a:t>único</a:t>
            </a:r>
            <a:r>
              <a:rPr lang="es-CO" sz="1800" dirty="0">
                <a:effectLst/>
                <a:latin typeface="Arial" panose="020B0604020202020204" pitchFamily="34" charset="0"/>
              </a:rPr>
              <a:t> factor </a:t>
            </a:r>
            <a:r>
              <a:rPr lang="es-CO" sz="1800" dirty="0" err="1">
                <a:effectLst/>
                <a:latin typeface="Arial" panose="020B0604020202020204" pitchFamily="34" charset="0"/>
              </a:rPr>
              <a:t>común</a:t>
            </a:r>
            <a:r>
              <a:rPr lang="es-CO" sz="1800" dirty="0">
                <a:effectLst/>
                <a:latin typeface="Arial" panose="020B0604020202020204" pitchFamily="34" charset="0"/>
              </a:rPr>
              <a:t> es que provienen de Dios. Por ello, suelen estar formuladas en primera persona: ―Hijos </a:t>
            </a:r>
            <a:r>
              <a:rPr lang="es-CO" sz="1800" dirty="0" err="1">
                <a:effectLst/>
                <a:latin typeface="Arial" panose="020B0604020202020204" pitchFamily="34" charset="0"/>
              </a:rPr>
              <a:t>míos</a:t>
            </a:r>
            <a:r>
              <a:rPr lang="es-CO" sz="1800" dirty="0">
                <a:effectLst/>
                <a:latin typeface="Arial" panose="020B0604020202020204" pitchFamily="34" charset="0"/>
              </a:rPr>
              <a:t>, no tengan temor; yo estoy con ustedes...‖ </a:t>
            </a:r>
            <a:endParaRPr lang="es-CO" dirty="0"/>
          </a:p>
          <a:p>
            <a:pPr>
              <a:defRPr/>
            </a:pPr>
            <a:r>
              <a:rPr lang="es-CO" sz="1800" dirty="0">
                <a:effectLst/>
                <a:latin typeface="Arial,Italic"/>
              </a:rPr>
              <a:t>De </a:t>
            </a:r>
            <a:r>
              <a:rPr lang="es-CO" sz="1800" dirty="0" err="1">
                <a:effectLst/>
                <a:latin typeface="Arial,Italic"/>
              </a:rPr>
              <a:t>índole</a:t>
            </a:r>
            <a:r>
              <a:rPr lang="es-CO" sz="1800" dirty="0">
                <a:effectLst/>
                <a:latin typeface="Arial,Italic"/>
              </a:rPr>
              <a:t> que predice </a:t>
            </a:r>
            <a:endParaRPr lang="es-CO" dirty="0"/>
          </a:p>
          <a:p>
            <a:pPr>
              <a:defRPr/>
            </a:pPr>
            <a:r>
              <a:rPr lang="es-CO" sz="1800" dirty="0">
                <a:effectLst/>
                <a:latin typeface="Arial" panose="020B0604020202020204" pitchFamily="34" charset="0"/>
              </a:rPr>
              <a:t>La mayor parte de las </a:t>
            </a:r>
            <a:r>
              <a:rPr lang="es-CO" sz="1800" dirty="0" err="1">
                <a:effectLst/>
                <a:latin typeface="Arial" panose="020B0604020202020204" pitchFamily="34" charset="0"/>
              </a:rPr>
              <a:t>profecías</a:t>
            </a:r>
            <a:r>
              <a:rPr lang="es-CO" sz="1800" dirty="0">
                <a:effectLst/>
                <a:latin typeface="Arial" panose="020B0604020202020204" pitchFamily="34" charset="0"/>
              </a:rPr>
              <a:t> no predicen el futuro. Y las que lo hacen deben ser discernidas muy cuidadosamente. </a:t>
            </a:r>
            <a:endParaRPr lang="es-CO" dirty="0"/>
          </a:p>
          <a:p>
            <a:pPr>
              <a:defRPr/>
            </a:pPr>
            <a:r>
              <a:rPr lang="es-CO" sz="1800" dirty="0">
                <a:effectLst/>
                <a:latin typeface="Arial,Italic"/>
              </a:rPr>
              <a:t>Se enfoca en una verdad ya conocida </a:t>
            </a:r>
            <a:endParaRPr lang="es-CO" dirty="0"/>
          </a:p>
          <a:p>
            <a:pPr>
              <a:defRPr/>
            </a:pPr>
            <a:endParaRPr lang="es-CO" dirty="0"/>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A39D53A-BC69-2C38-61F0-291EC76EACE4}"/>
              </a:ext>
            </a:extLst>
          </p:cNvPr>
          <p:cNvSpPr>
            <a:spLocks noGrp="1"/>
          </p:cNvSpPr>
          <p:nvPr>
            <p:ph idx="1"/>
          </p:nvPr>
        </p:nvSpPr>
        <p:spPr>
          <a:xfrm>
            <a:off x="250825" y="188913"/>
            <a:ext cx="8642350" cy="6192837"/>
          </a:xfrm>
        </p:spPr>
        <p:txBody>
          <a:bodyPr>
            <a:normAutofit fontScale="70000" lnSpcReduction="20000"/>
          </a:bodyPr>
          <a:lstStyle/>
          <a:p>
            <a:pPr>
              <a:defRPr/>
            </a:pPr>
            <a:r>
              <a:rPr lang="es-CO" sz="1800" dirty="0">
                <a:effectLst/>
                <a:latin typeface="Arial" panose="020B0604020202020204" pitchFamily="34" charset="0"/>
              </a:rPr>
              <a:t>Este es el contenido usual de una </a:t>
            </a:r>
            <a:r>
              <a:rPr lang="es-CO" sz="1800" dirty="0" err="1">
                <a:effectLst/>
                <a:latin typeface="Arial" panose="020B0604020202020204" pitchFamily="34" charset="0"/>
              </a:rPr>
              <a:t>profecía</a:t>
            </a:r>
            <a:r>
              <a:rPr lang="es-CO" sz="1800" dirty="0">
                <a:effectLst/>
                <a:latin typeface="Arial" panose="020B0604020202020204" pitchFamily="34" charset="0"/>
              </a:rPr>
              <a:t>. Su poder no está en revelar sucesos futuros, sino en recordar verdades ya conocidas. </a:t>
            </a:r>
            <a:endParaRPr lang="es-CO" dirty="0"/>
          </a:p>
          <a:p>
            <a:pPr>
              <a:defRPr/>
            </a:pPr>
            <a:r>
              <a:rPr lang="es-CO" sz="1800" dirty="0">
                <a:effectLst/>
                <a:latin typeface="Arial,Italic"/>
              </a:rPr>
              <a:t>Hace falta recordar en ese momento </a:t>
            </a:r>
            <a:endParaRPr lang="es-CO" dirty="0"/>
          </a:p>
          <a:p>
            <a:pPr>
              <a:defRPr/>
            </a:pPr>
            <a:r>
              <a:rPr lang="es-CO" sz="1800" dirty="0">
                <a:effectLst/>
                <a:latin typeface="Arial" panose="020B0604020202020204" pitchFamily="34" charset="0"/>
              </a:rPr>
              <a:t>Hay cientos y cientos de verdades acerca de Dios y su amor por nosotros. El poder de la </a:t>
            </a:r>
            <a:r>
              <a:rPr lang="es-CO" sz="1800" dirty="0" err="1">
                <a:effectLst/>
                <a:latin typeface="Arial" panose="020B0604020202020204" pitchFamily="34" charset="0"/>
              </a:rPr>
              <a:t>profecía</a:t>
            </a:r>
            <a:r>
              <a:rPr lang="es-CO" sz="1800" dirty="0">
                <a:effectLst/>
                <a:latin typeface="Arial" panose="020B0604020202020204" pitchFamily="34" charset="0"/>
              </a:rPr>
              <a:t> está en su pertinencia: es lo que la gente necesita </a:t>
            </a:r>
            <a:r>
              <a:rPr lang="es-CO" sz="1800" dirty="0" err="1">
                <a:effectLst/>
                <a:latin typeface="Arial" panose="020B0604020202020204" pitchFamily="34" charset="0"/>
              </a:rPr>
              <a:t>oír</a:t>
            </a:r>
            <a:r>
              <a:rPr lang="es-CO" sz="1800" dirty="0">
                <a:effectLst/>
                <a:latin typeface="Arial" panose="020B0604020202020204" pitchFamily="34" charset="0"/>
              </a:rPr>
              <a:t> en ese preciso momento. </a:t>
            </a:r>
            <a:endParaRPr lang="es-CO" dirty="0"/>
          </a:p>
          <a:p>
            <a:pPr>
              <a:defRPr/>
            </a:pPr>
            <a:r>
              <a:rPr lang="es-CO" sz="1800" dirty="0">
                <a:solidFill>
                  <a:srgbClr val="FF0000"/>
                </a:solidFill>
                <a:effectLst/>
                <a:latin typeface="Arial" panose="020B0604020202020204" pitchFamily="34" charset="0"/>
              </a:rPr>
              <a:t>Discernimiento de la </a:t>
            </a:r>
            <a:r>
              <a:rPr lang="es-CO" sz="1800" dirty="0" err="1">
                <a:solidFill>
                  <a:srgbClr val="FF0000"/>
                </a:solidFill>
                <a:effectLst/>
                <a:latin typeface="Arial" panose="020B0604020202020204" pitchFamily="34" charset="0"/>
              </a:rPr>
              <a:t>profecía</a:t>
            </a:r>
            <a:br>
              <a:rPr lang="es-CO" sz="1800" dirty="0">
                <a:effectLst/>
                <a:latin typeface="Arial" panose="020B0604020202020204" pitchFamily="34" charset="0"/>
              </a:rPr>
            </a:br>
            <a:r>
              <a:rPr lang="es-CO" sz="1800" dirty="0">
                <a:effectLst/>
                <a:latin typeface="Arial" panose="020B0604020202020204" pitchFamily="34" charset="0"/>
              </a:rPr>
              <a:t>Podemos distinguir tres tipos de </a:t>
            </a:r>
            <a:r>
              <a:rPr lang="es-CO" sz="1800" dirty="0" err="1">
                <a:effectLst/>
                <a:latin typeface="Arial" panose="020B0604020202020204" pitchFamily="34" charset="0"/>
              </a:rPr>
              <a:t>profecía</a:t>
            </a:r>
            <a:r>
              <a:rPr lang="es-CO" sz="1800" dirty="0">
                <a:effectLst/>
                <a:latin typeface="Arial" panose="020B0604020202020204" pitchFamily="34" charset="0"/>
              </a:rPr>
              <a:t>: </a:t>
            </a:r>
            <a:r>
              <a:rPr lang="es-CO" sz="1800" dirty="0" err="1">
                <a:effectLst/>
                <a:latin typeface="Arial" panose="020B0604020202020204" pitchFamily="34" charset="0"/>
              </a:rPr>
              <a:t>profecía</a:t>
            </a:r>
            <a:r>
              <a:rPr lang="es-CO" sz="1800" dirty="0">
                <a:effectLst/>
                <a:latin typeface="Arial" panose="020B0604020202020204" pitchFamily="34" charset="0"/>
              </a:rPr>
              <a:t> verdadera, </a:t>
            </a:r>
            <a:r>
              <a:rPr lang="es-CO" sz="1800" dirty="0" err="1">
                <a:effectLst/>
                <a:latin typeface="Arial" panose="020B0604020202020204" pitchFamily="34" charset="0"/>
              </a:rPr>
              <a:t>no-profecía</a:t>
            </a:r>
            <a:r>
              <a:rPr lang="es-CO" sz="1800" dirty="0">
                <a:effectLst/>
                <a:latin typeface="Arial" panose="020B0604020202020204" pitchFamily="34" charset="0"/>
              </a:rPr>
              <a:t>, y falsa </a:t>
            </a:r>
            <a:r>
              <a:rPr lang="es-CO" sz="1800" dirty="0" err="1">
                <a:effectLst/>
                <a:latin typeface="Arial" panose="020B0604020202020204" pitchFamily="34" charset="0"/>
              </a:rPr>
              <a:t>profecía</a:t>
            </a:r>
            <a:r>
              <a:rPr lang="es-CO" sz="1800" dirty="0">
                <a:effectLst/>
                <a:latin typeface="Arial" panose="020B0604020202020204" pitchFamily="34" charset="0"/>
              </a:rPr>
              <a:t>. Lo que </a:t>
            </a:r>
            <a:r>
              <a:rPr lang="es-CO" sz="1800" dirty="0" err="1">
                <a:effectLst/>
                <a:latin typeface="Arial" panose="020B0604020202020204" pitchFamily="34" charset="0"/>
              </a:rPr>
              <a:t>aqui</a:t>
            </a:r>
            <a:r>
              <a:rPr lang="es-CO" sz="1800" dirty="0">
                <a:effectLst/>
                <a:latin typeface="Arial" panose="020B0604020202020204" pitchFamily="34" charset="0"/>
              </a:rPr>
              <a:t>́ se dice de la </a:t>
            </a:r>
            <a:r>
              <a:rPr lang="es-CO" sz="1800" dirty="0" err="1">
                <a:effectLst/>
                <a:latin typeface="Arial" panose="020B0604020202020204" pitchFamily="34" charset="0"/>
              </a:rPr>
              <a:t>profecía</a:t>
            </a:r>
            <a:r>
              <a:rPr lang="es-CO" sz="1800" dirty="0">
                <a:effectLst/>
                <a:latin typeface="Arial" panose="020B0604020202020204" pitchFamily="34" charset="0"/>
              </a:rPr>
              <a:t> puede aplicarse a los carismas de hablar en lenguas y de interpretar. </a:t>
            </a:r>
            <a:endParaRPr lang="es-CO" dirty="0"/>
          </a:p>
          <a:p>
            <a:pPr>
              <a:defRPr/>
            </a:pPr>
            <a:r>
              <a:rPr lang="es-CO" sz="1800" dirty="0" err="1">
                <a:solidFill>
                  <a:srgbClr val="FF0000"/>
                </a:solidFill>
                <a:effectLst/>
                <a:latin typeface="Arial,BoldItalic"/>
              </a:rPr>
              <a:t>Profecía</a:t>
            </a:r>
            <a:r>
              <a:rPr lang="es-CO" sz="1800" dirty="0">
                <a:solidFill>
                  <a:srgbClr val="FF0000"/>
                </a:solidFill>
                <a:effectLst/>
                <a:latin typeface="Arial,BoldItalic"/>
              </a:rPr>
              <a:t> verdadera </a:t>
            </a:r>
            <a:endParaRPr lang="es-CO" dirty="0">
              <a:solidFill>
                <a:srgbClr val="FF0000"/>
              </a:solidFill>
            </a:endParaRPr>
          </a:p>
          <a:p>
            <a:pPr>
              <a:defRPr/>
            </a:pPr>
            <a:r>
              <a:rPr lang="es-CO" sz="1800" dirty="0">
                <a:effectLst/>
                <a:latin typeface="Arial" panose="020B0604020202020204" pitchFamily="34" charset="0"/>
              </a:rPr>
              <a:t>La </a:t>
            </a:r>
            <a:r>
              <a:rPr lang="es-CO" sz="1800" dirty="0" err="1">
                <a:effectLst/>
                <a:latin typeface="Arial" panose="020B0604020202020204" pitchFamily="34" charset="0"/>
              </a:rPr>
              <a:t>profecía</a:t>
            </a:r>
            <a:r>
              <a:rPr lang="es-CO" sz="1800" dirty="0">
                <a:effectLst/>
                <a:latin typeface="Arial" panose="020B0604020202020204" pitchFamily="34" charset="0"/>
              </a:rPr>
              <a:t> verdadera edifica, es decir: alienta, consuela, fortalece, da paz y gozo, hace sentir la presencia y la </a:t>
            </a:r>
            <a:r>
              <a:rPr lang="es-CO" sz="1800" dirty="0" err="1">
                <a:effectLst/>
                <a:latin typeface="Arial" panose="020B0604020202020204" pitchFamily="34" charset="0"/>
              </a:rPr>
              <a:t>acción</a:t>
            </a:r>
            <a:r>
              <a:rPr lang="es-CO" sz="1800" dirty="0">
                <a:effectLst/>
                <a:latin typeface="Arial" panose="020B0604020202020204" pitchFamily="34" charset="0"/>
              </a:rPr>
              <a:t> de Dios, lleva al arrepentimiento y la </a:t>
            </a:r>
            <a:r>
              <a:rPr lang="es-CO" sz="1800" dirty="0" err="1">
                <a:effectLst/>
                <a:latin typeface="Arial" panose="020B0604020202020204" pitchFamily="34" charset="0"/>
              </a:rPr>
              <a:t>conversión</a:t>
            </a:r>
            <a:r>
              <a:rPr lang="es-CO" sz="1800" dirty="0">
                <a:effectLst/>
                <a:latin typeface="Arial" panose="020B0604020202020204" pitchFamily="34" charset="0"/>
              </a:rPr>
              <a:t>. La </a:t>
            </a:r>
            <a:r>
              <a:rPr lang="es-CO" sz="1800" dirty="0" err="1">
                <a:effectLst/>
                <a:latin typeface="Arial" panose="020B0604020202020204" pitchFamily="34" charset="0"/>
              </a:rPr>
              <a:t>edificación</a:t>
            </a:r>
            <a:r>
              <a:rPr lang="es-CO" sz="1800" dirty="0">
                <a:effectLst/>
                <a:latin typeface="Arial" panose="020B0604020202020204" pitchFamily="34" charset="0"/>
              </a:rPr>
              <a:t> recibida trae como respuesta un asentimiento interior que no es </a:t>
            </a:r>
            <a:r>
              <a:rPr lang="es-CO" sz="1800" dirty="0" err="1">
                <a:effectLst/>
                <a:latin typeface="Arial" panose="020B0604020202020204" pitchFamily="34" charset="0"/>
              </a:rPr>
              <a:t>reacción</a:t>
            </a:r>
            <a:r>
              <a:rPr lang="es-CO" sz="1800" dirty="0">
                <a:effectLst/>
                <a:latin typeface="Arial" panose="020B0604020202020204" pitchFamily="34" charset="0"/>
              </a:rPr>
              <a:t> emocional. Esto es lo que algunos llaman ―testimonio interior‖. </a:t>
            </a:r>
            <a:endParaRPr lang="es-CO" dirty="0"/>
          </a:p>
          <a:p>
            <a:pPr>
              <a:defRPr/>
            </a:pPr>
            <a:r>
              <a:rPr lang="es-CO" sz="1800" dirty="0" err="1">
                <a:solidFill>
                  <a:srgbClr val="FF0000"/>
                </a:solidFill>
                <a:effectLst/>
                <a:latin typeface="Arial,BoldItalic"/>
              </a:rPr>
              <a:t>No-profecía</a:t>
            </a:r>
            <a:r>
              <a:rPr lang="es-CO" sz="1800" dirty="0">
                <a:solidFill>
                  <a:srgbClr val="FF0000"/>
                </a:solidFill>
                <a:effectLst/>
                <a:latin typeface="Arial,BoldItalic"/>
              </a:rPr>
              <a:t> </a:t>
            </a:r>
            <a:endParaRPr lang="es-CO" dirty="0">
              <a:solidFill>
                <a:srgbClr val="FF0000"/>
              </a:solidFill>
            </a:endParaRPr>
          </a:p>
          <a:p>
            <a:pPr>
              <a:defRPr/>
            </a:pPr>
            <a:r>
              <a:rPr lang="es-CO" sz="1800" dirty="0">
                <a:effectLst/>
                <a:latin typeface="Arial" panose="020B0604020202020204" pitchFamily="34" charset="0"/>
              </a:rPr>
              <a:t>La </a:t>
            </a:r>
            <a:r>
              <a:rPr lang="es-CO" sz="1800" dirty="0" err="1">
                <a:effectLst/>
                <a:latin typeface="Arial" panose="020B0604020202020204" pitchFamily="34" charset="0"/>
              </a:rPr>
              <a:t>no-profecía</a:t>
            </a:r>
            <a:r>
              <a:rPr lang="es-CO" sz="1800" dirty="0">
                <a:effectLst/>
                <a:latin typeface="Arial" panose="020B0604020202020204" pitchFamily="34" charset="0"/>
              </a:rPr>
              <a:t> ocurre cuando alguien dice, en forma de </a:t>
            </a:r>
            <a:r>
              <a:rPr lang="es-CO" sz="1800" dirty="0" err="1">
                <a:effectLst/>
                <a:latin typeface="Arial" panose="020B0604020202020204" pitchFamily="34" charset="0"/>
              </a:rPr>
              <a:t>profecía</a:t>
            </a:r>
            <a:r>
              <a:rPr lang="es-CO" sz="1800" dirty="0">
                <a:effectLst/>
                <a:latin typeface="Arial" panose="020B0604020202020204" pitchFamily="34" charset="0"/>
              </a:rPr>
              <a:t>, algo que en realidad no es mensaje de parte de Dios, sino </a:t>
            </a:r>
            <a:r>
              <a:rPr lang="es-CO" sz="1800" dirty="0">
                <a:effectLst/>
                <a:latin typeface="Arial,Bold"/>
              </a:rPr>
              <a:t>de la persona misma que habla</a:t>
            </a:r>
            <a:r>
              <a:rPr lang="es-CO" sz="1800" dirty="0">
                <a:effectLst/>
                <a:latin typeface="Arial" panose="020B0604020202020204" pitchFamily="34" charset="0"/>
              </a:rPr>
              <a:t>. Esto sucede con frecuencia. </a:t>
            </a:r>
            <a:endParaRPr lang="es-CO" dirty="0"/>
          </a:p>
          <a:p>
            <a:pPr>
              <a:defRPr/>
            </a:pPr>
            <a:r>
              <a:rPr lang="es-CO" sz="1800" dirty="0">
                <a:effectLst/>
                <a:latin typeface="Arial" panose="020B0604020202020204" pitchFamily="34" charset="0"/>
              </a:rPr>
              <a:t>Lo que se dice puede ser bueno, </a:t>
            </a:r>
            <a:r>
              <a:rPr lang="es-CO" sz="1800" dirty="0" err="1">
                <a:effectLst/>
                <a:latin typeface="Arial" panose="020B0604020202020204" pitchFamily="34" charset="0"/>
              </a:rPr>
              <a:t>aún</a:t>
            </a:r>
            <a:r>
              <a:rPr lang="es-CO" sz="1800" dirty="0">
                <a:effectLst/>
                <a:latin typeface="Arial" panose="020B0604020202020204" pitchFamily="34" charset="0"/>
              </a:rPr>
              <a:t> </a:t>
            </a:r>
            <a:r>
              <a:rPr lang="es-CO" sz="1800" dirty="0" err="1">
                <a:effectLst/>
                <a:latin typeface="Arial" panose="020B0604020202020204" pitchFamily="34" charset="0"/>
              </a:rPr>
              <a:t>podría</a:t>
            </a:r>
            <a:r>
              <a:rPr lang="es-CO" sz="1800" dirty="0">
                <a:effectLst/>
                <a:latin typeface="Arial" panose="020B0604020202020204" pitchFamily="34" charset="0"/>
              </a:rPr>
              <a:t> ser un texto de la Sagrada Escritura, pero </a:t>
            </a:r>
            <a:r>
              <a:rPr lang="es-CO" sz="1800" dirty="0">
                <a:effectLst/>
                <a:latin typeface="Arial,Bold"/>
              </a:rPr>
              <a:t>no se dice en ese momento por </a:t>
            </a:r>
            <a:r>
              <a:rPr lang="es-CO" sz="1800" dirty="0" err="1">
                <a:effectLst/>
                <a:latin typeface="Arial,Bold"/>
              </a:rPr>
              <a:t>inspiración</a:t>
            </a:r>
            <a:r>
              <a:rPr lang="es-CO" sz="1800" dirty="0">
                <a:effectLst/>
                <a:latin typeface="Arial,Bold"/>
              </a:rPr>
              <a:t> de Dios</a:t>
            </a:r>
            <a:r>
              <a:rPr lang="es-CO" sz="1800" dirty="0">
                <a:effectLst/>
                <a:latin typeface="Arial" panose="020B0604020202020204" pitchFamily="34" charset="0"/>
              </a:rPr>
              <a:t>. No </a:t>
            </a:r>
            <a:r>
              <a:rPr lang="es-CO" sz="1800" dirty="0" err="1">
                <a:effectLst/>
                <a:latin typeface="Arial" panose="020B0604020202020204" pitchFamily="34" charset="0"/>
              </a:rPr>
              <a:t>daña</a:t>
            </a:r>
            <a:r>
              <a:rPr lang="es-CO" sz="1800" dirty="0">
                <a:effectLst/>
                <a:latin typeface="Arial" panose="020B0604020202020204" pitchFamily="34" charset="0"/>
              </a:rPr>
              <a:t> pero tampoco edifica, parece faltarle poder; no produce los efectos de la verdadera </a:t>
            </a:r>
            <a:r>
              <a:rPr lang="es-CO" sz="1800" dirty="0" err="1">
                <a:effectLst/>
                <a:latin typeface="Arial" panose="020B0604020202020204" pitchFamily="34" charset="0"/>
              </a:rPr>
              <a:t>profecía</a:t>
            </a:r>
            <a:r>
              <a:rPr lang="es-CO" sz="1800" dirty="0">
                <a:effectLst/>
                <a:latin typeface="Arial" panose="020B0604020202020204" pitchFamily="34" charset="0"/>
              </a:rPr>
              <a:t>. La persona puede tomar por </a:t>
            </a:r>
            <a:r>
              <a:rPr lang="es-CO" sz="1800" dirty="0" err="1">
                <a:effectLst/>
                <a:latin typeface="Arial" panose="020B0604020202020204" pitchFamily="34" charset="0"/>
              </a:rPr>
              <a:t>profecía</a:t>
            </a:r>
            <a:r>
              <a:rPr lang="es-CO" sz="1800" dirty="0">
                <a:effectLst/>
                <a:latin typeface="Arial" panose="020B0604020202020204" pitchFamily="34" charset="0"/>
              </a:rPr>
              <a:t> un pensamiento que viene a su mente. </a:t>
            </a:r>
            <a:endParaRPr lang="es-CO" dirty="0"/>
          </a:p>
          <a:p>
            <a:pPr>
              <a:defRPr/>
            </a:pPr>
            <a:r>
              <a:rPr lang="es-CO" sz="1800" dirty="0">
                <a:solidFill>
                  <a:srgbClr val="FF0000"/>
                </a:solidFill>
                <a:effectLst/>
                <a:latin typeface="Arial,BoldItalic"/>
              </a:rPr>
              <a:t>Falsa </a:t>
            </a:r>
            <a:r>
              <a:rPr lang="es-CO" sz="1800" dirty="0" err="1">
                <a:solidFill>
                  <a:srgbClr val="FF0000"/>
                </a:solidFill>
                <a:effectLst/>
                <a:latin typeface="Arial,BoldItalic"/>
              </a:rPr>
              <a:t>profecía</a:t>
            </a:r>
            <a:r>
              <a:rPr lang="es-CO" sz="1800" dirty="0">
                <a:solidFill>
                  <a:srgbClr val="FF0000"/>
                </a:solidFill>
                <a:effectLst/>
                <a:latin typeface="Arial,BoldItalic"/>
              </a:rPr>
              <a:t> </a:t>
            </a:r>
            <a:endParaRPr lang="es-CO" dirty="0">
              <a:solidFill>
                <a:srgbClr val="FF0000"/>
              </a:solidFill>
            </a:endParaRPr>
          </a:p>
          <a:p>
            <a:pPr>
              <a:defRPr/>
            </a:pPr>
            <a:r>
              <a:rPr lang="es-CO" sz="1800" dirty="0">
                <a:effectLst/>
                <a:latin typeface="Arial" panose="020B0604020202020204" pitchFamily="34" charset="0"/>
              </a:rPr>
              <a:t>No se presenta con frecuencia y es relativamente </a:t>
            </a:r>
            <a:r>
              <a:rPr lang="es-CO" sz="1800" dirty="0" err="1">
                <a:effectLst/>
                <a:latin typeface="Arial" panose="020B0604020202020204" pitchFamily="34" charset="0"/>
              </a:rPr>
              <a:t>fácil</a:t>
            </a:r>
            <a:r>
              <a:rPr lang="es-CO" sz="1800" dirty="0">
                <a:effectLst/>
                <a:latin typeface="Arial" panose="020B0604020202020204" pitchFamily="34" charset="0"/>
              </a:rPr>
              <a:t> de discernir. Causa </a:t>
            </a:r>
            <a:r>
              <a:rPr lang="es-CO" sz="1800" dirty="0" err="1">
                <a:effectLst/>
                <a:latin typeface="Arial" panose="020B0604020202020204" pitchFamily="34" charset="0"/>
              </a:rPr>
              <a:t>daño</a:t>
            </a:r>
            <a:r>
              <a:rPr lang="es-CO" sz="1800" dirty="0">
                <a:effectLst/>
                <a:latin typeface="Arial" panose="020B0604020202020204" pitchFamily="34" charset="0"/>
              </a:rPr>
              <a:t> en la asamblea y crea </a:t>
            </a:r>
            <a:r>
              <a:rPr lang="es-CO" sz="1800" dirty="0" err="1">
                <a:effectLst/>
                <a:latin typeface="Arial" panose="020B0604020202020204" pitchFamily="34" charset="0"/>
              </a:rPr>
              <a:t>confusión</a:t>
            </a:r>
            <a:r>
              <a:rPr lang="es-CO" sz="1800" dirty="0">
                <a:effectLst/>
                <a:latin typeface="Arial" panose="020B0604020202020204" pitchFamily="34" charset="0"/>
              </a:rPr>
              <a:t>. Suele tener un contenido contrario a la doctrina de la Iglesia. Puede estar inspirada por malos </a:t>
            </a:r>
            <a:r>
              <a:rPr lang="es-CO" sz="1800" dirty="0" err="1">
                <a:effectLst/>
                <a:latin typeface="Arial" panose="020B0604020202020204" pitchFamily="34" charset="0"/>
              </a:rPr>
              <a:t>espíritus</a:t>
            </a:r>
            <a:r>
              <a:rPr lang="es-CO" sz="1800" dirty="0">
                <a:effectLst/>
                <a:latin typeface="Arial" panose="020B0604020202020204" pitchFamily="34" charset="0"/>
              </a:rPr>
              <a:t>. </a:t>
            </a:r>
            <a:r>
              <a:rPr lang="es-CO" sz="1800" dirty="0" err="1">
                <a:effectLst/>
                <a:latin typeface="Arial" panose="020B0604020202020204" pitchFamily="34" charset="0"/>
              </a:rPr>
              <a:t>También</a:t>
            </a:r>
            <a:r>
              <a:rPr lang="es-CO" sz="1800" dirty="0">
                <a:effectLst/>
                <a:latin typeface="Arial" panose="020B0604020202020204" pitchFamily="34" charset="0"/>
              </a:rPr>
              <a:t> puede provenir de personas que sufren problemas emocionales o </a:t>
            </a:r>
            <a:r>
              <a:rPr lang="es-CO" sz="1800" dirty="0" err="1">
                <a:effectLst/>
                <a:latin typeface="Arial" panose="020B0604020202020204" pitchFamily="34" charset="0"/>
              </a:rPr>
              <a:t>desórdenes</a:t>
            </a:r>
            <a:r>
              <a:rPr lang="es-CO" sz="1800" dirty="0">
                <a:effectLst/>
                <a:latin typeface="Arial" panose="020B0604020202020204" pitchFamily="34" charset="0"/>
              </a:rPr>
              <a:t> en su vida moral </a:t>
            </a:r>
            <a:endParaRPr lang="es-CO" dirty="0"/>
          </a:p>
          <a:p>
            <a:pPr>
              <a:defRPr/>
            </a:pPr>
            <a:endParaRPr lang="es-CO" dirty="0"/>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CEC879-CA72-9A5A-85F0-FC5E7E721BBB}"/>
              </a:ext>
            </a:extLst>
          </p:cNvPr>
          <p:cNvSpPr>
            <a:spLocks noGrp="1"/>
          </p:cNvSpPr>
          <p:nvPr>
            <p:ph type="title"/>
          </p:nvPr>
        </p:nvSpPr>
        <p:spPr>
          <a:xfrm>
            <a:off x="855663" y="619125"/>
            <a:ext cx="7429500" cy="1477963"/>
          </a:xfrm>
        </p:spPr>
        <p:txBody>
          <a:bodyPr/>
          <a:lstStyle/>
          <a:p>
            <a:pPr algn="ctr">
              <a:defRPr/>
            </a:pPr>
            <a:r>
              <a:rPr lang="es-CO" dirty="0">
                <a:solidFill>
                  <a:srgbClr val="FF0000"/>
                </a:solidFill>
                <a:effectLst/>
                <a:latin typeface="Arial" panose="020B0604020202020204" pitchFamily="34" charset="0"/>
              </a:rPr>
              <a:t>Para el discernimiento de la </a:t>
            </a:r>
            <a:r>
              <a:rPr lang="es-CO" dirty="0" err="1">
                <a:solidFill>
                  <a:srgbClr val="FF0000"/>
                </a:solidFill>
                <a:effectLst/>
                <a:latin typeface="Arial" panose="020B0604020202020204" pitchFamily="34" charset="0"/>
              </a:rPr>
              <a:t>profecía</a:t>
            </a:r>
            <a:r>
              <a:rPr lang="es-CO" dirty="0">
                <a:solidFill>
                  <a:srgbClr val="FF0000"/>
                </a:solidFill>
                <a:effectLst/>
                <a:latin typeface="Arial" panose="020B0604020202020204" pitchFamily="34" charset="0"/>
              </a:rPr>
              <a:t> </a:t>
            </a:r>
            <a:endParaRPr lang="es-CO" dirty="0">
              <a:solidFill>
                <a:srgbClr val="FF0000"/>
              </a:solidFill>
            </a:endParaRPr>
          </a:p>
        </p:txBody>
      </p:sp>
      <p:sp>
        <p:nvSpPr>
          <p:cNvPr id="3" name="Marcador de contenido 2">
            <a:extLst>
              <a:ext uri="{FF2B5EF4-FFF2-40B4-BE49-F238E27FC236}">
                <a16:creationId xmlns:a16="http://schemas.microsoft.com/office/drawing/2014/main" id="{23965D4C-B237-98A7-7081-61CA88AA8F92}"/>
              </a:ext>
            </a:extLst>
          </p:cNvPr>
          <p:cNvSpPr>
            <a:spLocks noGrp="1"/>
          </p:cNvSpPr>
          <p:nvPr>
            <p:ph idx="1"/>
          </p:nvPr>
        </p:nvSpPr>
        <p:spPr>
          <a:xfrm>
            <a:off x="179388" y="1916113"/>
            <a:ext cx="8964612" cy="4826000"/>
          </a:xfrm>
        </p:spPr>
        <p:txBody>
          <a:bodyPr>
            <a:normAutofit fontScale="55000" lnSpcReduction="20000"/>
          </a:bodyPr>
          <a:lstStyle/>
          <a:p>
            <a:pPr>
              <a:defRPr/>
            </a:pPr>
            <a:r>
              <a:rPr lang="es-CO" sz="1800" dirty="0">
                <a:effectLst/>
                <a:latin typeface="Arial" panose="020B0604020202020204" pitchFamily="34" charset="0"/>
              </a:rPr>
              <a:t>Deben usarse los siguientes criterios: La </a:t>
            </a:r>
            <a:r>
              <a:rPr lang="es-CO" sz="1800" dirty="0" err="1">
                <a:effectLst/>
                <a:latin typeface="Arial" panose="020B0604020202020204" pitchFamily="34" charset="0"/>
              </a:rPr>
              <a:t>profecía</a:t>
            </a:r>
            <a:r>
              <a:rPr lang="es-CO" sz="1800" dirty="0">
                <a:effectLst/>
                <a:latin typeface="Arial" panose="020B0604020202020204" pitchFamily="34" charset="0"/>
              </a:rPr>
              <a:t> verdadera edifica y lleva a los frutos del </a:t>
            </a:r>
            <a:r>
              <a:rPr lang="es-CO" sz="1800" dirty="0" err="1">
                <a:effectLst/>
                <a:latin typeface="Arial" panose="020B0604020202020204" pitchFamily="34" charset="0"/>
              </a:rPr>
              <a:t>Espíritu</a:t>
            </a:r>
            <a:r>
              <a:rPr lang="es-CO" sz="1800" dirty="0">
                <a:effectLst/>
                <a:latin typeface="Arial" panose="020B0604020202020204" pitchFamily="34" charset="0"/>
              </a:rPr>
              <a:t>. Cuando se pronuncia en una asamblea de </a:t>
            </a:r>
            <a:r>
              <a:rPr lang="es-CO" sz="1800" dirty="0" err="1">
                <a:effectLst/>
                <a:latin typeface="Arial" panose="020B0604020202020204" pitchFamily="34" charset="0"/>
              </a:rPr>
              <a:t>oración</a:t>
            </a:r>
            <a:r>
              <a:rPr lang="es-CO" sz="1800" dirty="0">
                <a:effectLst/>
                <a:latin typeface="Arial" panose="020B0604020202020204" pitchFamily="34" charset="0"/>
              </a:rPr>
              <a:t>, el grupo tiene una </a:t>
            </a:r>
            <a:r>
              <a:rPr lang="es-CO" sz="1800" dirty="0" err="1">
                <a:effectLst/>
                <a:latin typeface="Arial" panose="020B0604020202020204" pitchFamily="34" charset="0"/>
              </a:rPr>
              <a:t>sensación</a:t>
            </a:r>
            <a:r>
              <a:rPr lang="es-CO" sz="1800" dirty="0">
                <a:effectLst/>
                <a:latin typeface="Arial" panose="020B0604020202020204" pitchFamily="34" charset="0"/>
              </a:rPr>
              <a:t> mayor de la presencia de Dios. La </a:t>
            </a:r>
            <a:r>
              <a:rPr lang="es-CO" sz="1800" dirty="0" err="1">
                <a:effectLst/>
                <a:latin typeface="Arial" panose="020B0604020202020204" pitchFamily="34" charset="0"/>
              </a:rPr>
              <a:t>profecía</a:t>
            </a:r>
            <a:r>
              <a:rPr lang="es-CO" sz="1800" dirty="0">
                <a:effectLst/>
                <a:latin typeface="Arial" panose="020B0604020202020204" pitchFamily="34" charset="0"/>
              </a:rPr>
              <a:t> verdadera toca los corazones de las personas o da un entendimiento </a:t>
            </a:r>
            <a:r>
              <a:rPr lang="es-CO" sz="1800" dirty="0" err="1">
                <a:effectLst/>
                <a:latin typeface="Arial" panose="020B0604020202020204" pitchFamily="34" charset="0"/>
              </a:rPr>
              <a:t>más</a:t>
            </a:r>
            <a:r>
              <a:rPr lang="es-CO" sz="1800" dirty="0">
                <a:effectLst/>
                <a:latin typeface="Arial" panose="020B0604020202020204" pitchFamily="34" charset="0"/>
              </a:rPr>
              <a:t> claro de la actividad de Dios dentro de su pueblo. </a:t>
            </a:r>
            <a:endParaRPr lang="es-CO" dirty="0"/>
          </a:p>
          <a:p>
            <a:pPr>
              <a:defRPr/>
            </a:pPr>
            <a:r>
              <a:rPr lang="es-CO" sz="1800" dirty="0">
                <a:effectLst/>
                <a:latin typeface="Arial" panose="020B0604020202020204" pitchFamily="34" charset="0"/>
              </a:rPr>
              <a:t>Cuando ocurre, los servidores, </a:t>
            </a:r>
            <a:r>
              <a:rPr lang="es-CO" sz="1800" dirty="0">
                <a:effectLst/>
                <a:latin typeface="Arial,Bold"/>
              </a:rPr>
              <a:t>con mucho tacto</a:t>
            </a:r>
            <a:r>
              <a:rPr lang="es-CO" sz="1800" dirty="0">
                <a:effectLst/>
                <a:latin typeface="Arial" panose="020B0604020202020204" pitchFamily="34" charset="0"/>
              </a:rPr>
              <a:t>, deben: a) Hablar con la persona que pronuncia con regularidad expresiones que no son </a:t>
            </a:r>
            <a:r>
              <a:rPr lang="es-CO" sz="1800" dirty="0" err="1">
                <a:effectLst/>
                <a:latin typeface="Arial" panose="020B0604020202020204" pitchFamily="34" charset="0"/>
              </a:rPr>
              <a:t>profecías</a:t>
            </a:r>
            <a:r>
              <a:rPr lang="es-CO" sz="1800" dirty="0">
                <a:effectLst/>
                <a:latin typeface="Arial" panose="020B0604020202020204" pitchFamily="34" charset="0"/>
              </a:rPr>
              <a:t>; b) Dar </a:t>
            </a:r>
            <a:r>
              <a:rPr lang="es-CO" sz="1800" dirty="0" err="1">
                <a:effectLst/>
                <a:latin typeface="Arial" panose="020B0604020202020204" pitchFamily="34" charset="0"/>
              </a:rPr>
              <a:t>enseñanzas</a:t>
            </a:r>
            <a:r>
              <a:rPr lang="es-CO" sz="1800" dirty="0">
                <a:effectLst/>
                <a:latin typeface="Arial" panose="020B0604020202020204" pitchFamily="34" charset="0"/>
              </a:rPr>
              <a:t> claras en el uso de la </a:t>
            </a:r>
            <a:r>
              <a:rPr lang="es-CO" sz="1800" dirty="0" err="1">
                <a:effectLst/>
                <a:latin typeface="Arial" panose="020B0604020202020204" pitchFamily="34" charset="0"/>
              </a:rPr>
              <a:t>profecía</a:t>
            </a:r>
            <a:r>
              <a:rPr lang="es-CO" sz="1800" dirty="0">
                <a:effectLst/>
                <a:latin typeface="Arial" panose="020B0604020202020204" pitchFamily="34" charset="0"/>
              </a:rPr>
              <a:t> con ejemplos de qué es una </a:t>
            </a:r>
            <a:r>
              <a:rPr lang="es-CO" sz="1800" dirty="0" err="1">
                <a:effectLst/>
                <a:latin typeface="Arial" panose="020B0604020202020204" pitchFamily="34" charset="0"/>
              </a:rPr>
              <a:t>no-profecía</a:t>
            </a:r>
            <a:r>
              <a:rPr lang="es-CO" sz="1800" dirty="0">
                <a:effectLst/>
                <a:latin typeface="Arial" panose="020B0604020202020204" pitchFamily="34" charset="0"/>
              </a:rPr>
              <a:t> y sus causas; c) </a:t>
            </a:r>
            <a:r>
              <a:rPr lang="es-CO" sz="1800" dirty="0" err="1">
                <a:effectLst/>
                <a:latin typeface="Arial" panose="020B0604020202020204" pitchFamily="34" charset="0"/>
              </a:rPr>
              <a:t>Enseñar</a:t>
            </a:r>
            <a:r>
              <a:rPr lang="es-CO" sz="1800" dirty="0">
                <a:effectLst/>
                <a:latin typeface="Arial" panose="020B0604020202020204" pitchFamily="34" charset="0"/>
              </a:rPr>
              <a:t> que la </a:t>
            </a:r>
            <a:r>
              <a:rPr lang="es-CO" sz="1800" dirty="0" err="1">
                <a:effectLst/>
                <a:latin typeface="Arial" panose="020B0604020202020204" pitchFamily="34" charset="0"/>
              </a:rPr>
              <a:t>no-profecía</a:t>
            </a:r>
            <a:r>
              <a:rPr lang="es-CO" sz="1800" dirty="0">
                <a:effectLst/>
                <a:latin typeface="Arial" panose="020B0604020202020204" pitchFamily="34" charset="0"/>
              </a:rPr>
              <a:t> debe pronunciarse mejor en forma de una </a:t>
            </a:r>
            <a:r>
              <a:rPr lang="es-CO" sz="1800" dirty="0" err="1">
                <a:effectLst/>
                <a:latin typeface="Arial" panose="020B0604020202020204" pitchFamily="34" charset="0"/>
              </a:rPr>
              <a:t>oración</a:t>
            </a:r>
            <a:r>
              <a:rPr lang="es-CO" sz="1800" dirty="0">
                <a:effectLst/>
                <a:latin typeface="Arial" panose="020B0604020202020204" pitchFamily="34" charset="0"/>
              </a:rPr>
              <a:t> de alabanza. </a:t>
            </a:r>
            <a:endParaRPr lang="es-CO" dirty="0"/>
          </a:p>
          <a:p>
            <a:pPr>
              <a:defRPr/>
            </a:pPr>
            <a:r>
              <a:rPr lang="es-CO" sz="1800" dirty="0">
                <a:effectLst/>
                <a:latin typeface="Arial" panose="020B0604020202020204" pitchFamily="34" charset="0"/>
              </a:rPr>
              <a:t>La falsa </a:t>
            </a:r>
            <a:r>
              <a:rPr lang="es-CO" sz="1800" dirty="0" err="1">
                <a:effectLst/>
                <a:latin typeface="Arial" panose="020B0604020202020204" pitchFamily="34" charset="0"/>
              </a:rPr>
              <a:t>profecía</a:t>
            </a:r>
            <a:r>
              <a:rPr lang="es-CO" sz="1800" dirty="0">
                <a:effectLst/>
                <a:latin typeface="Arial" panose="020B0604020202020204" pitchFamily="34" charset="0"/>
              </a:rPr>
              <a:t> desbarata, causa ansiedad y aparta la asamblea o la comunidad de la voluntad de Dios. Los frutos de la falsa </a:t>
            </a:r>
            <a:r>
              <a:rPr lang="es-CO" sz="1800" dirty="0" err="1">
                <a:effectLst/>
                <a:latin typeface="Arial" panose="020B0604020202020204" pitchFamily="34" charset="0"/>
              </a:rPr>
              <a:t>profecía</a:t>
            </a:r>
            <a:r>
              <a:rPr lang="es-CO" sz="1800" dirty="0">
                <a:effectLst/>
                <a:latin typeface="Arial" panose="020B0604020202020204" pitchFamily="34" charset="0"/>
              </a:rPr>
              <a:t> son malos, aunque a veces no se ve sino </a:t>
            </a:r>
            <a:r>
              <a:rPr lang="es-CO" sz="1800" dirty="0" err="1">
                <a:effectLst/>
                <a:latin typeface="Arial" panose="020B0604020202020204" pitchFamily="34" charset="0"/>
              </a:rPr>
              <a:t>después</a:t>
            </a:r>
            <a:r>
              <a:rPr lang="es-CO" sz="1800" dirty="0">
                <a:effectLst/>
                <a:latin typeface="Arial" panose="020B0604020202020204" pitchFamily="34" charset="0"/>
              </a:rPr>
              <a:t> de que ha pasado </a:t>
            </a:r>
            <a:r>
              <a:rPr lang="es-CO" sz="1800" dirty="0" err="1">
                <a:effectLst/>
                <a:latin typeface="Arial" panose="020B0604020202020204" pitchFamily="34" charset="0"/>
              </a:rPr>
              <a:t>algún</a:t>
            </a:r>
            <a:r>
              <a:rPr lang="es-CO" sz="1800" dirty="0">
                <a:effectLst/>
                <a:latin typeface="Arial" panose="020B0604020202020204" pitchFamily="34" charset="0"/>
              </a:rPr>
              <a:t> tiempo, cuando surgen los resultados de creer en esta ―</a:t>
            </a:r>
            <a:r>
              <a:rPr lang="es-CO" sz="1800" dirty="0" err="1">
                <a:effectLst/>
                <a:latin typeface="Arial" panose="020B0604020202020204" pitchFamily="34" charset="0"/>
              </a:rPr>
              <a:t>profecía</a:t>
            </a:r>
            <a:r>
              <a:rPr lang="es-CO" sz="1800" dirty="0">
                <a:effectLst/>
                <a:latin typeface="Arial" panose="020B0604020202020204" pitchFamily="34" charset="0"/>
              </a:rPr>
              <a:t>‖. Una comunidad bien instruida debe ser capaz de discernir la falsa </a:t>
            </a:r>
            <a:r>
              <a:rPr lang="es-CO" sz="1800" dirty="0" err="1">
                <a:effectLst/>
                <a:latin typeface="Arial" panose="020B0604020202020204" pitchFamily="34" charset="0"/>
              </a:rPr>
              <a:t>profecía</a:t>
            </a:r>
            <a:r>
              <a:rPr lang="es-CO" sz="1800" dirty="0">
                <a:effectLst/>
                <a:latin typeface="Arial" panose="020B0604020202020204" pitchFamily="34" charset="0"/>
              </a:rPr>
              <a:t> y rechazarla. Si es </a:t>
            </a:r>
            <a:r>
              <a:rPr lang="es-CO" sz="1800" dirty="0" err="1">
                <a:effectLst/>
                <a:latin typeface="Arial" panose="020B0604020202020204" pitchFamily="34" charset="0"/>
              </a:rPr>
              <a:t>asi</a:t>
            </a:r>
            <a:r>
              <a:rPr lang="es-CO" sz="1800" dirty="0">
                <a:effectLst/>
                <a:latin typeface="Arial" panose="020B0604020202020204" pitchFamily="34" charset="0"/>
              </a:rPr>
              <a:t>́, no </a:t>
            </a:r>
            <a:r>
              <a:rPr lang="es-CO" sz="1800" dirty="0" err="1">
                <a:effectLst/>
                <a:latin typeface="Arial" panose="020B0604020202020204" pitchFamily="34" charset="0"/>
              </a:rPr>
              <a:t>tendra</a:t>
            </a:r>
            <a:r>
              <a:rPr lang="es-CO" sz="1800" dirty="0">
                <a:effectLst/>
                <a:latin typeface="Arial" panose="020B0604020202020204" pitchFamily="34" charset="0"/>
              </a:rPr>
              <a:t>́ </a:t>
            </a:r>
            <a:r>
              <a:rPr lang="es-CO" sz="1800" dirty="0" err="1">
                <a:effectLst/>
                <a:latin typeface="Arial" panose="020B0604020202020204" pitchFamily="34" charset="0"/>
              </a:rPr>
              <a:t>ningún</a:t>
            </a:r>
            <a:r>
              <a:rPr lang="es-CO" sz="1800" dirty="0">
                <a:effectLst/>
                <a:latin typeface="Arial" panose="020B0604020202020204" pitchFamily="34" charset="0"/>
              </a:rPr>
              <a:t> efecto negativo. </a:t>
            </a:r>
            <a:endParaRPr lang="es-CO" dirty="0"/>
          </a:p>
          <a:p>
            <a:pPr>
              <a:defRPr/>
            </a:pPr>
            <a:r>
              <a:rPr lang="es-CO" sz="1800" dirty="0">
                <a:effectLst/>
                <a:latin typeface="Arial,Bold"/>
              </a:rPr>
              <a:t>Dificultades </a:t>
            </a:r>
            <a:endParaRPr lang="es-CO" dirty="0"/>
          </a:p>
          <a:p>
            <a:pPr>
              <a:buFont typeface="+mj-lt"/>
              <a:buAutoNum type="arabicPeriod"/>
              <a:defRPr/>
            </a:pPr>
            <a:r>
              <a:rPr lang="es-CO" sz="1800" dirty="0">
                <a:effectLst/>
                <a:latin typeface="Arial" panose="020B0604020202020204" pitchFamily="34" charset="0"/>
              </a:rPr>
              <a:t>Usar la no–</a:t>
            </a:r>
            <a:r>
              <a:rPr lang="es-CO" sz="1800" dirty="0" err="1">
                <a:effectLst/>
                <a:latin typeface="Arial" panose="020B0604020202020204" pitchFamily="34" charset="0"/>
              </a:rPr>
              <a:t>profecía</a:t>
            </a:r>
            <a:r>
              <a:rPr lang="es-CO" sz="1800" dirty="0">
                <a:effectLst/>
                <a:latin typeface="Arial" panose="020B0604020202020204" pitchFamily="34" charset="0"/>
              </a:rPr>
              <a:t>. </a:t>
            </a:r>
          </a:p>
          <a:p>
            <a:pPr>
              <a:buFont typeface="+mj-lt"/>
              <a:buAutoNum type="arabicPeriod"/>
              <a:defRPr/>
            </a:pPr>
            <a:r>
              <a:rPr lang="es-CO" sz="1800" dirty="0" err="1">
                <a:effectLst/>
                <a:latin typeface="Arial" panose="020B0604020202020204" pitchFamily="34" charset="0"/>
              </a:rPr>
              <a:t>Usodelafalsaprofecía</a:t>
            </a:r>
            <a:r>
              <a:rPr lang="es-CO" sz="1800" dirty="0">
                <a:effectLst/>
                <a:latin typeface="Arial" panose="020B0604020202020204" pitchFamily="34" charset="0"/>
              </a:rPr>
              <a:t>. </a:t>
            </a:r>
          </a:p>
          <a:p>
            <a:pPr>
              <a:buFont typeface="+mj-lt"/>
              <a:buAutoNum type="arabicPeriod"/>
              <a:defRPr/>
            </a:pPr>
            <a:r>
              <a:rPr lang="es-CO" sz="1800" dirty="0">
                <a:effectLst/>
                <a:latin typeface="Arial" panose="020B0604020202020204" pitchFamily="34" charset="0"/>
              </a:rPr>
              <a:t>Mal uso de la </a:t>
            </a:r>
            <a:r>
              <a:rPr lang="es-CO" sz="1800" dirty="0" err="1">
                <a:effectLst/>
                <a:latin typeface="Arial" panose="020B0604020202020204" pitchFamily="34" charset="0"/>
              </a:rPr>
              <a:t>profecía</a:t>
            </a:r>
            <a:r>
              <a:rPr lang="es-CO" sz="1800" dirty="0">
                <a:effectLst/>
                <a:latin typeface="Arial" panose="020B0604020202020204" pitchFamily="34" charset="0"/>
              </a:rPr>
              <a:t> personal y directiva. </a:t>
            </a:r>
          </a:p>
          <a:p>
            <a:pPr>
              <a:buFont typeface="+mj-lt"/>
              <a:buAutoNum type="arabicPeriod"/>
              <a:defRPr/>
            </a:pPr>
            <a:r>
              <a:rPr lang="es-CO" sz="1800" dirty="0">
                <a:effectLst/>
                <a:latin typeface="Arial" panose="020B0604020202020204" pitchFamily="34" charset="0"/>
              </a:rPr>
              <a:t>No acoger adecuadamente el mensaje del </a:t>
            </a:r>
            <a:r>
              <a:rPr lang="es-CO" sz="1800" dirty="0" err="1">
                <a:effectLst/>
                <a:latin typeface="Arial" panose="020B0604020202020204" pitchFamily="34" charset="0"/>
              </a:rPr>
              <a:t>Señor</a:t>
            </a:r>
            <a:r>
              <a:rPr lang="es-CO" sz="1800" dirty="0">
                <a:effectLst/>
                <a:latin typeface="Arial" panose="020B0604020202020204" pitchFamily="34" charset="0"/>
              </a:rPr>
              <a:t>. </a:t>
            </a:r>
          </a:p>
          <a:p>
            <a:pPr>
              <a:defRPr/>
            </a:pPr>
            <a:r>
              <a:rPr lang="es-CO" sz="1800" dirty="0">
                <a:effectLst/>
                <a:latin typeface="Arial,Bold"/>
              </a:rPr>
              <a:t>Sugerencias para los </a:t>
            </a:r>
            <a:r>
              <a:rPr lang="es-CO" sz="1800" dirty="0" err="1">
                <a:effectLst/>
                <a:latin typeface="Arial,Bold"/>
              </a:rPr>
              <a:t>líderes</a:t>
            </a:r>
            <a:r>
              <a:rPr lang="es-CO" sz="1800" dirty="0">
                <a:effectLst/>
                <a:latin typeface="Arial,Bold"/>
              </a:rPr>
              <a:t> </a:t>
            </a:r>
            <a:endParaRPr lang="es-CO" dirty="0"/>
          </a:p>
          <a:p>
            <a:pPr>
              <a:buFont typeface="+mj-lt"/>
              <a:buAutoNum type="arabicPeriod"/>
              <a:defRPr/>
            </a:pPr>
            <a:r>
              <a:rPr lang="es-CO" sz="1800" dirty="0">
                <a:effectLst/>
                <a:latin typeface="Arial" panose="020B0604020202020204" pitchFamily="34" charset="0"/>
              </a:rPr>
              <a:t>Observar a las personas que profetizan. </a:t>
            </a:r>
          </a:p>
          <a:p>
            <a:pPr>
              <a:buFont typeface="+mj-lt"/>
              <a:buAutoNum type="arabicPeriod"/>
              <a:defRPr/>
            </a:pPr>
            <a:r>
              <a:rPr lang="es-CO" sz="1800" dirty="0">
                <a:effectLst/>
                <a:latin typeface="Arial" panose="020B0604020202020204" pitchFamily="34" charset="0"/>
              </a:rPr>
              <a:t>Recordar a las personas las </a:t>
            </a:r>
            <a:r>
              <a:rPr lang="es-CO" sz="1800" dirty="0" err="1">
                <a:effectLst/>
                <a:latin typeface="Arial" panose="020B0604020202020204" pitchFamily="34" charset="0"/>
              </a:rPr>
              <a:t>profecías</a:t>
            </a:r>
            <a:r>
              <a:rPr lang="es-CO" sz="1800" dirty="0">
                <a:effectLst/>
                <a:latin typeface="Arial" panose="020B0604020202020204" pitchFamily="34" charset="0"/>
              </a:rPr>
              <a:t> que se dijeron. </a:t>
            </a:r>
          </a:p>
          <a:p>
            <a:pPr>
              <a:buFont typeface="+mj-lt"/>
              <a:buAutoNum type="arabicPeriod"/>
              <a:defRPr/>
            </a:pPr>
            <a:r>
              <a:rPr lang="es-CO" sz="1800" dirty="0">
                <a:effectLst/>
                <a:latin typeface="Arial" panose="020B0604020202020204" pitchFamily="34" charset="0"/>
              </a:rPr>
              <a:t>Buscar el seguimiento de la </a:t>
            </a:r>
            <a:r>
              <a:rPr lang="es-CO" sz="1800" dirty="0" err="1">
                <a:effectLst/>
                <a:latin typeface="Arial" panose="020B0604020202020204" pitchFamily="34" charset="0"/>
              </a:rPr>
              <a:t>profecía</a:t>
            </a:r>
            <a:r>
              <a:rPr lang="es-CO" sz="1800" dirty="0">
                <a:effectLst/>
                <a:latin typeface="Arial" panose="020B0604020202020204" pitchFamily="34" charset="0"/>
              </a:rPr>
              <a:t> para que no se pierda el mensaje. Anotarlas si es posible.</a:t>
            </a:r>
          </a:p>
          <a:p>
            <a:pPr>
              <a:buFont typeface="+mj-lt"/>
              <a:buAutoNum type="arabicPeriod"/>
              <a:defRPr/>
            </a:pPr>
            <a:r>
              <a:rPr lang="es-CO" sz="1800" dirty="0">
                <a:effectLst/>
                <a:latin typeface="Arial" panose="020B0604020202020204" pitchFamily="34" charset="0"/>
              </a:rPr>
              <a:t>Buscar ayuda cuando haya </a:t>
            </a:r>
            <a:r>
              <a:rPr lang="es-CO" sz="1800" dirty="0" err="1">
                <a:effectLst/>
                <a:latin typeface="Arial" panose="020B0604020202020204" pitchFamily="34" charset="0"/>
              </a:rPr>
              <a:t>confusión</a:t>
            </a:r>
            <a:r>
              <a:rPr lang="es-CO" sz="1800" dirty="0">
                <a:effectLst/>
                <a:latin typeface="Arial" panose="020B0604020202020204" pitchFamily="34" charset="0"/>
              </a:rPr>
              <a:t> sobre la </a:t>
            </a:r>
            <a:r>
              <a:rPr lang="es-CO" sz="1800" dirty="0" err="1">
                <a:effectLst/>
                <a:latin typeface="Arial" panose="020B0604020202020204" pitchFamily="34" charset="0"/>
              </a:rPr>
              <a:t>profecía</a:t>
            </a:r>
            <a:r>
              <a:rPr lang="es-CO" sz="1800" dirty="0">
                <a:effectLst/>
                <a:latin typeface="Arial" panose="020B0604020202020204" pitchFamily="34" charset="0"/>
              </a:rPr>
              <a:t>. Orar para que el </a:t>
            </a:r>
            <a:r>
              <a:rPr lang="es-CO" sz="1800" dirty="0" err="1">
                <a:effectLst/>
                <a:latin typeface="Arial" panose="020B0604020202020204" pitchFamily="34" charset="0"/>
              </a:rPr>
              <a:t>Señor</a:t>
            </a:r>
            <a:r>
              <a:rPr lang="es-CO" sz="1800" dirty="0">
                <a:effectLst/>
                <a:latin typeface="Arial" panose="020B0604020202020204" pitchFamily="34" charset="0"/>
              </a:rPr>
              <a:t> regale este don a la comunidad </a:t>
            </a:r>
            <a:endParaRPr lang="es-CO" dirty="0"/>
          </a:p>
          <a:p>
            <a:pPr>
              <a:defRPr/>
            </a:pPr>
            <a:endParaRPr lang="es-CO" dirty="0"/>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954F39-EF4E-2444-B2D8-8E14B9BAFC55}"/>
              </a:ext>
            </a:extLst>
          </p:cNvPr>
          <p:cNvSpPr>
            <a:spLocks noGrp="1"/>
          </p:cNvSpPr>
          <p:nvPr>
            <p:ph type="title"/>
          </p:nvPr>
        </p:nvSpPr>
        <p:spPr>
          <a:xfrm>
            <a:off x="855663" y="619125"/>
            <a:ext cx="7429500" cy="1477963"/>
          </a:xfrm>
        </p:spPr>
        <p:txBody>
          <a:bodyPr/>
          <a:lstStyle/>
          <a:p>
            <a:pPr algn="ctr">
              <a:defRPr/>
            </a:pPr>
            <a:r>
              <a:rPr lang="es-CO" dirty="0">
                <a:solidFill>
                  <a:srgbClr val="FF0000"/>
                </a:solidFill>
                <a:effectLst/>
                <a:latin typeface="Arial,Bold"/>
              </a:rPr>
              <a:t>Carismas de poder </a:t>
            </a:r>
            <a:endParaRPr lang="es-CO" dirty="0">
              <a:solidFill>
                <a:srgbClr val="FF0000"/>
              </a:solidFill>
            </a:endParaRPr>
          </a:p>
        </p:txBody>
      </p:sp>
      <p:sp>
        <p:nvSpPr>
          <p:cNvPr id="3" name="Marcador de contenido 2">
            <a:extLst>
              <a:ext uri="{FF2B5EF4-FFF2-40B4-BE49-F238E27FC236}">
                <a16:creationId xmlns:a16="http://schemas.microsoft.com/office/drawing/2014/main" id="{4CFE7E2F-F2FC-DFFB-CA05-D2B95E30E669}"/>
              </a:ext>
            </a:extLst>
          </p:cNvPr>
          <p:cNvSpPr>
            <a:spLocks noGrp="1"/>
          </p:cNvSpPr>
          <p:nvPr>
            <p:ph idx="1"/>
          </p:nvPr>
        </p:nvSpPr>
        <p:spPr>
          <a:xfrm>
            <a:off x="855663" y="2249488"/>
            <a:ext cx="7429500" cy="3541712"/>
          </a:xfrm>
        </p:spPr>
        <p:txBody>
          <a:bodyPr/>
          <a:lstStyle/>
          <a:p>
            <a:pPr>
              <a:defRPr/>
            </a:pPr>
            <a:r>
              <a:rPr lang="es-CO" sz="1800" dirty="0">
                <a:effectLst/>
                <a:latin typeface="Arial" panose="020B0604020202020204" pitchFamily="34" charset="0"/>
              </a:rPr>
              <a:t>Que sirven para actuar, hacer en </a:t>
            </a:r>
            <a:r>
              <a:rPr lang="es-CO" sz="1800" dirty="0" err="1">
                <a:effectLst/>
                <a:latin typeface="Arial" panose="020B0604020202020204" pitchFamily="34" charset="0"/>
              </a:rPr>
              <a:t>función</a:t>
            </a:r>
            <a:r>
              <a:rPr lang="es-CO" sz="1800" dirty="0">
                <a:effectLst/>
                <a:latin typeface="Arial" panose="020B0604020202020204" pitchFamily="34" charset="0"/>
              </a:rPr>
              <a:t> del Reino y manifiestan claramente el poder de Dios. </a:t>
            </a:r>
            <a:endParaRPr lang="es-CO" dirty="0"/>
          </a:p>
          <a:p>
            <a:pPr>
              <a:defRPr/>
            </a:pPr>
            <a:r>
              <a:rPr lang="es-CO" sz="1800" dirty="0">
                <a:effectLst/>
                <a:latin typeface="Arial" panose="020B0604020202020204" pitchFamily="34" charset="0"/>
              </a:rPr>
              <a:t>Fe (1 Co 12, 9; </a:t>
            </a:r>
            <a:r>
              <a:rPr lang="es-CO" sz="1800" dirty="0" err="1">
                <a:effectLst/>
                <a:latin typeface="Arial" panose="020B0604020202020204" pitchFamily="34" charset="0"/>
              </a:rPr>
              <a:t>Hch</a:t>
            </a:r>
            <a:r>
              <a:rPr lang="es-CO" sz="1800" dirty="0">
                <a:effectLst/>
                <a:latin typeface="Arial" panose="020B0604020202020204" pitchFamily="34" charset="0"/>
              </a:rPr>
              <a:t> 14, 9). </a:t>
            </a:r>
            <a:endParaRPr lang="es-CO" dirty="0"/>
          </a:p>
          <a:p>
            <a:pPr>
              <a:defRPr/>
            </a:pPr>
            <a:r>
              <a:rPr lang="es-CO" sz="1800" dirty="0">
                <a:effectLst/>
                <a:latin typeface="Arial" panose="020B0604020202020204" pitchFamily="34" charset="0"/>
              </a:rPr>
              <a:t>Milagros (1 Co 12, 10.28; </a:t>
            </a:r>
            <a:r>
              <a:rPr lang="es-CO" sz="1800" dirty="0" err="1">
                <a:effectLst/>
                <a:latin typeface="Arial" panose="020B0604020202020204" pitchFamily="34" charset="0"/>
              </a:rPr>
              <a:t>Hch</a:t>
            </a:r>
            <a:r>
              <a:rPr lang="es-CO" sz="1800" dirty="0">
                <a:effectLst/>
                <a:latin typeface="Arial" panose="020B0604020202020204" pitchFamily="34" charset="0"/>
              </a:rPr>
              <a:t> 4, 30).</a:t>
            </a:r>
            <a:br>
              <a:rPr lang="es-CO" sz="1800" dirty="0">
                <a:effectLst/>
                <a:latin typeface="Arial" panose="020B0604020202020204" pitchFamily="34" charset="0"/>
              </a:rPr>
            </a:br>
            <a:r>
              <a:rPr lang="es-CO" sz="1800" dirty="0" err="1">
                <a:effectLst/>
                <a:latin typeface="Arial" panose="020B0604020202020204" pitchFamily="34" charset="0"/>
              </a:rPr>
              <a:t>Sanación</a:t>
            </a:r>
            <a:r>
              <a:rPr lang="es-CO" sz="1800" dirty="0">
                <a:effectLst/>
                <a:latin typeface="Arial" panose="020B0604020202020204" pitchFamily="34" charset="0"/>
              </a:rPr>
              <a:t> y exorcismos (1 Co 12, 9; Mc 16, 17).</a:t>
            </a:r>
            <a:br>
              <a:rPr lang="es-CO" sz="1800" dirty="0">
                <a:effectLst/>
                <a:latin typeface="Arial" panose="020B0604020202020204" pitchFamily="34" charset="0"/>
              </a:rPr>
            </a:br>
            <a:endParaRPr lang="es-CO" dirty="0"/>
          </a:p>
          <a:p>
            <a:pPr>
              <a:defRPr/>
            </a:pPr>
            <a:endParaRPr lang="es-CO" dirty="0"/>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46F0F9-F7F1-1761-1564-9368C940428E}"/>
              </a:ext>
            </a:extLst>
          </p:cNvPr>
          <p:cNvSpPr>
            <a:spLocks noGrp="1"/>
          </p:cNvSpPr>
          <p:nvPr>
            <p:ph type="title"/>
          </p:nvPr>
        </p:nvSpPr>
        <p:spPr>
          <a:xfrm>
            <a:off x="855663" y="619125"/>
            <a:ext cx="7429500" cy="1477963"/>
          </a:xfrm>
        </p:spPr>
        <p:txBody>
          <a:bodyPr/>
          <a:lstStyle/>
          <a:p>
            <a:pPr algn="ctr">
              <a:defRPr/>
            </a:pPr>
            <a:r>
              <a:rPr lang="es-CO" dirty="0">
                <a:solidFill>
                  <a:srgbClr val="FF0000"/>
                </a:solidFill>
                <a:effectLst/>
                <a:latin typeface="Arial,Bold"/>
              </a:rPr>
              <a:t>Carismas de servicio</a:t>
            </a:r>
            <a:endParaRPr lang="es-CO" dirty="0">
              <a:solidFill>
                <a:srgbClr val="FF0000"/>
              </a:solidFill>
            </a:endParaRPr>
          </a:p>
        </p:txBody>
      </p:sp>
      <p:sp>
        <p:nvSpPr>
          <p:cNvPr id="3" name="Marcador de contenido 2">
            <a:extLst>
              <a:ext uri="{FF2B5EF4-FFF2-40B4-BE49-F238E27FC236}">
                <a16:creationId xmlns:a16="http://schemas.microsoft.com/office/drawing/2014/main" id="{CEE568CA-B038-7B85-75F8-DB9C2FE6156A}"/>
              </a:ext>
            </a:extLst>
          </p:cNvPr>
          <p:cNvSpPr>
            <a:spLocks noGrp="1"/>
          </p:cNvSpPr>
          <p:nvPr>
            <p:ph idx="1"/>
          </p:nvPr>
        </p:nvSpPr>
        <p:spPr>
          <a:xfrm>
            <a:off x="855663" y="2249488"/>
            <a:ext cx="7429500" cy="3541712"/>
          </a:xfrm>
        </p:spPr>
        <p:txBody>
          <a:bodyPr/>
          <a:lstStyle/>
          <a:p>
            <a:pPr>
              <a:defRPr/>
            </a:pPr>
            <a:r>
              <a:rPr lang="es-CO" sz="1800" dirty="0">
                <a:effectLst/>
                <a:latin typeface="Arial" panose="020B0604020202020204" pitchFamily="34" charset="0"/>
              </a:rPr>
              <a:t>se refieren a una </a:t>
            </a:r>
            <a:r>
              <a:rPr lang="es-CO" sz="1800" dirty="0" err="1">
                <a:effectLst/>
                <a:latin typeface="Arial" panose="020B0604020202020204" pitchFamily="34" charset="0"/>
              </a:rPr>
              <a:t>función</a:t>
            </a:r>
            <a:r>
              <a:rPr lang="es-CO" sz="1800" dirty="0">
                <a:effectLst/>
                <a:latin typeface="Arial" panose="020B0604020202020204" pitchFamily="34" charset="0"/>
              </a:rPr>
              <a:t> de </a:t>
            </a:r>
            <a:r>
              <a:rPr lang="es-CO" sz="1800" dirty="0" err="1">
                <a:effectLst/>
                <a:latin typeface="Arial" panose="020B0604020202020204" pitchFamily="34" charset="0"/>
              </a:rPr>
              <a:t>organización</a:t>
            </a:r>
            <a:r>
              <a:rPr lang="es-CO" sz="1800" dirty="0">
                <a:effectLst/>
                <a:latin typeface="Arial" panose="020B0604020202020204" pitchFamily="34" charset="0"/>
              </a:rPr>
              <a:t> y servicio a los hermanos. Funciones administrativas (1 Co 12, 28). </a:t>
            </a:r>
          </a:p>
          <a:p>
            <a:pPr>
              <a:defRPr/>
            </a:pPr>
            <a:r>
              <a:rPr lang="es-CO" sz="1800" dirty="0">
                <a:effectLst/>
                <a:latin typeface="Arial" panose="020B0604020202020204" pitchFamily="34" charset="0"/>
              </a:rPr>
              <a:t>Presidir (</a:t>
            </a:r>
            <a:r>
              <a:rPr lang="es-CO" sz="1800" dirty="0" err="1">
                <a:effectLst/>
                <a:latin typeface="Arial" panose="020B0604020202020204" pitchFamily="34" charset="0"/>
              </a:rPr>
              <a:t>Rm</a:t>
            </a:r>
            <a:r>
              <a:rPr lang="es-CO" sz="1800" dirty="0">
                <a:effectLst/>
                <a:latin typeface="Arial" panose="020B0604020202020204" pitchFamily="34" charset="0"/>
              </a:rPr>
              <a:t> 12, 8).</a:t>
            </a:r>
            <a:br>
              <a:rPr lang="es-CO" sz="1800" dirty="0">
                <a:effectLst/>
                <a:latin typeface="Arial" panose="020B0604020202020204" pitchFamily="34" charset="0"/>
              </a:rPr>
            </a:br>
            <a:r>
              <a:rPr lang="es-CO" sz="1800" dirty="0">
                <a:effectLst/>
                <a:latin typeface="Arial" panose="020B0604020202020204" pitchFamily="34" charset="0"/>
              </a:rPr>
              <a:t>Asistencia a las necesidades (1 Co 12, 28).</a:t>
            </a:r>
          </a:p>
          <a:p>
            <a:pPr>
              <a:defRPr/>
            </a:pPr>
            <a:r>
              <a:rPr lang="es-CO" sz="1800" dirty="0" err="1">
                <a:effectLst/>
                <a:latin typeface="Arial" panose="020B0604020202020204" pitchFamily="34" charset="0"/>
              </a:rPr>
              <a:t>Distribución</a:t>
            </a:r>
            <a:r>
              <a:rPr lang="es-CO" sz="1800" dirty="0">
                <a:effectLst/>
                <a:latin typeface="Arial" panose="020B0604020202020204" pitchFamily="34" charset="0"/>
              </a:rPr>
              <a:t> de los propios bienes (1 Co 13, 3). </a:t>
            </a:r>
            <a:endParaRPr lang="es-CO" dirty="0"/>
          </a:p>
          <a:p>
            <a:pPr>
              <a:defRPr/>
            </a:pPr>
            <a:r>
              <a:rPr lang="es-CO" sz="1800" dirty="0">
                <a:effectLst/>
                <a:latin typeface="Arial" panose="020B0604020202020204" pitchFamily="34" charset="0"/>
              </a:rPr>
              <a:t>Entrega de la propia vida (1 Co 13, 3).</a:t>
            </a:r>
            <a:br>
              <a:rPr lang="es-CO" sz="1800" dirty="0">
                <a:effectLst/>
                <a:latin typeface="Arial" panose="020B0604020202020204" pitchFamily="34" charset="0"/>
              </a:rPr>
            </a:br>
            <a:endParaRPr lang="es-CO" dirty="0"/>
          </a:p>
          <a:p>
            <a:pPr>
              <a:defRPr/>
            </a:pPr>
            <a:endParaRPr lang="es-CO" dirty="0"/>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9DED09-725F-04AB-3EFB-172389C7A5FE}"/>
              </a:ext>
            </a:extLst>
          </p:cNvPr>
          <p:cNvSpPr>
            <a:spLocks noGrp="1"/>
          </p:cNvSpPr>
          <p:nvPr>
            <p:ph type="title"/>
          </p:nvPr>
        </p:nvSpPr>
        <p:spPr>
          <a:xfrm>
            <a:off x="855663" y="619125"/>
            <a:ext cx="7429500" cy="1477963"/>
          </a:xfrm>
        </p:spPr>
        <p:txBody>
          <a:bodyPr/>
          <a:lstStyle/>
          <a:p>
            <a:pPr algn="ctr">
              <a:defRPr/>
            </a:pPr>
            <a:r>
              <a:rPr lang="es-CO" dirty="0">
                <a:solidFill>
                  <a:srgbClr val="FF0000"/>
                </a:solidFill>
                <a:effectLst/>
                <a:latin typeface="Arial,Bold"/>
              </a:rPr>
              <a:t>Carismas de estados de vida</a:t>
            </a:r>
            <a:endParaRPr lang="es-CO" dirty="0">
              <a:solidFill>
                <a:srgbClr val="FF0000"/>
              </a:solidFill>
            </a:endParaRPr>
          </a:p>
        </p:txBody>
      </p:sp>
      <p:sp>
        <p:nvSpPr>
          <p:cNvPr id="3" name="Marcador de contenido 2">
            <a:extLst>
              <a:ext uri="{FF2B5EF4-FFF2-40B4-BE49-F238E27FC236}">
                <a16:creationId xmlns:a16="http://schemas.microsoft.com/office/drawing/2014/main" id="{1E0A4373-171E-68D9-FEBC-4AEA3E9959D4}"/>
              </a:ext>
            </a:extLst>
          </p:cNvPr>
          <p:cNvSpPr>
            <a:spLocks noGrp="1"/>
          </p:cNvSpPr>
          <p:nvPr>
            <p:ph idx="1"/>
          </p:nvPr>
        </p:nvSpPr>
        <p:spPr>
          <a:xfrm>
            <a:off x="855663" y="2249488"/>
            <a:ext cx="7429500" cy="3541712"/>
          </a:xfrm>
        </p:spPr>
        <p:txBody>
          <a:bodyPr/>
          <a:lstStyle/>
          <a:p>
            <a:pPr>
              <a:defRPr/>
            </a:pPr>
            <a:r>
              <a:rPr lang="es-CO" sz="1800" dirty="0">
                <a:effectLst/>
                <a:latin typeface="Arial" panose="020B0604020202020204" pitchFamily="34" charset="0"/>
              </a:rPr>
              <a:t>Miran a seguir el camino del </a:t>
            </a:r>
            <a:r>
              <a:rPr lang="es-CO" sz="1800" dirty="0" err="1">
                <a:effectLst/>
                <a:latin typeface="Arial" panose="020B0604020202020204" pitchFamily="34" charset="0"/>
              </a:rPr>
              <a:t>Señor</a:t>
            </a:r>
            <a:r>
              <a:rPr lang="es-CO" sz="1800" dirty="0">
                <a:effectLst/>
                <a:latin typeface="Arial" panose="020B0604020202020204" pitchFamily="34" charset="0"/>
              </a:rPr>
              <a:t> </a:t>
            </a:r>
            <a:r>
              <a:rPr lang="es-CO" sz="1800" dirty="0" err="1">
                <a:effectLst/>
                <a:latin typeface="Arial" panose="020B0604020202020204" pitchFamily="34" charset="0"/>
              </a:rPr>
              <a:t>según</a:t>
            </a:r>
            <a:r>
              <a:rPr lang="es-CO" sz="1800" dirty="0">
                <a:effectLst/>
                <a:latin typeface="Arial" panose="020B0604020202020204" pitchFamily="34" charset="0"/>
              </a:rPr>
              <a:t> una </a:t>
            </a:r>
            <a:r>
              <a:rPr lang="es-CO" sz="1800" dirty="0" err="1">
                <a:effectLst/>
                <a:latin typeface="Arial" panose="020B0604020202020204" pitchFamily="34" charset="0"/>
              </a:rPr>
              <a:t>vocación</a:t>
            </a:r>
            <a:r>
              <a:rPr lang="es-CO" sz="1800" dirty="0">
                <a:effectLst/>
                <a:latin typeface="Arial" panose="020B0604020202020204" pitchFamily="34" charset="0"/>
              </a:rPr>
              <a:t> de vida. Matrimonio (1 Co 7, 7). </a:t>
            </a:r>
            <a:endParaRPr lang="es-CO" dirty="0"/>
          </a:p>
          <a:p>
            <a:pPr>
              <a:defRPr/>
            </a:pPr>
            <a:r>
              <a:rPr lang="es-CO" sz="1800" dirty="0">
                <a:effectLst/>
                <a:latin typeface="Arial" panose="020B0604020202020204" pitchFamily="34" charset="0"/>
              </a:rPr>
              <a:t>Celibato, virginidad, </a:t>
            </a:r>
            <a:r>
              <a:rPr lang="es-CO" sz="1800" dirty="0" err="1">
                <a:effectLst/>
                <a:latin typeface="Arial" panose="020B0604020202020204" pitchFamily="34" charset="0"/>
              </a:rPr>
              <a:t>soltería</a:t>
            </a:r>
            <a:r>
              <a:rPr lang="es-CO" sz="1800" dirty="0">
                <a:effectLst/>
                <a:latin typeface="Arial" panose="020B0604020202020204" pitchFamily="34" charset="0"/>
              </a:rPr>
              <a:t> consagrada (1 Co 7, 7–34).</a:t>
            </a:r>
            <a:br>
              <a:rPr lang="es-CO" sz="1800" dirty="0">
                <a:effectLst/>
                <a:latin typeface="Arial" panose="020B0604020202020204" pitchFamily="34" charset="0"/>
              </a:rPr>
            </a:br>
            <a:endParaRPr lang="es-CO" dirty="0"/>
          </a:p>
          <a:p>
            <a:pPr>
              <a:defRPr/>
            </a:pPr>
            <a:endParaRPr lang="es-CO" dirty="0"/>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264804-CF94-7AE9-5F8B-803738276A0B}"/>
              </a:ext>
            </a:extLst>
          </p:cNvPr>
          <p:cNvSpPr>
            <a:spLocks noGrp="1"/>
          </p:cNvSpPr>
          <p:nvPr>
            <p:ph type="title"/>
          </p:nvPr>
        </p:nvSpPr>
        <p:spPr>
          <a:xfrm>
            <a:off x="855663" y="619125"/>
            <a:ext cx="7429500" cy="1477963"/>
          </a:xfrm>
        </p:spPr>
        <p:txBody>
          <a:bodyPr/>
          <a:lstStyle/>
          <a:p>
            <a:pPr algn="ctr">
              <a:defRPr/>
            </a:pPr>
            <a:r>
              <a:rPr lang="es-CO" dirty="0">
                <a:solidFill>
                  <a:srgbClr val="FF0000"/>
                </a:solidFill>
                <a:effectLst/>
                <a:latin typeface="Arial,Bold"/>
              </a:rPr>
              <a:t>Dones de </a:t>
            </a:r>
            <a:r>
              <a:rPr lang="es-CO" dirty="0" err="1">
                <a:solidFill>
                  <a:srgbClr val="FF0000"/>
                </a:solidFill>
                <a:effectLst/>
                <a:latin typeface="Arial,Bold"/>
              </a:rPr>
              <a:t>Motivación</a:t>
            </a:r>
            <a:r>
              <a:rPr lang="es-CO" dirty="0">
                <a:solidFill>
                  <a:srgbClr val="FF0000"/>
                </a:solidFill>
                <a:effectLst/>
                <a:latin typeface="Arial,Bold"/>
              </a:rPr>
              <a:t> </a:t>
            </a:r>
            <a:endParaRPr lang="es-CO" dirty="0">
              <a:solidFill>
                <a:srgbClr val="FF0000"/>
              </a:solidFill>
            </a:endParaRPr>
          </a:p>
        </p:txBody>
      </p:sp>
      <p:sp>
        <p:nvSpPr>
          <p:cNvPr id="3" name="Marcador de contenido 2">
            <a:extLst>
              <a:ext uri="{FF2B5EF4-FFF2-40B4-BE49-F238E27FC236}">
                <a16:creationId xmlns:a16="http://schemas.microsoft.com/office/drawing/2014/main" id="{922C5491-06BB-E60F-844F-D24477532C9D}"/>
              </a:ext>
            </a:extLst>
          </p:cNvPr>
          <p:cNvSpPr>
            <a:spLocks noGrp="1"/>
          </p:cNvSpPr>
          <p:nvPr>
            <p:ph idx="1"/>
          </p:nvPr>
        </p:nvSpPr>
        <p:spPr>
          <a:xfrm>
            <a:off x="855663" y="2249488"/>
            <a:ext cx="7429500" cy="3541712"/>
          </a:xfrm>
        </p:spPr>
        <p:txBody>
          <a:bodyPr/>
          <a:lstStyle/>
          <a:p>
            <a:pPr>
              <a:defRPr/>
            </a:pPr>
            <a:r>
              <a:rPr lang="es-CO" sz="1800" dirty="0">
                <a:effectLst/>
                <a:latin typeface="Arial" panose="020B0604020202020204" pitchFamily="34" charset="0"/>
              </a:rPr>
              <a:t>Orientan hacia el ministerio o servicio permanente del creyente. </a:t>
            </a:r>
            <a:r>
              <a:rPr lang="es-CO" sz="1800" dirty="0" err="1">
                <a:effectLst/>
                <a:latin typeface="Arial" panose="020B0604020202020204" pitchFamily="34" charset="0"/>
              </a:rPr>
              <a:t>Profecía</a:t>
            </a:r>
            <a:br>
              <a:rPr lang="es-CO" sz="1800" dirty="0">
                <a:effectLst/>
                <a:latin typeface="Arial" panose="020B0604020202020204" pitchFamily="34" charset="0"/>
              </a:rPr>
            </a:br>
            <a:r>
              <a:rPr lang="es-CO" sz="1800" dirty="0">
                <a:effectLst/>
                <a:latin typeface="Arial" panose="020B0604020202020204" pitchFamily="34" charset="0"/>
              </a:rPr>
              <a:t>Servir</a:t>
            </a:r>
            <a:br>
              <a:rPr lang="es-CO" sz="1800" dirty="0">
                <a:effectLst/>
                <a:latin typeface="Arial" panose="020B0604020202020204" pitchFamily="34" charset="0"/>
              </a:rPr>
            </a:br>
            <a:r>
              <a:rPr lang="es-CO" sz="1800" dirty="0" err="1">
                <a:effectLst/>
                <a:latin typeface="Arial" panose="020B0604020202020204" pitchFamily="34" charset="0"/>
              </a:rPr>
              <a:t>Enseñar</a:t>
            </a:r>
            <a:r>
              <a:rPr lang="es-CO" sz="1800" dirty="0">
                <a:effectLst/>
                <a:latin typeface="Arial" panose="020B0604020202020204" pitchFamily="34" charset="0"/>
              </a:rPr>
              <a:t> </a:t>
            </a:r>
            <a:endParaRPr lang="es-CO" dirty="0"/>
          </a:p>
          <a:p>
            <a:pPr>
              <a:defRPr/>
            </a:pPr>
            <a:r>
              <a:rPr lang="es-CO" sz="1800" dirty="0" err="1">
                <a:effectLst/>
                <a:latin typeface="Arial" panose="020B0604020202020204" pitchFamily="34" charset="0"/>
              </a:rPr>
              <a:t>Exhortación</a:t>
            </a:r>
            <a:r>
              <a:rPr lang="es-CO" sz="1800" dirty="0">
                <a:effectLst/>
                <a:latin typeface="Arial" panose="020B0604020202020204" pitchFamily="34" charset="0"/>
              </a:rPr>
              <a:t> </a:t>
            </a:r>
          </a:p>
          <a:p>
            <a:pPr>
              <a:defRPr/>
            </a:pPr>
            <a:r>
              <a:rPr lang="es-CO" sz="1800" dirty="0">
                <a:effectLst/>
                <a:latin typeface="Arial" panose="020B0604020202020204" pitchFamily="34" charset="0"/>
              </a:rPr>
              <a:t>Dar </a:t>
            </a:r>
            <a:r>
              <a:rPr lang="es-CO" sz="1800" dirty="0" err="1">
                <a:effectLst/>
                <a:latin typeface="Arial" panose="020B0604020202020204" pitchFamily="34" charset="0"/>
              </a:rPr>
              <a:t>Administración</a:t>
            </a:r>
            <a:r>
              <a:rPr lang="es-CO" sz="1800" dirty="0">
                <a:effectLst/>
                <a:latin typeface="Arial" panose="020B0604020202020204" pitchFamily="34" charset="0"/>
              </a:rPr>
              <a:t> </a:t>
            </a:r>
            <a:endParaRPr lang="es-CO" dirty="0"/>
          </a:p>
          <a:p>
            <a:pPr>
              <a:defRPr/>
            </a:pPr>
            <a:endParaRPr lang="es-CO" dirty="0"/>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4D5221-0766-74A1-47FA-7D5AF2BF2745}"/>
              </a:ext>
            </a:extLst>
          </p:cNvPr>
          <p:cNvSpPr>
            <a:spLocks noGrp="1"/>
          </p:cNvSpPr>
          <p:nvPr>
            <p:ph type="title"/>
          </p:nvPr>
        </p:nvSpPr>
        <p:spPr>
          <a:xfrm>
            <a:off x="855663" y="619125"/>
            <a:ext cx="7429500" cy="1477963"/>
          </a:xfrm>
        </p:spPr>
        <p:txBody>
          <a:bodyPr/>
          <a:lstStyle/>
          <a:p>
            <a:pPr algn="ctr">
              <a:defRPr/>
            </a:pPr>
            <a:r>
              <a:rPr lang="es-CO" dirty="0">
                <a:solidFill>
                  <a:srgbClr val="FF0000"/>
                </a:solidFill>
                <a:effectLst/>
                <a:latin typeface="Arial,Bold"/>
              </a:rPr>
              <a:t>El “Descanso en el </a:t>
            </a:r>
            <a:r>
              <a:rPr lang="es-CO" dirty="0" err="1">
                <a:solidFill>
                  <a:srgbClr val="FF0000"/>
                </a:solidFill>
                <a:effectLst/>
                <a:latin typeface="Arial,Bold"/>
              </a:rPr>
              <a:t>Espíritu</a:t>
            </a:r>
            <a:r>
              <a:rPr lang="es-CO" dirty="0">
                <a:solidFill>
                  <a:srgbClr val="FF0000"/>
                </a:solidFill>
                <a:effectLst/>
                <a:latin typeface="Arial,Bold"/>
              </a:rPr>
              <a:t>” </a:t>
            </a:r>
            <a:br>
              <a:rPr lang="es-CO" dirty="0">
                <a:solidFill>
                  <a:srgbClr val="FF0000"/>
                </a:solidFill>
              </a:rPr>
            </a:br>
            <a:endParaRPr lang="es-CO" dirty="0">
              <a:solidFill>
                <a:srgbClr val="FF0000"/>
              </a:solidFill>
            </a:endParaRPr>
          </a:p>
        </p:txBody>
      </p:sp>
      <p:sp>
        <p:nvSpPr>
          <p:cNvPr id="3" name="Marcador de contenido 2">
            <a:extLst>
              <a:ext uri="{FF2B5EF4-FFF2-40B4-BE49-F238E27FC236}">
                <a16:creationId xmlns:a16="http://schemas.microsoft.com/office/drawing/2014/main" id="{09C25C51-17B2-64A4-E1E8-95B491BCA107}"/>
              </a:ext>
            </a:extLst>
          </p:cNvPr>
          <p:cNvSpPr>
            <a:spLocks noGrp="1"/>
          </p:cNvSpPr>
          <p:nvPr>
            <p:ph idx="1"/>
          </p:nvPr>
        </p:nvSpPr>
        <p:spPr>
          <a:xfrm>
            <a:off x="107950" y="1412875"/>
            <a:ext cx="8856663" cy="5445125"/>
          </a:xfrm>
        </p:spPr>
        <p:txBody>
          <a:bodyPr>
            <a:normAutofit fontScale="85000" lnSpcReduction="20000"/>
          </a:bodyPr>
          <a:lstStyle/>
          <a:p>
            <a:pPr algn="just">
              <a:defRPr/>
            </a:pPr>
            <a:r>
              <a:rPr lang="es-CO" sz="1800" dirty="0">
                <a:effectLst/>
                <a:latin typeface="Arial,BoldItalic"/>
              </a:rPr>
              <a:t>El hecho </a:t>
            </a:r>
            <a:endParaRPr lang="es-CO" dirty="0"/>
          </a:p>
          <a:p>
            <a:pPr algn="just">
              <a:defRPr/>
            </a:pPr>
            <a:r>
              <a:rPr lang="es-CO" sz="1800" dirty="0">
                <a:effectLst/>
                <a:latin typeface="Arial" panose="020B0604020202020204" pitchFamily="34" charset="0"/>
              </a:rPr>
              <a:t>Con alguna frecuencia se viene dando en retiros de </a:t>
            </a:r>
            <a:r>
              <a:rPr lang="es-CO" sz="1800" dirty="0" err="1">
                <a:effectLst/>
                <a:latin typeface="Arial" panose="020B0604020202020204" pitchFamily="34" charset="0"/>
              </a:rPr>
              <a:t>sanación</a:t>
            </a:r>
            <a:r>
              <a:rPr lang="es-CO" sz="1800" dirty="0">
                <a:effectLst/>
                <a:latin typeface="Arial" panose="020B0604020202020204" pitchFamily="34" charset="0"/>
              </a:rPr>
              <a:t>, en oraciones de </a:t>
            </a:r>
            <a:r>
              <a:rPr lang="es-CO" sz="1800" dirty="0" err="1">
                <a:effectLst/>
                <a:latin typeface="Arial" panose="020B0604020202020204" pitchFamily="34" charset="0"/>
              </a:rPr>
              <a:t>intercesión</a:t>
            </a:r>
            <a:r>
              <a:rPr lang="es-CO" sz="1800" dirty="0">
                <a:effectLst/>
                <a:latin typeface="Arial" panose="020B0604020202020204" pitchFamily="34" charset="0"/>
              </a:rPr>
              <a:t> o de </a:t>
            </a:r>
            <a:r>
              <a:rPr lang="es-CO" sz="1800" dirty="0" err="1">
                <a:effectLst/>
                <a:latin typeface="Arial" panose="020B0604020202020204" pitchFamily="34" charset="0"/>
              </a:rPr>
              <a:t>liberación</a:t>
            </a:r>
            <a:r>
              <a:rPr lang="es-CO" sz="1800" dirty="0">
                <a:effectLst/>
                <a:latin typeface="Arial" panose="020B0604020202020204" pitchFamily="34" charset="0"/>
              </a:rPr>
              <a:t>, tras la </a:t>
            </a:r>
            <a:r>
              <a:rPr lang="es-CO" sz="1800" dirty="0" err="1">
                <a:effectLst/>
                <a:latin typeface="Arial" panose="020B0604020202020204" pitchFamily="34" charset="0"/>
              </a:rPr>
              <a:t>unción</a:t>
            </a:r>
            <a:r>
              <a:rPr lang="es-CO" sz="1800" dirty="0">
                <a:effectLst/>
                <a:latin typeface="Arial" panose="020B0604020202020204" pitchFamily="34" charset="0"/>
              </a:rPr>
              <a:t> de los enfermos con aceite bendecido, o tras la </a:t>
            </a:r>
            <a:r>
              <a:rPr lang="es-CO" sz="1800" dirty="0" err="1">
                <a:effectLst/>
                <a:latin typeface="Arial" panose="020B0604020202020204" pitchFamily="34" charset="0"/>
              </a:rPr>
              <a:t>imposición</a:t>
            </a:r>
            <a:r>
              <a:rPr lang="es-CO" sz="1800" dirty="0">
                <a:effectLst/>
                <a:latin typeface="Arial" panose="020B0604020202020204" pitchFamily="34" charset="0"/>
              </a:rPr>
              <a:t> de manos sobre aquellos por quienes se ora, el </a:t>
            </a:r>
            <a:r>
              <a:rPr lang="es-CO" sz="1800" dirty="0" err="1">
                <a:effectLst/>
                <a:latin typeface="Arial" panose="020B0604020202020204" pitchFamily="34" charset="0"/>
              </a:rPr>
              <a:t>fenómeno</a:t>
            </a:r>
            <a:r>
              <a:rPr lang="es-CO" sz="1800" dirty="0">
                <a:effectLst/>
                <a:latin typeface="Arial" panose="020B0604020202020204" pitchFamily="34" charset="0"/>
              </a:rPr>
              <a:t> llamado por algunos «descanso en el </a:t>
            </a:r>
            <a:r>
              <a:rPr lang="es-CO" sz="1800" dirty="0" err="1">
                <a:effectLst/>
                <a:latin typeface="Arial" panose="020B0604020202020204" pitchFamily="34" charset="0"/>
              </a:rPr>
              <a:t>Espíritu</a:t>
            </a:r>
            <a:r>
              <a:rPr lang="es-CO" sz="1800" dirty="0">
                <a:effectLst/>
                <a:latin typeface="Arial" panose="020B0604020202020204" pitchFamily="34" charset="0"/>
              </a:rPr>
              <a:t>». Otros prefieren traducir el </a:t>
            </a:r>
            <a:r>
              <a:rPr lang="es-CO" sz="1800" dirty="0" err="1">
                <a:effectLst/>
                <a:latin typeface="Arial" panose="020B0604020202020204" pitchFamily="34" charset="0"/>
              </a:rPr>
              <a:t>inglés</a:t>
            </a:r>
            <a:r>
              <a:rPr lang="es-CO" sz="1800" dirty="0">
                <a:effectLst/>
                <a:latin typeface="Arial" panose="020B0604020202020204" pitchFamily="34" charset="0"/>
              </a:rPr>
              <a:t> «</a:t>
            </a:r>
            <a:r>
              <a:rPr lang="es-CO" sz="1800" dirty="0" err="1">
                <a:effectLst/>
                <a:latin typeface="Arial" panose="020B0604020202020204" pitchFamily="34" charset="0"/>
              </a:rPr>
              <a:t>being</a:t>
            </a:r>
            <a:r>
              <a:rPr lang="es-CO" sz="1800" dirty="0">
                <a:effectLst/>
                <a:latin typeface="Arial" panose="020B0604020202020204" pitchFamily="34" charset="0"/>
              </a:rPr>
              <a:t> </a:t>
            </a:r>
            <a:r>
              <a:rPr lang="es-CO" sz="1800" dirty="0" err="1">
                <a:effectLst/>
                <a:latin typeface="Arial" panose="020B0604020202020204" pitchFamily="34" charset="0"/>
              </a:rPr>
              <a:t>alain</a:t>
            </a:r>
            <a:r>
              <a:rPr lang="es-CO" sz="1800" dirty="0">
                <a:effectLst/>
                <a:latin typeface="Arial" panose="020B0604020202020204" pitchFamily="34" charset="0"/>
              </a:rPr>
              <a:t> in </a:t>
            </a:r>
            <a:r>
              <a:rPr lang="es-CO" sz="1800" dirty="0" err="1">
                <a:effectLst/>
                <a:latin typeface="Arial" panose="020B0604020202020204" pitchFamily="34" charset="0"/>
              </a:rPr>
              <a:t>the</a:t>
            </a:r>
            <a:r>
              <a:rPr lang="es-CO" sz="1800" dirty="0">
                <a:effectLst/>
                <a:latin typeface="Arial" panose="020B0604020202020204" pitchFamily="34" charset="0"/>
              </a:rPr>
              <a:t> </a:t>
            </a:r>
            <a:r>
              <a:rPr lang="es-CO" sz="1800" dirty="0" err="1">
                <a:effectLst/>
                <a:latin typeface="Arial" panose="020B0604020202020204" pitchFamily="34" charset="0"/>
              </a:rPr>
              <a:t>Spirit</a:t>
            </a:r>
            <a:r>
              <a:rPr lang="es-CO" sz="1800" dirty="0">
                <a:effectLst/>
                <a:latin typeface="Arial" panose="020B0604020202020204" pitchFamily="34" charset="0"/>
              </a:rPr>
              <a:t>», como «</a:t>
            </a:r>
            <a:r>
              <a:rPr lang="es-CO" sz="1800" dirty="0" err="1">
                <a:effectLst/>
                <a:latin typeface="Arial" panose="020B0604020202020204" pitchFamily="34" charset="0"/>
              </a:rPr>
              <a:t>fulminación</a:t>
            </a:r>
            <a:r>
              <a:rPr lang="es-CO" sz="1800" dirty="0">
                <a:effectLst/>
                <a:latin typeface="Arial" panose="020B0604020202020204" pitchFamily="34" charset="0"/>
              </a:rPr>
              <a:t> en el </a:t>
            </a:r>
            <a:r>
              <a:rPr lang="es-CO" sz="1800" dirty="0" err="1">
                <a:effectLst/>
                <a:latin typeface="Arial" panose="020B0604020202020204" pitchFamily="34" charset="0"/>
              </a:rPr>
              <a:t>Espíritu</a:t>
            </a:r>
            <a:r>
              <a:rPr lang="es-CO" sz="1800" dirty="0">
                <a:effectLst/>
                <a:latin typeface="Arial" panose="020B0604020202020204" pitchFamily="34" charset="0"/>
              </a:rPr>
              <a:t>», «</a:t>
            </a:r>
            <a:r>
              <a:rPr lang="es-CO" sz="1800" dirty="0" err="1">
                <a:effectLst/>
                <a:latin typeface="Arial" panose="020B0604020202020204" pitchFamily="34" charset="0"/>
              </a:rPr>
              <a:t>dormición</a:t>
            </a:r>
            <a:r>
              <a:rPr lang="es-CO" sz="1800" dirty="0">
                <a:effectLst/>
                <a:latin typeface="Arial" panose="020B0604020202020204" pitchFamily="34" charset="0"/>
              </a:rPr>
              <a:t> en el </a:t>
            </a:r>
            <a:r>
              <a:rPr lang="es-CO" sz="1800" dirty="0" err="1">
                <a:effectLst/>
                <a:latin typeface="Arial" panose="020B0604020202020204" pitchFamily="34" charset="0"/>
              </a:rPr>
              <a:t>Espíritu</a:t>
            </a:r>
            <a:r>
              <a:rPr lang="es-CO" sz="1800" dirty="0">
                <a:effectLst/>
                <a:latin typeface="Arial" panose="020B0604020202020204" pitchFamily="34" charset="0"/>
              </a:rPr>
              <a:t>» o quedar abrumado por el amor y la presencia de Dios, o tener silencio en el </a:t>
            </a:r>
            <a:r>
              <a:rPr lang="es-CO" sz="1800" dirty="0" err="1">
                <a:effectLst/>
                <a:latin typeface="Arial" panose="020B0604020202020204" pitchFamily="34" charset="0"/>
              </a:rPr>
              <a:t>Espíritu</a:t>
            </a:r>
            <a:r>
              <a:rPr lang="es-CO" sz="1800" dirty="0">
                <a:effectLst/>
                <a:latin typeface="Arial" panose="020B0604020202020204" pitchFamily="34" charset="0"/>
              </a:rPr>
              <a:t> y reposo en </a:t>
            </a:r>
            <a:r>
              <a:rPr lang="es-CO" sz="1800" dirty="0" err="1">
                <a:effectLst/>
                <a:latin typeface="Arial" panose="020B0604020202020204" pitchFamily="34" charset="0"/>
              </a:rPr>
              <a:t>Él</a:t>
            </a:r>
            <a:r>
              <a:rPr lang="es-CO" sz="1800" dirty="0">
                <a:effectLst/>
                <a:latin typeface="Arial" panose="020B0604020202020204" pitchFamily="34" charset="0"/>
              </a:rPr>
              <a:t>. </a:t>
            </a:r>
            <a:endParaRPr lang="es-CO" dirty="0"/>
          </a:p>
          <a:p>
            <a:pPr algn="just">
              <a:defRPr/>
            </a:pPr>
            <a:r>
              <a:rPr lang="es-CO" sz="1800" dirty="0" err="1">
                <a:effectLst/>
                <a:latin typeface="Arial,BoldItalic"/>
              </a:rPr>
              <a:t>Definición</a:t>
            </a:r>
            <a:r>
              <a:rPr lang="es-CO" sz="1800" dirty="0">
                <a:effectLst/>
                <a:latin typeface="Arial,BoldItalic"/>
              </a:rPr>
              <a:t> </a:t>
            </a:r>
            <a:endParaRPr lang="es-CO" dirty="0"/>
          </a:p>
          <a:p>
            <a:pPr algn="just">
              <a:defRPr/>
            </a:pPr>
            <a:r>
              <a:rPr lang="es-CO" sz="1800" dirty="0">
                <a:effectLst/>
                <a:latin typeface="Arial" panose="020B0604020202020204" pitchFamily="34" charset="0"/>
              </a:rPr>
              <a:t>El verdadero descanso del </a:t>
            </a:r>
            <a:r>
              <a:rPr lang="es-CO" sz="1800" dirty="0" err="1">
                <a:effectLst/>
                <a:latin typeface="Arial" panose="020B0604020202020204" pitchFamily="34" charset="0"/>
              </a:rPr>
              <a:t>Espíritu</a:t>
            </a:r>
            <a:r>
              <a:rPr lang="es-CO" sz="1800" dirty="0">
                <a:effectLst/>
                <a:latin typeface="Arial" panose="020B0604020202020204" pitchFamily="34" charset="0"/>
              </a:rPr>
              <a:t> es un don maravilloso, otorgado a uno o a varios para trasmitir a otros una cierta </a:t>
            </a:r>
            <a:r>
              <a:rPr lang="es-CO" sz="1800" dirty="0" err="1">
                <a:effectLst/>
                <a:latin typeface="Arial" panose="020B0604020202020204" pitchFamily="34" charset="0"/>
              </a:rPr>
              <a:t>protección</a:t>
            </a:r>
            <a:r>
              <a:rPr lang="es-CO" sz="1800" dirty="0">
                <a:effectLst/>
                <a:latin typeface="Arial" panose="020B0604020202020204" pitchFamily="34" charset="0"/>
              </a:rPr>
              <a:t> de Dios, con lo que se alimentan la fe, la paz interior, la inteligencia de las </a:t>
            </a:r>
            <a:r>
              <a:rPr lang="es-CO" sz="1800" dirty="0" err="1">
                <a:effectLst/>
                <a:latin typeface="Arial" panose="020B0604020202020204" pitchFamily="34" charset="0"/>
              </a:rPr>
              <a:t>enseñanzas</a:t>
            </a:r>
            <a:r>
              <a:rPr lang="es-CO" sz="1800" dirty="0">
                <a:effectLst/>
                <a:latin typeface="Arial" panose="020B0604020202020204" pitchFamily="34" charset="0"/>
              </a:rPr>
              <a:t> recibidas y se facilita la </a:t>
            </a:r>
            <a:r>
              <a:rPr lang="es-CO" sz="1800" dirty="0" err="1">
                <a:effectLst/>
                <a:latin typeface="Arial" panose="020B0604020202020204" pitchFamily="34" charset="0"/>
              </a:rPr>
              <a:t>práctica</a:t>
            </a:r>
            <a:r>
              <a:rPr lang="es-CO" sz="1800" dirty="0">
                <a:effectLst/>
                <a:latin typeface="Arial" panose="020B0604020202020204" pitchFamily="34" charset="0"/>
              </a:rPr>
              <a:t> de la vida cristiana, al suprimirse bloqueos o resistencias mas o menos conscientes a la </a:t>
            </a:r>
            <a:r>
              <a:rPr lang="es-CO" sz="1800" dirty="0" err="1">
                <a:effectLst/>
                <a:latin typeface="Arial" panose="020B0604020202020204" pitchFamily="34" charset="0"/>
              </a:rPr>
              <a:t>acción</a:t>
            </a:r>
            <a:r>
              <a:rPr lang="es-CO" sz="1800" dirty="0">
                <a:effectLst/>
                <a:latin typeface="Arial" panose="020B0604020202020204" pitchFamily="34" charset="0"/>
              </a:rPr>
              <a:t> del </a:t>
            </a:r>
            <a:r>
              <a:rPr lang="es-CO" sz="1800" dirty="0" err="1">
                <a:effectLst/>
                <a:latin typeface="Arial" panose="020B0604020202020204" pitchFamily="34" charset="0"/>
              </a:rPr>
              <a:t>Señor</a:t>
            </a:r>
            <a:r>
              <a:rPr lang="es-CO" sz="1800" dirty="0">
                <a:effectLst/>
                <a:latin typeface="Arial" panose="020B0604020202020204" pitchFamily="34" charset="0"/>
              </a:rPr>
              <a:t>, lo cual a veces se expresa o se visualiza con un rendimiento ante Dios que conlleva la </a:t>
            </a:r>
            <a:r>
              <a:rPr lang="es-CO" sz="1800" dirty="0" err="1">
                <a:effectLst/>
                <a:latin typeface="Arial" panose="020B0604020202020204" pitchFamily="34" charset="0"/>
              </a:rPr>
              <a:t>pérdida</a:t>
            </a:r>
            <a:r>
              <a:rPr lang="es-CO" sz="1800" dirty="0">
                <a:effectLst/>
                <a:latin typeface="Arial" panose="020B0604020202020204" pitchFamily="34" charset="0"/>
              </a:rPr>
              <a:t> pasajera del equilibrio corporal, </a:t>
            </a:r>
            <a:r>
              <a:rPr lang="es-CO" sz="1800" dirty="0" err="1">
                <a:effectLst/>
                <a:latin typeface="Arial" panose="020B0604020202020204" pitchFamily="34" charset="0"/>
              </a:rPr>
              <a:t>deslizándose</a:t>
            </a:r>
            <a:r>
              <a:rPr lang="es-CO" sz="1800" dirty="0">
                <a:effectLst/>
                <a:latin typeface="Arial" panose="020B0604020202020204" pitchFamily="34" charset="0"/>
              </a:rPr>
              <a:t> suavemente hacia el suelo o sobre el asiento que se ocupa, con una </a:t>
            </a:r>
            <a:r>
              <a:rPr lang="es-CO" sz="1800" dirty="0" err="1">
                <a:effectLst/>
                <a:latin typeface="Arial" panose="020B0604020202020204" pitchFamily="34" charset="0"/>
              </a:rPr>
              <a:t>cesación</a:t>
            </a:r>
            <a:r>
              <a:rPr lang="es-CO" sz="1800" dirty="0">
                <a:effectLst/>
                <a:latin typeface="Arial" panose="020B0604020202020204" pitchFamily="34" charset="0"/>
              </a:rPr>
              <a:t> pasajera del movimiento corporal y local. </a:t>
            </a:r>
            <a:endParaRPr lang="es-CO" dirty="0"/>
          </a:p>
          <a:p>
            <a:pPr algn="just">
              <a:defRPr/>
            </a:pPr>
            <a:r>
              <a:rPr lang="es-CO" sz="1800" dirty="0">
                <a:effectLst/>
                <a:latin typeface="Arial,BoldItalic"/>
              </a:rPr>
              <a:t>Explicaciones </a:t>
            </a:r>
            <a:endParaRPr lang="es-CO" dirty="0"/>
          </a:p>
          <a:p>
            <a:pPr algn="just">
              <a:defRPr/>
            </a:pPr>
            <a:r>
              <a:rPr lang="es-CO" sz="1800" dirty="0">
                <a:effectLst/>
                <a:latin typeface="Arial" panose="020B0604020202020204" pitchFamily="34" charset="0"/>
              </a:rPr>
              <a:t>Dado que existen en la </a:t>
            </a:r>
            <a:r>
              <a:rPr lang="es-CO" sz="1800" dirty="0" err="1">
                <a:effectLst/>
                <a:latin typeface="Arial" panose="020B0604020202020204" pitchFamily="34" charset="0"/>
              </a:rPr>
              <a:t>práctica</a:t>
            </a:r>
            <a:r>
              <a:rPr lang="es-CO" sz="1800" dirty="0">
                <a:effectLst/>
                <a:latin typeface="Arial" panose="020B0604020202020204" pitchFamily="34" charset="0"/>
              </a:rPr>
              <a:t> pastoral y en la </a:t>
            </a:r>
            <a:r>
              <a:rPr lang="es-CO" sz="1800" dirty="0" err="1">
                <a:effectLst/>
                <a:latin typeface="Arial" panose="020B0604020202020204" pitchFamily="34" charset="0"/>
              </a:rPr>
              <a:t>teoría</a:t>
            </a:r>
            <a:r>
              <a:rPr lang="es-CO" sz="1800" dirty="0">
                <a:effectLst/>
                <a:latin typeface="Arial" panose="020B0604020202020204" pitchFamily="34" charset="0"/>
              </a:rPr>
              <a:t> dudas, equivocaciones y hasta errores en torno a este </a:t>
            </a:r>
            <a:r>
              <a:rPr lang="es-CO" sz="1800" dirty="0" err="1">
                <a:effectLst/>
                <a:latin typeface="Arial" panose="020B0604020202020204" pitchFamily="34" charset="0"/>
              </a:rPr>
              <a:t>fenómeno</a:t>
            </a:r>
            <a:r>
              <a:rPr lang="es-CO" sz="1800" dirty="0">
                <a:effectLst/>
                <a:latin typeface="Arial" panose="020B0604020202020204" pitchFamily="34" charset="0"/>
              </a:rPr>
              <a:t> del ―descanso del </a:t>
            </a:r>
            <a:r>
              <a:rPr lang="es-CO" sz="1800" dirty="0" err="1">
                <a:effectLst/>
                <a:latin typeface="Arial" panose="020B0604020202020204" pitchFamily="34" charset="0"/>
              </a:rPr>
              <a:t>Espíritu</a:t>
            </a:r>
            <a:r>
              <a:rPr lang="es-CO" sz="1800" dirty="0">
                <a:effectLst/>
                <a:latin typeface="Arial" panose="020B0604020202020204" pitchFamily="34" charset="0"/>
              </a:rPr>
              <a:t> ―, puede resultar </a:t>
            </a:r>
            <a:r>
              <a:rPr lang="es-CO" sz="1800" dirty="0" err="1">
                <a:effectLst/>
                <a:latin typeface="Arial" panose="020B0604020202020204" pitchFamily="34" charset="0"/>
              </a:rPr>
              <a:t>útil</a:t>
            </a:r>
            <a:r>
              <a:rPr lang="es-CO" sz="1800" dirty="0">
                <a:effectLst/>
                <a:latin typeface="Arial" panose="020B0604020202020204" pitchFamily="34" charset="0"/>
              </a:rPr>
              <a:t> y </a:t>
            </a:r>
            <a:r>
              <a:rPr lang="es-CO" dirty="0">
                <a:solidFill>
                  <a:srgbClr val="FF0000"/>
                </a:solidFill>
                <a:effectLst/>
                <a:latin typeface="Arial" panose="020B0604020202020204" pitchFamily="34" charset="0"/>
              </a:rPr>
              <a:t>conveniente hacer algunas aclaraciones al respecto.</a:t>
            </a:r>
            <a:endParaRPr lang="es-CO" dirty="0">
              <a:solidFill>
                <a:srgbClr val="FF0000"/>
              </a:solidFill>
            </a:endParaRPr>
          </a:p>
          <a:p>
            <a:pPr algn="just">
              <a:defRPr/>
            </a:pPr>
            <a:endParaRPr lang="es-CO" dirty="0"/>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C33252F-2BD3-947D-9CB9-27416BD0DCAC}"/>
              </a:ext>
            </a:extLst>
          </p:cNvPr>
          <p:cNvSpPr>
            <a:spLocks noGrp="1"/>
          </p:cNvSpPr>
          <p:nvPr>
            <p:ph idx="1"/>
          </p:nvPr>
        </p:nvSpPr>
        <p:spPr>
          <a:xfrm>
            <a:off x="0" y="0"/>
            <a:ext cx="9036050" cy="7029450"/>
          </a:xfrm>
        </p:spPr>
        <p:txBody>
          <a:bodyPr>
            <a:normAutofit fontScale="92500" lnSpcReduction="20000"/>
          </a:bodyPr>
          <a:lstStyle/>
          <a:p>
            <a:pPr>
              <a:defRPr/>
            </a:pPr>
            <a:br>
              <a:rPr lang="es-CO" sz="1800" dirty="0">
                <a:effectLst/>
                <a:latin typeface="Arial" panose="020B0604020202020204" pitchFamily="34" charset="0"/>
              </a:rPr>
            </a:br>
            <a:r>
              <a:rPr lang="es-CO" sz="1800" dirty="0">
                <a:effectLst/>
                <a:latin typeface="Arial" panose="020B0604020202020204" pitchFamily="34" charset="0"/>
              </a:rPr>
              <a:t>a. El descanso pertenece al carisma de </a:t>
            </a:r>
            <a:r>
              <a:rPr lang="es-CO" sz="1800" dirty="0" err="1">
                <a:effectLst/>
                <a:latin typeface="Arial" panose="020B0604020202020204" pitchFamily="34" charset="0"/>
              </a:rPr>
              <a:t>sanación</a:t>
            </a:r>
            <a:r>
              <a:rPr lang="es-CO" sz="1800" dirty="0">
                <a:effectLst/>
                <a:latin typeface="Arial" panose="020B0604020202020204" pitchFamily="34" charset="0"/>
              </a:rPr>
              <a:t> es un toque directo a los sentidos internos de la </a:t>
            </a:r>
            <a:r>
              <a:rPr lang="es-CO" sz="1800" dirty="0" err="1">
                <a:effectLst/>
                <a:latin typeface="Arial" panose="020B0604020202020204" pitchFamily="34" charset="0"/>
              </a:rPr>
              <a:t>imaginación</a:t>
            </a:r>
            <a:r>
              <a:rPr lang="es-CO" sz="1800" dirty="0">
                <a:effectLst/>
                <a:latin typeface="Arial" panose="020B0604020202020204" pitchFamily="34" charset="0"/>
              </a:rPr>
              <a:t> y de la memoria, con una </a:t>
            </a:r>
            <a:r>
              <a:rPr lang="es-CO" sz="1800" dirty="0" err="1">
                <a:effectLst/>
                <a:latin typeface="Arial" panose="020B0604020202020204" pitchFamily="34" charset="0"/>
              </a:rPr>
              <a:t>llenumbre</a:t>
            </a:r>
            <a:r>
              <a:rPr lang="es-CO" sz="1800" dirty="0">
                <a:effectLst/>
                <a:latin typeface="Arial" panose="020B0604020202020204" pitchFamily="34" charset="0"/>
              </a:rPr>
              <a:t> de la presencia de Dios, de su amor y de su paz, de modo que a veces, el cuerpo queda alcanzado y como inmovilizado por un tiempo, y Dios sana interna o externamente y libera a veces.</a:t>
            </a:r>
            <a:br>
              <a:rPr lang="es-CO" sz="1800" dirty="0">
                <a:effectLst/>
                <a:latin typeface="Arial" panose="020B0604020202020204" pitchFamily="34" charset="0"/>
              </a:rPr>
            </a:br>
            <a:r>
              <a:rPr lang="es-CO" sz="1800" dirty="0">
                <a:effectLst/>
                <a:latin typeface="Arial" panose="020B0604020202020204" pitchFamily="34" charset="0"/>
              </a:rPr>
              <a:t>b. Uno puede resistirse a este </a:t>
            </a:r>
            <a:r>
              <a:rPr lang="es-CO" sz="1800" dirty="0" err="1">
                <a:effectLst/>
                <a:latin typeface="Arial" panose="020B0604020202020204" pitchFamily="34" charset="0"/>
              </a:rPr>
              <a:t>fenómeno</a:t>
            </a:r>
            <a:r>
              <a:rPr lang="es-CO" sz="1800" dirty="0">
                <a:effectLst/>
                <a:latin typeface="Arial" panose="020B0604020202020204" pitchFamily="34" charset="0"/>
              </a:rPr>
              <a:t> de </a:t>
            </a:r>
            <a:r>
              <a:rPr lang="es-CO" sz="1800" dirty="0" err="1">
                <a:effectLst/>
                <a:latin typeface="Arial" panose="020B0604020202020204" pitchFamily="34" charset="0"/>
              </a:rPr>
              <a:t>sanación</a:t>
            </a:r>
            <a:r>
              <a:rPr lang="es-CO" sz="1800" dirty="0">
                <a:effectLst/>
                <a:latin typeface="Arial" panose="020B0604020202020204" pitchFamily="34" charset="0"/>
              </a:rPr>
              <a:t>, por sentirse asustado ante </a:t>
            </a:r>
            <a:r>
              <a:rPr lang="es-CO" sz="1800" dirty="0" err="1">
                <a:effectLst/>
                <a:latin typeface="Arial" panose="020B0604020202020204" pitchFamily="34" charset="0"/>
              </a:rPr>
              <a:t>él</a:t>
            </a:r>
            <a:r>
              <a:rPr lang="es-CO" sz="1800" dirty="0">
                <a:effectLst/>
                <a:latin typeface="Arial" panose="020B0604020202020204" pitchFamily="34" charset="0"/>
              </a:rPr>
              <a:t>, pero entonces no suelen seguirse en el que se ha resistido los frutos de paz y de </a:t>
            </a:r>
            <a:r>
              <a:rPr lang="es-CO" sz="1800" dirty="0" err="1">
                <a:effectLst/>
                <a:latin typeface="Arial" panose="020B0604020202020204" pitchFamily="34" charset="0"/>
              </a:rPr>
              <a:t>oración</a:t>
            </a:r>
            <a:r>
              <a:rPr lang="es-CO" sz="1800" dirty="0">
                <a:effectLst/>
                <a:latin typeface="Arial" panose="020B0604020202020204" pitchFamily="34" charset="0"/>
              </a:rPr>
              <a:t> mas recogida, y suelen quedar en </a:t>
            </a:r>
            <a:r>
              <a:rPr lang="es-CO" sz="1800" dirty="0" err="1">
                <a:effectLst/>
                <a:latin typeface="Arial" panose="020B0604020202020204" pitchFamily="34" charset="0"/>
              </a:rPr>
              <a:t>él</a:t>
            </a:r>
            <a:r>
              <a:rPr lang="es-CO" sz="1800" dirty="0">
                <a:effectLst/>
                <a:latin typeface="Arial" panose="020B0604020202020204" pitchFamily="34" charset="0"/>
              </a:rPr>
              <a:t> rastros nuevos de </a:t>
            </a:r>
            <a:r>
              <a:rPr lang="es-CO" sz="1800" dirty="0" err="1">
                <a:effectLst/>
                <a:latin typeface="Arial" panose="020B0604020202020204" pitchFamily="34" charset="0"/>
              </a:rPr>
              <a:t>turbación</a:t>
            </a:r>
            <a:r>
              <a:rPr lang="es-CO" sz="1800" dirty="0">
                <a:effectLst/>
                <a:latin typeface="Arial" panose="020B0604020202020204" pitchFamily="34" charset="0"/>
              </a:rPr>
              <a:t> o de inquietud. Algunos, que no se resisten a este don, tras la </a:t>
            </a:r>
            <a:r>
              <a:rPr lang="es-CO" sz="1800" dirty="0" err="1">
                <a:effectLst/>
                <a:latin typeface="Arial" panose="020B0604020202020204" pitchFamily="34" charset="0"/>
              </a:rPr>
              <a:t>oración</a:t>
            </a:r>
            <a:r>
              <a:rPr lang="es-CO" sz="1800" dirty="0">
                <a:effectLst/>
                <a:latin typeface="Arial" panose="020B0604020202020204" pitchFamily="34" charset="0"/>
              </a:rPr>
              <a:t> y la </a:t>
            </a:r>
            <a:r>
              <a:rPr lang="es-CO" sz="1800" dirty="0" err="1">
                <a:effectLst/>
                <a:latin typeface="Arial" panose="020B0604020202020204" pitchFamily="34" charset="0"/>
              </a:rPr>
              <a:t>imposición</a:t>
            </a:r>
            <a:r>
              <a:rPr lang="es-CO" sz="1800" dirty="0">
                <a:effectLst/>
                <a:latin typeface="Arial" panose="020B0604020202020204" pitchFamily="34" charset="0"/>
              </a:rPr>
              <a:t> de manos, se sienten caer suavemente hacia el suelo, si </a:t>
            </a:r>
            <a:r>
              <a:rPr lang="es-CO" sz="1800" dirty="0" err="1">
                <a:effectLst/>
                <a:latin typeface="Arial" panose="020B0604020202020204" pitchFamily="34" charset="0"/>
              </a:rPr>
              <a:t>están</a:t>
            </a:r>
            <a:r>
              <a:rPr lang="es-CO" sz="1800" dirty="0">
                <a:effectLst/>
                <a:latin typeface="Arial" panose="020B0604020202020204" pitchFamily="34" charset="0"/>
              </a:rPr>
              <a:t> de pie o de rodillas, o se quedan como relajadamente </a:t>
            </a:r>
            <a:r>
              <a:rPr lang="es-CO" sz="1800" dirty="0" err="1">
                <a:effectLst/>
                <a:latin typeface="Arial" panose="020B0604020202020204" pitchFamily="34" charset="0"/>
              </a:rPr>
              <a:t>inmóviles</a:t>
            </a:r>
            <a:r>
              <a:rPr lang="es-CO" sz="1800" dirty="0">
                <a:effectLst/>
                <a:latin typeface="Arial" panose="020B0604020202020204" pitchFamily="34" charset="0"/>
              </a:rPr>
              <a:t> sobre su asiento los que estaban sentados. Este </a:t>
            </a:r>
            <a:r>
              <a:rPr lang="es-CO" sz="1800" dirty="0" err="1">
                <a:effectLst/>
                <a:latin typeface="Arial" panose="020B0604020202020204" pitchFamily="34" charset="0"/>
              </a:rPr>
              <a:t>fenómeno</a:t>
            </a:r>
            <a:r>
              <a:rPr lang="es-CO" sz="1800" dirty="0">
                <a:effectLst/>
                <a:latin typeface="Arial" panose="020B0604020202020204" pitchFamily="34" charset="0"/>
              </a:rPr>
              <a:t> suele ser pasajero y breve.</a:t>
            </a:r>
            <a:br>
              <a:rPr lang="es-CO" sz="1800" dirty="0">
                <a:effectLst/>
                <a:latin typeface="Arial" panose="020B0604020202020204" pitchFamily="34" charset="0"/>
              </a:rPr>
            </a:br>
            <a:r>
              <a:rPr lang="es-CO" sz="1800" dirty="0">
                <a:effectLst/>
                <a:latin typeface="Arial" panose="020B0604020202020204" pitchFamily="34" charset="0"/>
              </a:rPr>
              <a:t>c. El aspecto principal del descanso en el </a:t>
            </a:r>
            <a:r>
              <a:rPr lang="es-CO" sz="1800" dirty="0" err="1">
                <a:effectLst/>
                <a:latin typeface="Arial" panose="020B0604020202020204" pitchFamily="34" charset="0"/>
              </a:rPr>
              <a:t>Espíritu</a:t>
            </a:r>
            <a:r>
              <a:rPr lang="es-CO" sz="1800" dirty="0">
                <a:effectLst/>
                <a:latin typeface="Arial" panose="020B0604020202020204" pitchFamily="34" charset="0"/>
              </a:rPr>
              <a:t>, es la fuerte presencia sanadora del Dios viviente, que purifica, libra de dificultades y bloqueos interiores a su </a:t>
            </a:r>
            <a:r>
              <a:rPr lang="es-CO" sz="1800" dirty="0" err="1">
                <a:effectLst/>
                <a:latin typeface="Arial" panose="020B0604020202020204" pitchFamily="34" charset="0"/>
              </a:rPr>
              <a:t>acción</a:t>
            </a:r>
            <a:r>
              <a:rPr lang="es-CO" sz="1800" dirty="0">
                <a:effectLst/>
                <a:latin typeface="Arial" panose="020B0604020202020204" pitchFamily="34" charset="0"/>
              </a:rPr>
              <a:t> fortalece el alma para sobrellevar el peso del compromiso cristiano de un modo renovado.</a:t>
            </a:r>
            <a:br>
              <a:rPr lang="es-CO" sz="1800" dirty="0">
                <a:effectLst/>
                <a:latin typeface="Arial" panose="020B0604020202020204" pitchFamily="34" charset="0"/>
              </a:rPr>
            </a:br>
            <a:r>
              <a:rPr lang="es-CO" sz="1800" dirty="0">
                <a:effectLst/>
                <a:latin typeface="Arial" panose="020B0604020202020204" pitchFamily="34" charset="0"/>
              </a:rPr>
              <a:t>d. El punto controvertido y discutible en el descanso en el </a:t>
            </a:r>
            <a:r>
              <a:rPr lang="es-CO" sz="1800" dirty="0" err="1">
                <a:effectLst/>
                <a:latin typeface="Arial" panose="020B0604020202020204" pitchFamily="34" charset="0"/>
              </a:rPr>
              <a:t>Espíritu</a:t>
            </a:r>
            <a:r>
              <a:rPr lang="es-CO" sz="1800" dirty="0">
                <a:effectLst/>
                <a:latin typeface="Arial" panose="020B0604020202020204" pitchFamily="34" charset="0"/>
              </a:rPr>
              <a:t> es ese sentirse anonadado por el peso del amor de Dios con el </a:t>
            </a:r>
            <a:r>
              <a:rPr lang="es-CO" sz="1800" dirty="0" err="1">
                <a:effectLst/>
                <a:latin typeface="Arial" panose="020B0604020202020204" pitchFamily="34" charset="0"/>
              </a:rPr>
              <a:t>fenómeno</a:t>
            </a:r>
            <a:r>
              <a:rPr lang="es-CO" sz="1800" dirty="0">
                <a:effectLst/>
                <a:latin typeface="Arial" panose="020B0604020202020204" pitchFamily="34" charset="0"/>
              </a:rPr>
              <a:t> espectacular de la </a:t>
            </a:r>
            <a:r>
              <a:rPr lang="es-CO" sz="1800" dirty="0" err="1">
                <a:effectLst/>
                <a:latin typeface="Arial" panose="020B0604020202020204" pitchFamily="34" charset="0"/>
              </a:rPr>
              <a:t>caída</a:t>
            </a:r>
            <a:r>
              <a:rPr lang="es-CO" sz="1800" dirty="0">
                <a:effectLst/>
                <a:latin typeface="Arial" panose="020B0604020202020204" pitchFamily="34" charset="0"/>
              </a:rPr>
              <a:t> suave del cuerpo hacia </a:t>
            </a:r>
            <a:r>
              <a:rPr lang="es-CO" sz="1800" dirty="0" err="1">
                <a:effectLst/>
                <a:latin typeface="Arial" panose="020B0604020202020204" pitchFamily="34" charset="0"/>
              </a:rPr>
              <a:t>atrás</a:t>
            </a:r>
            <a:r>
              <a:rPr lang="es-CO" sz="1800" dirty="0">
                <a:effectLst/>
                <a:latin typeface="Arial" panose="020B0604020202020204" pitchFamily="34" charset="0"/>
              </a:rPr>
              <a:t> o hacia adelante, hasta que el don se haya pasado. Cuando el descanso en el </a:t>
            </a:r>
            <a:r>
              <a:rPr lang="es-CO" sz="1800" dirty="0" err="1">
                <a:effectLst/>
                <a:latin typeface="Arial" panose="020B0604020202020204" pitchFamily="34" charset="0"/>
              </a:rPr>
              <a:t>Espíritu</a:t>
            </a:r>
            <a:r>
              <a:rPr lang="es-CO" sz="1800" dirty="0">
                <a:effectLst/>
                <a:latin typeface="Arial" panose="020B0604020202020204" pitchFamily="34" charset="0"/>
              </a:rPr>
              <a:t> es verdadero, la </a:t>
            </a:r>
            <a:r>
              <a:rPr lang="es-CO" sz="1800" dirty="0" err="1">
                <a:effectLst/>
                <a:latin typeface="Arial" panose="020B0604020202020204" pitchFamily="34" charset="0"/>
              </a:rPr>
              <a:t>caída</a:t>
            </a:r>
            <a:r>
              <a:rPr lang="es-CO" sz="1800" dirty="0">
                <a:effectLst/>
                <a:latin typeface="Arial" panose="020B0604020202020204" pitchFamily="34" charset="0"/>
              </a:rPr>
              <a:t> del cuerpo es como una </a:t>
            </a:r>
            <a:r>
              <a:rPr lang="es-CO" sz="1800" dirty="0" err="1">
                <a:effectLst/>
                <a:latin typeface="Arial" panose="020B0604020202020204" pitchFamily="34" charset="0"/>
              </a:rPr>
              <a:t>señal</a:t>
            </a:r>
            <a:r>
              <a:rPr lang="es-CO" sz="1800" dirty="0">
                <a:effectLst/>
                <a:latin typeface="Arial" panose="020B0604020202020204" pitchFamily="34" charset="0"/>
              </a:rPr>
              <a:t> externa de un nuevo rendimiento al </a:t>
            </a:r>
            <a:r>
              <a:rPr lang="es-CO" sz="1800" dirty="0" err="1">
                <a:effectLst/>
                <a:latin typeface="Arial" panose="020B0604020202020204" pitchFamily="34" charset="0"/>
              </a:rPr>
              <a:t>Señorío</a:t>
            </a:r>
            <a:r>
              <a:rPr lang="es-CO" sz="1800" dirty="0">
                <a:effectLst/>
                <a:latin typeface="Arial" panose="020B0604020202020204" pitchFamily="34" charset="0"/>
              </a:rPr>
              <a:t> de Cristo y de una nueva </a:t>
            </a:r>
            <a:r>
              <a:rPr lang="es-CO" sz="1800" dirty="0" err="1">
                <a:effectLst/>
                <a:latin typeface="Arial" panose="020B0604020202020204" pitchFamily="34" charset="0"/>
              </a:rPr>
              <a:t>aceptación</a:t>
            </a:r>
            <a:r>
              <a:rPr lang="es-CO" sz="1800" dirty="0">
                <a:effectLst/>
                <a:latin typeface="Arial" panose="020B0604020202020204" pitchFamily="34" charset="0"/>
              </a:rPr>
              <a:t> del amor y la voluntad de Dios sin resistencias.</a:t>
            </a:r>
            <a:br>
              <a:rPr lang="es-CO" sz="1800" dirty="0">
                <a:effectLst/>
                <a:latin typeface="Arial" panose="020B0604020202020204" pitchFamily="34" charset="0"/>
              </a:rPr>
            </a:br>
            <a:r>
              <a:rPr lang="es-CO" sz="1800" dirty="0">
                <a:effectLst/>
                <a:latin typeface="Arial" panose="020B0604020202020204" pitchFamily="34" charset="0"/>
              </a:rPr>
              <a:t>e. En el descanso en el </a:t>
            </a:r>
            <a:r>
              <a:rPr lang="es-CO" sz="1800" dirty="0" err="1">
                <a:effectLst/>
                <a:latin typeface="Arial" panose="020B0604020202020204" pitchFamily="34" charset="0"/>
              </a:rPr>
              <a:t>Espíritu</a:t>
            </a:r>
            <a:r>
              <a:rPr lang="es-CO" sz="1800" dirty="0">
                <a:effectLst/>
                <a:latin typeface="Arial" panose="020B0604020202020204" pitchFamily="34" charset="0"/>
              </a:rPr>
              <a:t> la persona sigue teniendo control pleno de su entendimiento y de su voluntad. El entendimiento sigue libre para orar con la </a:t>
            </a:r>
            <a:r>
              <a:rPr lang="es-CO" sz="1800" dirty="0" err="1">
                <a:effectLst/>
                <a:latin typeface="Arial" panose="020B0604020202020204" pitchFamily="34" charset="0"/>
              </a:rPr>
              <a:t>atención</a:t>
            </a:r>
            <a:r>
              <a:rPr lang="es-CO" sz="1800" dirty="0">
                <a:effectLst/>
                <a:latin typeface="Arial" panose="020B0604020202020204" pitchFamily="34" charset="0"/>
              </a:rPr>
              <a:t> </a:t>
            </a:r>
            <a:r>
              <a:rPr lang="es-CO" sz="1800" dirty="0" err="1">
                <a:effectLst/>
                <a:latin typeface="Arial" panose="020B0604020202020204" pitchFamily="34" charset="0"/>
              </a:rPr>
              <a:t>más</a:t>
            </a:r>
            <a:r>
              <a:rPr lang="es-CO" sz="1800" dirty="0">
                <a:effectLst/>
                <a:latin typeface="Arial" panose="020B0604020202020204" pitchFamily="34" charset="0"/>
              </a:rPr>
              <a:t> concentrada en Dios. Otros efectos, como la </a:t>
            </a:r>
            <a:r>
              <a:rPr lang="es-CO" sz="1800" dirty="0" err="1">
                <a:effectLst/>
                <a:latin typeface="Arial" panose="020B0604020202020204" pitchFamily="34" charset="0"/>
              </a:rPr>
              <a:t>extinción</a:t>
            </a:r>
            <a:r>
              <a:rPr lang="es-CO" sz="1800" dirty="0">
                <a:effectLst/>
                <a:latin typeface="Arial" panose="020B0604020202020204" pitchFamily="34" charset="0"/>
              </a:rPr>
              <a:t> de traumas, de bloqueos o cargas interiores, la </a:t>
            </a:r>
            <a:r>
              <a:rPr lang="es-CO" sz="1800" dirty="0" err="1">
                <a:effectLst/>
                <a:latin typeface="Arial" panose="020B0604020202020204" pitchFamily="34" charset="0"/>
              </a:rPr>
              <a:t>iluminación</a:t>
            </a:r>
            <a:r>
              <a:rPr lang="es-CO" sz="1800" dirty="0">
                <a:effectLst/>
                <a:latin typeface="Arial" panose="020B0604020202020204" pitchFamily="34" charset="0"/>
              </a:rPr>
              <a:t> espiritual o la </a:t>
            </a:r>
            <a:r>
              <a:rPr lang="es-CO" sz="1800" dirty="0" err="1">
                <a:effectLst/>
                <a:latin typeface="Arial" panose="020B0604020202020204" pitchFamily="34" charset="0"/>
              </a:rPr>
              <a:t>sanación</a:t>
            </a:r>
            <a:r>
              <a:rPr lang="es-CO" sz="1800" dirty="0">
                <a:effectLst/>
                <a:latin typeface="Arial" panose="020B0604020202020204" pitchFamily="34" charset="0"/>
              </a:rPr>
              <a:t>, dependen de las necesidades individuales del que recibe este don. </a:t>
            </a:r>
            <a:endParaRPr lang="es-CO" dirty="0"/>
          </a:p>
          <a:p>
            <a:pPr>
              <a:defRPr/>
            </a:pPr>
            <a:endParaRPr lang="es-CO"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615BC0-93E3-92FF-4930-01C0ED7C1482}"/>
              </a:ext>
            </a:extLst>
          </p:cNvPr>
          <p:cNvSpPr>
            <a:spLocks noGrp="1"/>
          </p:cNvSpPr>
          <p:nvPr>
            <p:ph type="title"/>
          </p:nvPr>
        </p:nvSpPr>
        <p:spPr>
          <a:xfrm>
            <a:off x="868363" y="333375"/>
            <a:ext cx="7429500" cy="1477963"/>
          </a:xfrm>
        </p:spPr>
        <p:txBody>
          <a:bodyPr>
            <a:normAutofit fontScale="90000"/>
          </a:bodyPr>
          <a:lstStyle/>
          <a:p>
            <a:pPr eaLnBrk="1" hangingPunct="1">
              <a:defRPr/>
            </a:pPr>
            <a:r>
              <a:rPr lang="es-CO" dirty="0"/>
              <a:t>15. </a:t>
            </a:r>
            <a:r>
              <a:rPr lang="es-CO" dirty="0">
                <a:solidFill>
                  <a:srgbClr val="FF0000"/>
                </a:solidFill>
              </a:rPr>
              <a:t>Ocultarse detrás de las distinciones</a:t>
            </a:r>
            <a:r>
              <a:rPr lang="es-CO" dirty="0"/>
              <a:t>: YO HE ESTUDIADO… MÁS PREPARADO…</a:t>
            </a:r>
            <a:br>
              <a:rPr lang="es-CO" dirty="0"/>
            </a:br>
            <a:endParaRPr lang="es-CO" dirty="0"/>
          </a:p>
        </p:txBody>
      </p:sp>
      <p:sp>
        <p:nvSpPr>
          <p:cNvPr id="3" name="Marcador de contenido 2">
            <a:extLst>
              <a:ext uri="{FF2B5EF4-FFF2-40B4-BE49-F238E27FC236}">
                <a16:creationId xmlns:a16="http://schemas.microsoft.com/office/drawing/2014/main" id="{D20BCC00-D02B-FD66-C3E8-805439D48DBF}"/>
              </a:ext>
            </a:extLst>
          </p:cNvPr>
          <p:cNvSpPr>
            <a:spLocks noGrp="1"/>
          </p:cNvSpPr>
          <p:nvPr>
            <p:ph idx="1"/>
          </p:nvPr>
        </p:nvSpPr>
        <p:spPr>
          <a:xfrm>
            <a:off x="855663" y="1481138"/>
            <a:ext cx="7429500" cy="3541712"/>
          </a:xfrm>
        </p:spPr>
        <p:txBody>
          <a:bodyPr/>
          <a:lstStyle/>
          <a:p>
            <a:pPr eaLnBrk="1" hangingPunct="1">
              <a:defRPr/>
            </a:pPr>
            <a:r>
              <a:rPr lang="es-CO" sz="1800" dirty="0">
                <a:solidFill>
                  <a:srgbClr val="FFFFFF"/>
                </a:solidFill>
                <a:effectLst/>
                <a:latin typeface="Verdana" panose="020B0604030504040204" pitchFamily="34" charset="0"/>
              </a:rPr>
              <a:t>Academicismo. A medida que vamos aprendiendo y adquiriendo distinciones podemos caer en la trampa de dejar de evolucionar. Las distinciones que conocemos empiezan a ser la excusa para dejar de aprender, para no escuchar al otro, para ocultar nuestros miedos. </a:t>
            </a:r>
            <a:endParaRPr lang="es-CO" dirty="0"/>
          </a:p>
          <a:p>
            <a:pPr eaLnBrk="1" hangingPunct="1">
              <a:defRPr/>
            </a:pPr>
            <a:endParaRPr lang="es-CO" dirty="0"/>
          </a:p>
        </p:txBody>
      </p:sp>
      <p:pic>
        <p:nvPicPr>
          <p:cNvPr id="41987" name="Picture 1" descr="page19image1759744">
            <a:extLst>
              <a:ext uri="{FF2B5EF4-FFF2-40B4-BE49-F238E27FC236}">
                <a16:creationId xmlns:a16="http://schemas.microsoft.com/office/drawing/2014/main" id="{B40A49F0-6B2F-D7FB-CF0B-C039072CD1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2959100"/>
            <a:ext cx="15443200" cy="864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882FE75-14B1-B2D8-7142-F9089DCB128E}"/>
              </a:ext>
            </a:extLst>
          </p:cNvPr>
          <p:cNvSpPr>
            <a:spLocks noGrp="1"/>
          </p:cNvSpPr>
          <p:nvPr>
            <p:ph idx="1"/>
          </p:nvPr>
        </p:nvSpPr>
        <p:spPr>
          <a:xfrm>
            <a:off x="855663" y="404813"/>
            <a:ext cx="7429500" cy="5386387"/>
          </a:xfrm>
        </p:spPr>
        <p:txBody>
          <a:bodyPr/>
          <a:lstStyle/>
          <a:p>
            <a:pPr>
              <a:defRPr/>
            </a:pPr>
            <a:r>
              <a:rPr lang="es-CO" sz="1800" dirty="0">
                <a:effectLst/>
                <a:latin typeface="Arial" panose="020B0604020202020204" pitchFamily="34" charset="0"/>
              </a:rPr>
              <a:t>f. El verdadero descanso en el </a:t>
            </a:r>
            <a:r>
              <a:rPr lang="es-CO" sz="1800" dirty="0" err="1">
                <a:effectLst/>
                <a:latin typeface="Arial" panose="020B0604020202020204" pitchFamily="34" charset="0"/>
              </a:rPr>
              <a:t>Espíritu</a:t>
            </a:r>
            <a:r>
              <a:rPr lang="es-CO" sz="1800" dirty="0">
                <a:effectLst/>
                <a:latin typeface="Arial" panose="020B0604020202020204" pitchFamily="34" charset="0"/>
              </a:rPr>
              <a:t>, </a:t>
            </a:r>
          </a:p>
          <a:p>
            <a:pPr>
              <a:defRPr/>
            </a:pPr>
            <a:r>
              <a:rPr lang="es-CO" sz="1800" dirty="0">
                <a:effectLst/>
                <a:latin typeface="Arial" panose="020B0604020202020204" pitchFamily="34" charset="0"/>
              </a:rPr>
              <a:t>1)- facilita la </a:t>
            </a:r>
            <a:r>
              <a:rPr lang="es-CO" sz="1800" dirty="0" err="1">
                <a:effectLst/>
                <a:latin typeface="Arial" panose="020B0604020202020204" pitchFamily="34" charset="0"/>
              </a:rPr>
              <a:t>oración</a:t>
            </a:r>
            <a:r>
              <a:rPr lang="es-CO" sz="1800" dirty="0">
                <a:effectLst/>
                <a:latin typeface="Arial" panose="020B0604020202020204" pitchFamily="34" charset="0"/>
              </a:rPr>
              <a:t> en tanto cuanto toca los sentidos internos dispersos y los unifica, </a:t>
            </a:r>
          </a:p>
          <a:p>
            <a:pPr algn="just">
              <a:defRPr/>
            </a:pPr>
            <a:r>
              <a:rPr lang="es-CO" sz="1800" dirty="0">
                <a:effectLst/>
                <a:latin typeface="Arial" panose="020B0604020202020204" pitchFamily="34" charset="0"/>
              </a:rPr>
              <a:t>2)- facilita el sentido profundo de la presencia y del amor de Dios. </a:t>
            </a:r>
            <a:endParaRPr lang="es-CO" dirty="0"/>
          </a:p>
          <a:p>
            <a:pPr>
              <a:defRPr/>
            </a:pPr>
            <a:r>
              <a:rPr lang="es-CO" sz="1800" dirty="0">
                <a:effectLst/>
                <a:latin typeface="Arial" panose="020B0604020202020204" pitchFamily="34" charset="0"/>
              </a:rPr>
              <a:t>g. Estos dos efectos internos pueden darse sin el hecho exterior concomitante de la </a:t>
            </a:r>
            <a:r>
              <a:rPr lang="es-CO" sz="1800" dirty="0" err="1">
                <a:effectLst/>
                <a:latin typeface="Arial" panose="020B0604020202020204" pitchFamily="34" charset="0"/>
              </a:rPr>
              <a:t>caída</a:t>
            </a:r>
            <a:r>
              <a:rPr lang="es-CO" sz="1800" dirty="0">
                <a:effectLst/>
                <a:latin typeface="Arial" panose="020B0604020202020204" pitchFamily="34" charset="0"/>
              </a:rPr>
              <a:t> al suelo por el impulso poderoso y abrumador del amor de Dios.</a:t>
            </a:r>
            <a:br>
              <a:rPr lang="es-CO" sz="1800" dirty="0">
                <a:effectLst/>
                <a:latin typeface="Arial" panose="020B0604020202020204" pitchFamily="34" charset="0"/>
              </a:rPr>
            </a:br>
            <a:r>
              <a:rPr lang="es-CO" sz="1800" dirty="0">
                <a:effectLst/>
                <a:latin typeface="Arial,BoldItalic"/>
              </a:rPr>
              <a:t>Hay personas que creen </a:t>
            </a:r>
            <a:r>
              <a:rPr lang="es-CO" sz="1800" dirty="0" err="1">
                <a:effectLst/>
                <a:latin typeface="Arial,BoldItalic"/>
              </a:rPr>
              <a:t>erróneamente</a:t>
            </a:r>
            <a:r>
              <a:rPr lang="es-CO" sz="1800" dirty="0">
                <a:effectLst/>
                <a:latin typeface="Arial,BoldItalic"/>
              </a:rPr>
              <a:t> que caen al suelo porque han sido empujadas por el que les impone las manos. De hecho es el amor abrumador de Dios el que empuja y vence poderosamente </a:t>
            </a:r>
            <a:r>
              <a:rPr lang="es-CO" sz="1800" dirty="0" err="1">
                <a:effectLst/>
                <a:latin typeface="Arial,BoldItalic"/>
              </a:rPr>
              <a:t>obstáculos</a:t>
            </a:r>
            <a:r>
              <a:rPr lang="es-CO" sz="1800" dirty="0">
                <a:effectLst/>
                <a:latin typeface="Arial,BoldItalic"/>
              </a:rPr>
              <a:t> en personas que evitan aparecer como poco naturales. </a:t>
            </a:r>
            <a:endParaRPr lang="es-CO" dirty="0"/>
          </a:p>
          <a:p>
            <a:pPr>
              <a:defRPr/>
            </a:pPr>
            <a:endParaRPr lang="es-CO" dirty="0"/>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2392F3-6ECB-0259-DB6C-439E3C307BBD}"/>
              </a:ext>
            </a:extLst>
          </p:cNvPr>
          <p:cNvSpPr>
            <a:spLocks noGrp="1"/>
          </p:cNvSpPr>
          <p:nvPr>
            <p:ph type="title"/>
          </p:nvPr>
        </p:nvSpPr>
        <p:spPr>
          <a:xfrm>
            <a:off x="855663" y="619125"/>
            <a:ext cx="7429500" cy="1477963"/>
          </a:xfrm>
        </p:spPr>
        <p:txBody>
          <a:bodyPr>
            <a:normAutofit fontScale="90000"/>
          </a:bodyPr>
          <a:lstStyle/>
          <a:p>
            <a:pPr algn="ctr">
              <a:defRPr/>
            </a:pPr>
            <a:r>
              <a:rPr lang="es-CO" dirty="0">
                <a:solidFill>
                  <a:srgbClr val="FF0000"/>
                </a:solidFill>
                <a:effectLst/>
                <a:latin typeface="Arial,BoldItalic"/>
              </a:rPr>
              <a:t>El poder de descansar en el </a:t>
            </a:r>
            <a:r>
              <a:rPr lang="es-CO" dirty="0" err="1">
                <a:solidFill>
                  <a:srgbClr val="FF0000"/>
                </a:solidFill>
                <a:effectLst/>
                <a:latin typeface="Arial,BoldItalic"/>
              </a:rPr>
              <a:t>Espíritu</a:t>
            </a:r>
            <a:r>
              <a:rPr lang="es-CO" dirty="0">
                <a:solidFill>
                  <a:srgbClr val="FF0000"/>
                </a:solidFill>
                <a:effectLst/>
                <a:latin typeface="Arial,BoldItalic"/>
              </a:rPr>
              <a:t> </a:t>
            </a:r>
            <a:br>
              <a:rPr lang="es-CO" dirty="0"/>
            </a:br>
            <a:endParaRPr lang="es-CO" dirty="0"/>
          </a:p>
        </p:txBody>
      </p:sp>
      <p:sp>
        <p:nvSpPr>
          <p:cNvPr id="3" name="Marcador de contenido 2">
            <a:extLst>
              <a:ext uri="{FF2B5EF4-FFF2-40B4-BE49-F238E27FC236}">
                <a16:creationId xmlns:a16="http://schemas.microsoft.com/office/drawing/2014/main" id="{D2890B64-D5FC-B252-6A69-1D69DEBE0B25}"/>
              </a:ext>
            </a:extLst>
          </p:cNvPr>
          <p:cNvSpPr>
            <a:spLocks noGrp="1"/>
          </p:cNvSpPr>
          <p:nvPr>
            <p:ph idx="1"/>
          </p:nvPr>
        </p:nvSpPr>
        <p:spPr>
          <a:xfrm>
            <a:off x="179388" y="1628775"/>
            <a:ext cx="8496300" cy="4968875"/>
          </a:xfrm>
        </p:spPr>
        <p:txBody>
          <a:bodyPr>
            <a:normAutofit fontScale="70000" lnSpcReduction="20000"/>
          </a:bodyPr>
          <a:lstStyle/>
          <a:p>
            <a:pPr>
              <a:defRPr/>
            </a:pPr>
            <a:r>
              <a:rPr lang="es-CO" sz="2200" dirty="0">
                <a:effectLst/>
                <a:latin typeface="Arial" panose="020B0604020202020204" pitchFamily="34" charset="0"/>
              </a:rPr>
              <a:t>Es el problema </a:t>
            </a:r>
            <a:r>
              <a:rPr lang="es-CO" sz="2200" dirty="0" err="1">
                <a:effectLst/>
                <a:latin typeface="Arial" panose="020B0604020202020204" pitchFamily="34" charset="0"/>
              </a:rPr>
              <a:t>más</a:t>
            </a:r>
            <a:r>
              <a:rPr lang="es-CO" sz="2200" dirty="0">
                <a:effectLst/>
                <a:latin typeface="Arial" panose="020B0604020202020204" pitchFamily="34" charset="0"/>
              </a:rPr>
              <a:t> vidrioso de este don, que el </a:t>
            </a:r>
            <a:r>
              <a:rPr lang="es-CO" sz="2200" dirty="0" err="1">
                <a:effectLst/>
                <a:latin typeface="Arial" panose="020B0604020202020204" pitchFamily="34" charset="0"/>
              </a:rPr>
              <a:t>Señor</a:t>
            </a:r>
            <a:r>
              <a:rPr lang="es-CO" sz="2200" dirty="0">
                <a:effectLst/>
                <a:latin typeface="Arial" panose="020B0604020202020204" pitchFamily="34" charset="0"/>
              </a:rPr>
              <a:t> concede a algunos en los grupos de </a:t>
            </a:r>
            <a:r>
              <a:rPr lang="es-CO" sz="2200" dirty="0" err="1">
                <a:effectLst/>
                <a:latin typeface="Arial" panose="020B0604020202020204" pitchFamily="34" charset="0"/>
              </a:rPr>
              <a:t>intercesión</a:t>
            </a:r>
            <a:r>
              <a:rPr lang="es-CO" sz="2200" dirty="0">
                <a:effectLst/>
                <a:latin typeface="Arial" panose="020B0604020202020204" pitchFamily="34" charset="0"/>
              </a:rPr>
              <a:t>.</a:t>
            </a:r>
            <a:br>
              <a:rPr lang="es-CO" sz="2200" dirty="0">
                <a:effectLst/>
                <a:latin typeface="Arial" panose="020B0604020202020204" pitchFamily="34" charset="0"/>
              </a:rPr>
            </a:br>
            <a:r>
              <a:rPr lang="es-CO" sz="2200" dirty="0">
                <a:effectLst/>
                <a:latin typeface="Arial" panose="020B0604020202020204" pitchFamily="34" charset="0"/>
              </a:rPr>
              <a:t>1. El don parece en sí </a:t>
            </a:r>
            <a:r>
              <a:rPr lang="es-CO" sz="2200" dirty="0" err="1">
                <a:effectLst/>
                <a:latin typeface="Arial" panose="020B0604020202020204" pitchFamily="34" charset="0"/>
              </a:rPr>
              <a:t>válido</a:t>
            </a:r>
            <a:r>
              <a:rPr lang="es-CO" sz="2200" dirty="0">
                <a:effectLst/>
                <a:latin typeface="Arial" panose="020B0604020202020204" pitchFamily="34" charset="0"/>
              </a:rPr>
              <a:t> por sus efectos buenos: paz, presencia de Dios, </a:t>
            </a:r>
            <a:r>
              <a:rPr lang="es-CO" sz="2200" dirty="0" err="1">
                <a:effectLst/>
                <a:latin typeface="Arial" panose="020B0604020202020204" pitchFamily="34" charset="0"/>
              </a:rPr>
              <a:t>más</a:t>
            </a:r>
            <a:r>
              <a:rPr lang="es-CO" sz="2200" dirty="0">
                <a:effectLst/>
                <a:latin typeface="Arial" panose="020B0604020202020204" pitchFamily="34" charset="0"/>
              </a:rPr>
              <a:t> facilidad para orar, </a:t>
            </a:r>
            <a:r>
              <a:rPr lang="es-CO" sz="2200" dirty="0" err="1">
                <a:effectLst/>
                <a:latin typeface="Arial" panose="020B0604020202020204" pitchFamily="34" charset="0"/>
              </a:rPr>
              <a:t>sanación</a:t>
            </a:r>
            <a:r>
              <a:rPr lang="es-CO" sz="2200" dirty="0">
                <a:effectLst/>
                <a:latin typeface="Arial" panose="020B0604020202020204" pitchFamily="34" charset="0"/>
              </a:rPr>
              <a:t> de traumas y resistencias a Dios, </a:t>
            </a:r>
            <a:r>
              <a:rPr lang="es-CO" sz="2200" dirty="0" err="1">
                <a:effectLst/>
                <a:latin typeface="Arial" panose="020B0604020202020204" pitchFamily="34" charset="0"/>
              </a:rPr>
              <a:t>liberación</a:t>
            </a:r>
            <a:r>
              <a:rPr lang="es-CO" sz="2200" dirty="0">
                <a:effectLst/>
                <a:latin typeface="Arial" panose="020B0604020202020204" pitchFamily="34" charset="0"/>
              </a:rPr>
              <a:t> de opresiones. </a:t>
            </a:r>
            <a:endParaRPr lang="es-CO" sz="2200" dirty="0"/>
          </a:p>
          <a:p>
            <a:pPr algn="just">
              <a:defRPr/>
            </a:pPr>
            <a:r>
              <a:rPr lang="es-CO" sz="2200" dirty="0">
                <a:effectLst/>
                <a:latin typeface="Arial" panose="020B0604020202020204" pitchFamily="34" charset="0"/>
              </a:rPr>
              <a:t>2. El descanso en el </a:t>
            </a:r>
            <a:r>
              <a:rPr lang="es-CO" sz="2200" dirty="0" err="1">
                <a:effectLst/>
                <a:latin typeface="Arial" panose="020B0604020202020204" pitchFamily="34" charset="0"/>
              </a:rPr>
              <a:t>Espíritu</a:t>
            </a:r>
            <a:r>
              <a:rPr lang="es-CO" sz="2200" dirty="0">
                <a:effectLst/>
                <a:latin typeface="Arial" panose="020B0604020202020204" pitchFamily="34" charset="0"/>
              </a:rPr>
              <a:t> no es expresamente una </a:t>
            </a:r>
            <a:r>
              <a:rPr lang="es-CO" sz="2200" dirty="0" err="1">
                <a:effectLst/>
                <a:latin typeface="Arial" panose="020B0604020202020204" pitchFamily="34" charset="0"/>
              </a:rPr>
              <a:t>oración</a:t>
            </a:r>
            <a:r>
              <a:rPr lang="es-CO" sz="2200" dirty="0">
                <a:effectLst/>
                <a:latin typeface="Arial" panose="020B0604020202020204" pitchFamily="34" charset="0"/>
              </a:rPr>
              <a:t> de quietud con su experiencia directa del amor de Dios, que </a:t>
            </a:r>
            <a:r>
              <a:rPr lang="es-CO" sz="2200" dirty="0" err="1">
                <a:effectLst/>
                <a:latin typeface="Arial" panose="020B0604020202020204" pitchFamily="34" charset="0"/>
              </a:rPr>
              <a:t>aqui</a:t>
            </a:r>
            <a:r>
              <a:rPr lang="es-CO" sz="2200" dirty="0">
                <a:effectLst/>
                <a:latin typeface="Arial" panose="020B0604020202020204" pitchFamily="34" charset="0"/>
              </a:rPr>
              <a:t>́ se experimenta con amor sanador </a:t>
            </a:r>
            <a:r>
              <a:rPr lang="es-CO" sz="2200" dirty="0" err="1">
                <a:effectLst/>
                <a:latin typeface="Arial" panose="020B0604020202020204" pitchFamily="34" charset="0"/>
              </a:rPr>
              <a:t>más</a:t>
            </a:r>
            <a:r>
              <a:rPr lang="es-CO" sz="2200" dirty="0">
                <a:effectLst/>
                <a:latin typeface="Arial" panose="020B0604020202020204" pitchFamily="34" charset="0"/>
              </a:rPr>
              <a:t> directamente que como don de </a:t>
            </a:r>
            <a:r>
              <a:rPr lang="es-CO" sz="2200" dirty="0" err="1">
                <a:effectLst/>
                <a:latin typeface="Arial" panose="020B0604020202020204" pitchFamily="34" charset="0"/>
              </a:rPr>
              <a:t>oración</a:t>
            </a:r>
            <a:r>
              <a:rPr lang="es-CO" sz="2200" dirty="0">
                <a:effectLst/>
                <a:latin typeface="Arial" panose="020B0604020202020204" pitchFamily="34" charset="0"/>
              </a:rPr>
              <a:t> contemplativa. </a:t>
            </a:r>
            <a:endParaRPr lang="es-CO" sz="2200" dirty="0"/>
          </a:p>
          <a:p>
            <a:pPr algn="just">
              <a:defRPr/>
            </a:pPr>
            <a:r>
              <a:rPr lang="es-CO" sz="2200" dirty="0">
                <a:effectLst/>
                <a:latin typeface="Arial" panose="020B0604020202020204" pitchFamily="34" charset="0"/>
              </a:rPr>
              <a:t>3. Tampoco se trata de un </a:t>
            </a:r>
            <a:r>
              <a:rPr lang="es-CO" sz="2200" dirty="0" err="1">
                <a:effectLst/>
                <a:latin typeface="Arial" panose="020B0604020202020204" pitchFamily="34" charset="0"/>
              </a:rPr>
              <a:t>fenómeno</a:t>
            </a:r>
            <a:r>
              <a:rPr lang="es-CO" sz="2200" dirty="0">
                <a:effectLst/>
                <a:latin typeface="Arial" panose="020B0604020202020204" pitchFamily="34" charset="0"/>
              </a:rPr>
              <a:t> natural de hipnosis, donde la voluntad queda casi totalmente suspendida y sometida al hipnotizador, donde la conciencia se entorpece y la memoria de la actividad desarrollada en hipnosis se pierde al volver en sí. A veces esta </a:t>
            </a:r>
            <a:r>
              <a:rPr lang="es-CO" sz="2200" dirty="0" err="1">
                <a:effectLst/>
                <a:latin typeface="Arial" panose="020B0604020202020204" pitchFamily="34" charset="0"/>
              </a:rPr>
              <a:t>alienación</a:t>
            </a:r>
            <a:r>
              <a:rPr lang="es-CO" sz="2200" dirty="0">
                <a:effectLst/>
                <a:latin typeface="Arial" panose="020B0604020202020204" pitchFamily="34" charset="0"/>
              </a:rPr>
              <a:t> transitoria de la voluntad transitoria de la voluntad del hipnotizado resulta seriamente peligrosa. Nada de esto sucede en el descanso en el </a:t>
            </a:r>
            <a:r>
              <a:rPr lang="es-CO" sz="2200" dirty="0" err="1">
                <a:effectLst/>
                <a:latin typeface="Arial" panose="020B0604020202020204" pitchFamily="34" charset="0"/>
              </a:rPr>
              <a:t>Espíritu</a:t>
            </a:r>
            <a:r>
              <a:rPr lang="es-CO" sz="2200" dirty="0">
                <a:effectLst/>
                <a:latin typeface="Arial" panose="020B0604020202020204" pitchFamily="34" charset="0"/>
              </a:rPr>
              <a:t>: la voluntad y el entendimiento se mantienen despiertos y activos, sin someterse a nadie </a:t>
            </a:r>
            <a:r>
              <a:rPr lang="es-CO" sz="2200" dirty="0" err="1">
                <a:effectLst/>
                <a:latin typeface="Arial" panose="020B0604020202020204" pitchFamily="34" charset="0"/>
              </a:rPr>
              <a:t>más</a:t>
            </a:r>
            <a:r>
              <a:rPr lang="es-CO" sz="2200" dirty="0">
                <a:effectLst/>
                <a:latin typeface="Arial" panose="020B0604020202020204" pitchFamily="34" charset="0"/>
              </a:rPr>
              <a:t> que a Dios. </a:t>
            </a:r>
            <a:endParaRPr lang="es-CO" sz="2200" dirty="0"/>
          </a:p>
          <a:p>
            <a:pPr algn="just">
              <a:defRPr/>
            </a:pPr>
            <a:r>
              <a:rPr lang="es-CO" sz="2200" dirty="0">
                <a:effectLst/>
                <a:latin typeface="Arial" panose="020B0604020202020204" pitchFamily="34" charset="0"/>
              </a:rPr>
              <a:t>4. Tampoco se ha de confundirse el descanso en el </a:t>
            </a:r>
            <a:r>
              <a:rPr lang="es-CO" sz="2200" dirty="0" err="1">
                <a:effectLst/>
                <a:latin typeface="Arial" panose="020B0604020202020204" pitchFamily="34" charset="0"/>
              </a:rPr>
              <a:t>Espíritu</a:t>
            </a:r>
            <a:r>
              <a:rPr lang="es-CO" sz="2200" dirty="0">
                <a:effectLst/>
                <a:latin typeface="Arial" panose="020B0604020202020204" pitchFamily="34" charset="0"/>
              </a:rPr>
              <a:t> con un posible influjo </a:t>
            </a:r>
            <a:r>
              <a:rPr lang="es-CO" sz="2200" dirty="0" err="1">
                <a:effectLst/>
                <a:latin typeface="Arial" panose="020B0604020202020204" pitchFamily="34" charset="0"/>
              </a:rPr>
              <a:t>diabólico</a:t>
            </a:r>
            <a:r>
              <a:rPr lang="es-CO" sz="2200" dirty="0">
                <a:effectLst/>
                <a:latin typeface="Arial" panose="020B0604020202020204" pitchFamily="34" charset="0"/>
              </a:rPr>
              <a:t>, que emboba las potencias del hombre y obscurece, turba y debilita espiritualmente el alma y lleva al que lo padece a buscar sitios concurridos para llamar la </a:t>
            </a:r>
            <a:r>
              <a:rPr lang="es-CO" sz="2200" dirty="0" err="1">
                <a:effectLst/>
                <a:latin typeface="Arial" panose="020B0604020202020204" pitchFamily="34" charset="0"/>
              </a:rPr>
              <a:t>atención</a:t>
            </a:r>
            <a:r>
              <a:rPr lang="es-CO" sz="2200" dirty="0">
                <a:effectLst/>
                <a:latin typeface="Arial" panose="020B0604020202020204" pitchFamily="34" charset="0"/>
              </a:rPr>
              <a:t> de otros y distraerlos de su </a:t>
            </a:r>
            <a:r>
              <a:rPr lang="es-CO" sz="2200" dirty="0" err="1">
                <a:effectLst/>
                <a:latin typeface="Arial" panose="020B0604020202020204" pitchFamily="34" charset="0"/>
              </a:rPr>
              <a:t>oración</a:t>
            </a:r>
            <a:r>
              <a:rPr lang="es-CO" sz="2200" dirty="0">
                <a:effectLst/>
                <a:latin typeface="Arial" panose="020B0604020202020204" pitchFamily="34" charset="0"/>
              </a:rPr>
              <a:t> o de la </a:t>
            </a:r>
            <a:r>
              <a:rPr lang="es-CO" sz="2200" dirty="0" err="1">
                <a:effectLst/>
                <a:latin typeface="Arial" panose="020B0604020202020204" pitchFamily="34" charset="0"/>
              </a:rPr>
              <a:t>sanación</a:t>
            </a:r>
            <a:r>
              <a:rPr lang="es-CO" sz="2200" dirty="0">
                <a:effectLst/>
                <a:latin typeface="Arial" panose="020B0604020202020204" pitchFamily="34" charset="0"/>
              </a:rPr>
              <a:t> interior en curso. Este influjo </a:t>
            </a:r>
            <a:r>
              <a:rPr lang="es-CO" sz="2200" dirty="0" err="1">
                <a:effectLst/>
                <a:latin typeface="Arial" panose="020B0604020202020204" pitchFamily="34" charset="0"/>
              </a:rPr>
              <a:t>diabólico</a:t>
            </a:r>
            <a:r>
              <a:rPr lang="es-CO" sz="2200" dirty="0">
                <a:effectLst/>
                <a:latin typeface="Arial" panose="020B0604020202020204" pitchFamily="34" charset="0"/>
              </a:rPr>
              <a:t> deja gran </a:t>
            </a:r>
            <a:r>
              <a:rPr lang="es-CO" sz="2200" dirty="0" err="1">
                <a:effectLst/>
                <a:latin typeface="Arial" panose="020B0604020202020204" pitchFamily="34" charset="0"/>
              </a:rPr>
              <a:t>turbación</a:t>
            </a:r>
            <a:r>
              <a:rPr lang="es-CO" sz="2200" dirty="0">
                <a:effectLst/>
                <a:latin typeface="Arial" panose="020B0604020202020204" pitchFamily="34" charset="0"/>
              </a:rPr>
              <a:t>, depresiones y falta de paz en el que lo ha recibido.</a:t>
            </a:r>
            <a:endParaRPr lang="es-CO" sz="2200" dirty="0"/>
          </a:p>
          <a:p>
            <a:pPr algn="just">
              <a:defRPr/>
            </a:pPr>
            <a:endParaRPr lang="es-CO" dirty="0"/>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02BA452-235B-8F96-274C-8FA654E0C558}"/>
              </a:ext>
            </a:extLst>
          </p:cNvPr>
          <p:cNvSpPr>
            <a:spLocks noGrp="1"/>
          </p:cNvSpPr>
          <p:nvPr>
            <p:ph idx="1"/>
          </p:nvPr>
        </p:nvSpPr>
        <p:spPr>
          <a:xfrm>
            <a:off x="0" y="0"/>
            <a:ext cx="9036050" cy="6858000"/>
          </a:xfrm>
        </p:spPr>
        <p:txBody>
          <a:bodyPr>
            <a:normAutofit fontScale="85000" lnSpcReduction="10000"/>
          </a:bodyPr>
          <a:lstStyle/>
          <a:p>
            <a:pPr>
              <a:defRPr/>
            </a:pPr>
            <a:br>
              <a:rPr lang="es-CO" sz="1800" dirty="0">
                <a:effectLst/>
                <a:latin typeface="Arial" panose="020B0604020202020204" pitchFamily="34" charset="0"/>
              </a:rPr>
            </a:br>
            <a:r>
              <a:rPr lang="es-CO" sz="1800" dirty="0">
                <a:effectLst/>
                <a:latin typeface="Arial" panose="020B0604020202020204" pitchFamily="34" charset="0"/>
              </a:rPr>
              <a:t>5. Ha habido abusos por parte de personas que por su debilidad </a:t>
            </a:r>
            <a:r>
              <a:rPr lang="es-CO" sz="1800" dirty="0" err="1">
                <a:effectLst/>
                <a:latin typeface="Arial" panose="020B0604020202020204" pitchFamily="34" charset="0"/>
              </a:rPr>
              <a:t>psicológica</a:t>
            </a:r>
            <a:r>
              <a:rPr lang="es-CO" sz="1800" dirty="0">
                <a:effectLst/>
                <a:latin typeface="Arial" panose="020B0604020202020204" pitchFamily="34" charset="0"/>
              </a:rPr>
              <a:t> o por ganas de atraer hacia ellas la </a:t>
            </a:r>
            <a:r>
              <a:rPr lang="es-CO" sz="1800" dirty="0" err="1">
                <a:effectLst/>
                <a:latin typeface="Arial" panose="020B0604020202020204" pitchFamily="34" charset="0"/>
              </a:rPr>
              <a:t>atención</a:t>
            </a:r>
            <a:r>
              <a:rPr lang="es-CO" sz="1800" dirty="0">
                <a:effectLst/>
                <a:latin typeface="Arial" panose="020B0604020202020204" pitchFamily="34" charset="0"/>
              </a:rPr>
              <a:t> simularon el descanso en el </a:t>
            </a:r>
            <a:r>
              <a:rPr lang="es-CO" sz="1800" dirty="0" err="1">
                <a:effectLst/>
                <a:latin typeface="Arial" panose="020B0604020202020204" pitchFamily="34" charset="0"/>
              </a:rPr>
              <a:t>Espíritu</a:t>
            </a:r>
            <a:r>
              <a:rPr lang="es-CO" sz="1800" dirty="0">
                <a:effectLst/>
                <a:latin typeface="Arial" panose="020B0604020202020204" pitchFamily="34" charset="0"/>
              </a:rPr>
              <a:t>. Los efectos posteriores de tristeza, </a:t>
            </a:r>
            <a:r>
              <a:rPr lang="es-CO" sz="1800" dirty="0" err="1">
                <a:effectLst/>
                <a:latin typeface="Arial" panose="020B0604020202020204" pitchFamily="34" charset="0"/>
              </a:rPr>
              <a:t>depresión</a:t>
            </a:r>
            <a:r>
              <a:rPr lang="es-CO" sz="1800" dirty="0">
                <a:effectLst/>
                <a:latin typeface="Arial" panose="020B0604020202020204" pitchFamily="34" charset="0"/>
              </a:rPr>
              <a:t>, angustia, oscuridad espiritual, </a:t>
            </a:r>
            <a:r>
              <a:rPr lang="es-CO" sz="1800" dirty="0" err="1">
                <a:effectLst/>
                <a:latin typeface="Arial" panose="020B0604020202020204" pitchFamily="34" charset="0"/>
              </a:rPr>
              <a:t>insatisfacción</a:t>
            </a:r>
            <a:r>
              <a:rPr lang="es-CO" sz="1800" dirty="0">
                <a:effectLst/>
                <a:latin typeface="Arial" panose="020B0604020202020204" pitchFamily="34" charset="0"/>
              </a:rPr>
              <a:t> y falta de paz, declararon la </a:t>
            </a:r>
            <a:r>
              <a:rPr lang="es-CO" sz="1800" dirty="0" err="1">
                <a:effectLst/>
                <a:latin typeface="Arial" panose="020B0604020202020204" pitchFamily="34" charset="0"/>
              </a:rPr>
              <a:t>falsificación</a:t>
            </a:r>
            <a:r>
              <a:rPr lang="es-CO" sz="1800" dirty="0">
                <a:effectLst/>
                <a:latin typeface="Arial" panose="020B0604020202020204" pitchFamily="34" charset="0"/>
              </a:rPr>
              <a:t> de un don </a:t>
            </a:r>
            <a:r>
              <a:rPr lang="es-CO" sz="1800" dirty="0" err="1">
                <a:effectLst/>
                <a:latin typeface="Arial" panose="020B0604020202020204" pitchFamily="34" charset="0"/>
              </a:rPr>
              <a:t>carismático</a:t>
            </a:r>
            <a:r>
              <a:rPr lang="es-CO" sz="1800" dirty="0">
                <a:effectLst/>
                <a:latin typeface="Arial" panose="020B0604020202020204" pitchFamily="34" charset="0"/>
              </a:rPr>
              <a:t>. </a:t>
            </a:r>
            <a:endParaRPr lang="es-CO" dirty="0"/>
          </a:p>
          <a:p>
            <a:pPr>
              <a:defRPr/>
            </a:pPr>
            <a:r>
              <a:rPr lang="es-CO" sz="1800" dirty="0">
                <a:effectLst/>
                <a:latin typeface="Arial" panose="020B0604020202020204" pitchFamily="34" charset="0"/>
              </a:rPr>
              <a:t>6. Se necesita, por tanto, </a:t>
            </a:r>
            <a:r>
              <a:rPr lang="es-CO" sz="1800" dirty="0" err="1">
                <a:effectLst/>
                <a:latin typeface="Arial" panose="020B0604020202020204" pitchFamily="34" charset="0"/>
              </a:rPr>
              <a:t>enseñanza</a:t>
            </a:r>
            <a:r>
              <a:rPr lang="es-CO" sz="1800" dirty="0">
                <a:effectLst/>
                <a:latin typeface="Arial" panose="020B0604020202020204" pitchFamily="34" charset="0"/>
              </a:rPr>
              <a:t> sana, discernimiento y </a:t>
            </a:r>
            <a:r>
              <a:rPr lang="es-CO" sz="1800" dirty="0" err="1">
                <a:effectLst/>
                <a:latin typeface="Arial" panose="020B0604020202020204" pitchFamily="34" charset="0"/>
              </a:rPr>
              <a:t>guía</a:t>
            </a:r>
            <a:r>
              <a:rPr lang="es-CO" sz="1800" dirty="0">
                <a:effectLst/>
                <a:latin typeface="Arial" panose="020B0604020202020204" pitchFamily="34" charset="0"/>
              </a:rPr>
              <a:t> espiritual recta durante este ministerio de </a:t>
            </a:r>
            <a:r>
              <a:rPr lang="es-CO" sz="1800" dirty="0" err="1">
                <a:effectLst/>
                <a:latin typeface="Arial" panose="020B0604020202020204" pitchFamily="34" charset="0"/>
              </a:rPr>
              <a:t>sanación</a:t>
            </a:r>
            <a:r>
              <a:rPr lang="es-CO" sz="1800" dirty="0">
                <a:effectLst/>
                <a:latin typeface="Arial" panose="020B0604020202020204" pitchFamily="34" charset="0"/>
              </a:rPr>
              <a:t> por el descanso en el </a:t>
            </a:r>
            <a:r>
              <a:rPr lang="es-CO" sz="1800" dirty="0" err="1">
                <a:effectLst/>
                <a:latin typeface="Arial" panose="020B0604020202020204" pitchFamily="34" charset="0"/>
              </a:rPr>
              <a:t>Espíritu</a:t>
            </a:r>
            <a:r>
              <a:rPr lang="es-CO" sz="1800" dirty="0">
                <a:effectLst/>
                <a:latin typeface="Arial" panose="020B0604020202020204" pitchFamily="34" charset="0"/>
              </a:rPr>
              <a:t> y </a:t>
            </a:r>
            <a:r>
              <a:rPr lang="es-CO" sz="1800" dirty="0" err="1">
                <a:effectLst/>
                <a:latin typeface="Arial" panose="020B0604020202020204" pitchFamily="34" charset="0"/>
              </a:rPr>
              <a:t>después</a:t>
            </a:r>
            <a:r>
              <a:rPr lang="es-CO" sz="1800" dirty="0">
                <a:effectLst/>
                <a:latin typeface="Arial" panose="020B0604020202020204" pitchFamily="34" charset="0"/>
              </a:rPr>
              <a:t> de el. No conviene despertar al que está en el descanso en el </a:t>
            </a:r>
            <a:r>
              <a:rPr lang="es-CO" sz="1800" dirty="0" err="1">
                <a:effectLst/>
                <a:latin typeface="Arial" panose="020B0604020202020204" pitchFamily="34" charset="0"/>
              </a:rPr>
              <a:t>Espíritu</a:t>
            </a:r>
            <a:r>
              <a:rPr lang="es-CO" sz="1800" dirty="0">
                <a:effectLst/>
                <a:latin typeface="Arial" panose="020B0604020202020204" pitchFamily="34" charset="0"/>
              </a:rPr>
              <a:t>, no se le turbe tras </a:t>
            </a:r>
            <a:r>
              <a:rPr lang="es-CO" sz="1800" dirty="0" err="1">
                <a:effectLst/>
                <a:latin typeface="Arial" panose="020B0604020202020204" pitchFamily="34" charset="0"/>
              </a:rPr>
              <a:t>él</a:t>
            </a:r>
            <a:r>
              <a:rPr lang="es-CO" sz="1800" dirty="0">
                <a:effectLst/>
                <a:latin typeface="Arial" panose="020B0604020202020204" pitchFamily="34" charset="0"/>
              </a:rPr>
              <a:t> con preguntas agobiantes e indiscretas; no se le obligue a dar paseos para despejarse, etc.; al que tuvo el descanso </a:t>
            </a:r>
            <a:r>
              <a:rPr lang="es-CO" sz="1800" dirty="0" err="1">
                <a:effectLst/>
                <a:latin typeface="Arial" panose="020B0604020202020204" pitchFamily="34" charset="0"/>
              </a:rPr>
              <a:t>déjesele</a:t>
            </a:r>
            <a:r>
              <a:rPr lang="es-CO" sz="1800" dirty="0">
                <a:effectLst/>
                <a:latin typeface="Arial" panose="020B0604020202020204" pitchFamily="34" charset="0"/>
              </a:rPr>
              <a:t> tranquilo por un rato largo para que el don de Dios produzca sus efectos buenos sin interferencias humanas. En el falso descanso, </a:t>
            </a:r>
            <a:r>
              <a:rPr lang="es-CO" sz="1800" dirty="0" err="1">
                <a:effectLst/>
                <a:latin typeface="Arial" panose="020B0604020202020204" pitchFamily="34" charset="0"/>
              </a:rPr>
              <a:t>despiértese</a:t>
            </a:r>
            <a:r>
              <a:rPr lang="es-CO" sz="1800" dirty="0">
                <a:effectLst/>
                <a:latin typeface="Arial" panose="020B0604020202020204" pitchFamily="34" charset="0"/>
              </a:rPr>
              <a:t> al paciente. </a:t>
            </a:r>
            <a:endParaRPr lang="es-CO" dirty="0"/>
          </a:p>
          <a:p>
            <a:pPr algn="just">
              <a:defRPr/>
            </a:pPr>
            <a:r>
              <a:rPr lang="es-CO" sz="1800" dirty="0">
                <a:effectLst/>
                <a:latin typeface="Arial" panose="020B0604020202020204" pitchFamily="34" charset="0"/>
              </a:rPr>
              <a:t>7. No se haga del descanso en el </a:t>
            </a:r>
            <a:r>
              <a:rPr lang="es-CO" sz="1800" dirty="0" err="1">
                <a:effectLst/>
                <a:latin typeface="Arial" panose="020B0604020202020204" pitchFamily="34" charset="0"/>
              </a:rPr>
              <a:t>espíritu</a:t>
            </a:r>
            <a:r>
              <a:rPr lang="es-CO" sz="1800" dirty="0">
                <a:effectLst/>
                <a:latin typeface="Arial" panose="020B0604020202020204" pitchFamily="34" charset="0"/>
              </a:rPr>
              <a:t> el don central del ministerio de </a:t>
            </a:r>
            <a:r>
              <a:rPr lang="es-CO" sz="1800" dirty="0" err="1">
                <a:effectLst/>
                <a:latin typeface="Arial" panose="020B0604020202020204" pitchFamily="34" charset="0"/>
              </a:rPr>
              <a:t>sanación</a:t>
            </a:r>
            <a:r>
              <a:rPr lang="es-CO" sz="1800" dirty="0">
                <a:effectLst/>
                <a:latin typeface="Arial" panose="020B0604020202020204" pitchFamily="34" charset="0"/>
              </a:rPr>
              <a:t>. La </a:t>
            </a:r>
            <a:r>
              <a:rPr lang="es-CO" sz="1800" dirty="0" err="1">
                <a:effectLst/>
                <a:latin typeface="Arial" panose="020B0604020202020204" pitchFamily="34" charset="0"/>
              </a:rPr>
              <a:t>sanación</a:t>
            </a:r>
            <a:r>
              <a:rPr lang="es-CO" sz="1800" dirty="0">
                <a:effectLst/>
                <a:latin typeface="Arial" panose="020B0604020202020204" pitchFamily="34" charset="0"/>
              </a:rPr>
              <a:t> viene de la presencia de </a:t>
            </a:r>
            <a:r>
              <a:rPr lang="es-CO" sz="1800" dirty="0" err="1">
                <a:effectLst/>
                <a:latin typeface="Arial" panose="020B0604020202020204" pitchFamily="34" charset="0"/>
              </a:rPr>
              <a:t>Jesús</a:t>
            </a:r>
            <a:r>
              <a:rPr lang="es-CO" sz="1800" dirty="0">
                <a:effectLst/>
                <a:latin typeface="Arial" panose="020B0604020202020204" pitchFamily="34" charset="0"/>
              </a:rPr>
              <a:t> sanador y Salvador y del poder de su </a:t>
            </a:r>
            <a:r>
              <a:rPr lang="es-CO" sz="1800" dirty="0" err="1">
                <a:effectLst/>
                <a:latin typeface="Arial" panose="020B0604020202020204" pitchFamily="34" charset="0"/>
              </a:rPr>
              <a:t>Espíritu</a:t>
            </a:r>
            <a:r>
              <a:rPr lang="es-CO" sz="1800" dirty="0">
                <a:effectLst/>
                <a:latin typeface="Arial" panose="020B0604020202020204" pitchFamily="34" charset="0"/>
              </a:rPr>
              <a:t> aceptado desde la fe. </a:t>
            </a:r>
            <a:endParaRPr lang="es-CO" dirty="0"/>
          </a:p>
          <a:p>
            <a:pPr>
              <a:defRPr/>
            </a:pPr>
            <a:r>
              <a:rPr lang="es-CO" sz="1800" dirty="0">
                <a:effectLst/>
                <a:latin typeface="Arial" panose="020B0604020202020204" pitchFamily="34" charset="0"/>
              </a:rPr>
              <a:t>8. Se trata de un </a:t>
            </a:r>
            <a:r>
              <a:rPr lang="es-CO" sz="1800" dirty="0" err="1">
                <a:effectLst/>
                <a:latin typeface="Arial" panose="020B0604020202020204" pitchFamily="34" charset="0"/>
              </a:rPr>
              <a:t>fenómeno</a:t>
            </a:r>
            <a:r>
              <a:rPr lang="es-CO" sz="1800" dirty="0">
                <a:effectLst/>
                <a:latin typeface="Arial" panose="020B0604020202020204" pitchFamily="34" charset="0"/>
              </a:rPr>
              <a:t> conocido en la historia de la Iglesia. En el proceso de </a:t>
            </a:r>
            <a:r>
              <a:rPr lang="es-CO" sz="1800" dirty="0" err="1">
                <a:effectLst/>
                <a:latin typeface="Arial" panose="020B0604020202020204" pitchFamily="34" charset="0"/>
              </a:rPr>
              <a:t>canonización</a:t>
            </a:r>
            <a:r>
              <a:rPr lang="es-CO" sz="1800" dirty="0">
                <a:effectLst/>
                <a:latin typeface="Arial" panose="020B0604020202020204" pitchFamily="34" charset="0"/>
              </a:rPr>
              <a:t> de Santa Clara, Sor Bienvenida de Perusa declara bajo juramento una </a:t>
            </a:r>
            <a:r>
              <a:rPr lang="es-CO" sz="1800" dirty="0" err="1">
                <a:effectLst/>
                <a:latin typeface="Arial" panose="020B0604020202020204" pitchFamily="34" charset="0"/>
              </a:rPr>
              <a:t>sanación</a:t>
            </a:r>
            <a:r>
              <a:rPr lang="es-CO" sz="1800" dirty="0">
                <a:effectLst/>
                <a:latin typeface="Arial" panose="020B0604020202020204" pitchFamily="34" charset="0"/>
              </a:rPr>
              <a:t> en la que el </a:t>
            </a:r>
            <a:r>
              <a:rPr lang="es-CO" sz="1800" dirty="0" err="1">
                <a:effectLst/>
                <a:latin typeface="Arial" panose="020B0604020202020204" pitchFamily="34" charset="0"/>
              </a:rPr>
              <a:t>Señor</a:t>
            </a:r>
            <a:r>
              <a:rPr lang="es-CO" sz="1800" dirty="0">
                <a:effectLst/>
                <a:latin typeface="Arial" panose="020B0604020202020204" pitchFamily="34" charset="0"/>
              </a:rPr>
              <a:t> utiliza a Santa Clara y aparece el descanso en el </a:t>
            </a:r>
            <a:r>
              <a:rPr lang="es-CO" sz="1800" dirty="0" err="1">
                <a:effectLst/>
                <a:latin typeface="Arial" panose="020B0604020202020204" pitchFamily="34" charset="0"/>
              </a:rPr>
              <a:t>Espíritu</a:t>
            </a:r>
            <a:r>
              <a:rPr lang="es-CO" sz="1800" dirty="0">
                <a:effectLst/>
                <a:latin typeface="Arial" panose="020B0604020202020204" pitchFamily="34" charset="0"/>
              </a:rPr>
              <a:t>. Declaró </a:t>
            </a:r>
            <a:r>
              <a:rPr lang="es-CO" sz="1800" dirty="0" err="1">
                <a:effectLst/>
                <a:latin typeface="Arial" panose="020B0604020202020204" pitchFamily="34" charset="0"/>
              </a:rPr>
              <a:t>también</a:t>
            </a:r>
            <a:r>
              <a:rPr lang="es-CO" sz="1800" dirty="0">
                <a:effectLst/>
                <a:latin typeface="Arial" panose="020B0604020202020204" pitchFamily="34" charset="0"/>
              </a:rPr>
              <a:t> la testigo que habiendo </a:t>
            </a:r>
            <a:r>
              <a:rPr lang="es-CO" sz="1800" dirty="0" err="1">
                <a:effectLst/>
                <a:latin typeface="Arial" panose="020B0604020202020204" pitchFamily="34" charset="0"/>
              </a:rPr>
              <a:t>caído</a:t>
            </a:r>
            <a:r>
              <a:rPr lang="es-CO" sz="1800" dirty="0">
                <a:effectLst/>
                <a:latin typeface="Arial" panose="020B0604020202020204" pitchFamily="34" charset="0"/>
              </a:rPr>
              <a:t> en demencia un fraile de la Orden de los Menores, que se llamaba Fray Esteban, San Francisco le mandó al Monasterio de San </a:t>
            </a:r>
            <a:r>
              <a:rPr lang="es-CO" sz="1800" dirty="0" err="1">
                <a:effectLst/>
                <a:latin typeface="Arial" panose="020B0604020202020204" pitchFamily="34" charset="0"/>
              </a:rPr>
              <a:t>Damián</a:t>
            </a:r>
            <a:r>
              <a:rPr lang="es-CO" sz="1800" dirty="0">
                <a:effectLst/>
                <a:latin typeface="Arial" panose="020B0604020202020204" pitchFamily="34" charset="0"/>
              </a:rPr>
              <a:t>, para que la Santa hiciera sobre </a:t>
            </a:r>
            <a:r>
              <a:rPr lang="es-CO" sz="1800" dirty="0" err="1">
                <a:effectLst/>
                <a:latin typeface="Arial" panose="020B0604020202020204" pitchFamily="34" charset="0"/>
              </a:rPr>
              <a:t>él</a:t>
            </a:r>
            <a:r>
              <a:rPr lang="es-CO" sz="1800" dirty="0">
                <a:effectLst/>
                <a:latin typeface="Arial" panose="020B0604020202020204" pitchFamily="34" charset="0"/>
              </a:rPr>
              <a:t> la </a:t>
            </a:r>
            <a:r>
              <a:rPr lang="es-CO" sz="1800" dirty="0" err="1">
                <a:effectLst/>
                <a:latin typeface="Arial" panose="020B0604020202020204" pitchFamily="34" charset="0"/>
              </a:rPr>
              <a:t>señal</a:t>
            </a:r>
            <a:r>
              <a:rPr lang="es-CO" sz="1800" dirty="0">
                <a:effectLst/>
                <a:latin typeface="Arial" panose="020B0604020202020204" pitchFamily="34" charset="0"/>
              </a:rPr>
              <a:t> de la Cruz. Hecho esto, el fraile quedó adormecido un poco de tiempo en el lugar donde la Santa Madre </a:t>
            </a:r>
            <a:r>
              <a:rPr lang="es-CO" sz="1800" dirty="0" err="1">
                <a:effectLst/>
                <a:latin typeface="Arial" panose="020B0604020202020204" pitchFamily="34" charset="0"/>
              </a:rPr>
              <a:t>solía</a:t>
            </a:r>
            <a:r>
              <a:rPr lang="es-CO" sz="1800" dirty="0">
                <a:effectLst/>
                <a:latin typeface="Arial" panose="020B0604020202020204" pitchFamily="34" charset="0"/>
              </a:rPr>
              <a:t> hacer la </a:t>
            </a:r>
            <a:r>
              <a:rPr lang="es-CO" sz="1800" dirty="0" err="1">
                <a:effectLst/>
                <a:latin typeface="Arial" panose="020B0604020202020204" pitchFamily="34" charset="0"/>
              </a:rPr>
              <a:t>oración</a:t>
            </a:r>
            <a:r>
              <a:rPr lang="es-CO" sz="1800" dirty="0">
                <a:effectLst/>
                <a:latin typeface="Arial" panose="020B0604020202020204" pitchFamily="34" charset="0"/>
              </a:rPr>
              <a:t>, y cuando se </a:t>
            </a:r>
            <a:r>
              <a:rPr lang="es-CO" sz="1800" dirty="0" err="1">
                <a:effectLst/>
                <a:latin typeface="Arial" panose="020B0604020202020204" pitchFamily="34" charset="0"/>
              </a:rPr>
              <a:t>desperto</a:t>
            </a:r>
            <a:r>
              <a:rPr lang="es-CO" sz="1800" dirty="0">
                <a:effectLst/>
                <a:latin typeface="Arial" panose="020B0604020202020204" pitchFamily="34" charset="0"/>
              </a:rPr>
              <a:t>́, tomó alimento y se marchó curado. </a:t>
            </a:r>
          </a:p>
          <a:p>
            <a:pPr>
              <a:defRPr/>
            </a:pPr>
            <a:r>
              <a:rPr lang="es-CO" sz="1800" dirty="0">
                <a:solidFill>
                  <a:srgbClr val="FF0000"/>
                </a:solidFill>
                <a:effectLst/>
                <a:latin typeface="Arial" panose="020B0604020202020204" pitchFamily="34" charset="0"/>
              </a:rPr>
              <a:t>(Cf. OMAECHEVERRIA, Ignacio: Escritos de Santa Clara y documentos </a:t>
            </a:r>
            <a:r>
              <a:rPr lang="es-CO" sz="1800" dirty="0" err="1">
                <a:solidFill>
                  <a:srgbClr val="FF0000"/>
                </a:solidFill>
                <a:effectLst/>
                <a:latin typeface="Arial" panose="020B0604020202020204" pitchFamily="34" charset="0"/>
              </a:rPr>
              <a:t>contemporáneos</a:t>
            </a:r>
            <a:r>
              <a:rPr lang="es-CO" sz="1800" dirty="0">
                <a:solidFill>
                  <a:srgbClr val="FF0000"/>
                </a:solidFill>
                <a:effectLst/>
                <a:latin typeface="Arial" panose="020B0604020202020204" pitchFamily="34" charset="0"/>
              </a:rPr>
              <a:t>. Madrid, BAC, 1970, </a:t>
            </a:r>
            <a:r>
              <a:rPr lang="es-CO" sz="1800" dirty="0" err="1">
                <a:solidFill>
                  <a:srgbClr val="FF0000"/>
                </a:solidFill>
                <a:effectLst/>
                <a:latin typeface="Arial" panose="020B0604020202020204" pitchFamily="34" charset="0"/>
              </a:rPr>
              <a:t>Pág</a:t>
            </a:r>
            <a:r>
              <a:rPr lang="es-CO" sz="1800" dirty="0">
                <a:solidFill>
                  <a:srgbClr val="FF0000"/>
                </a:solidFill>
                <a:effectLst/>
                <a:latin typeface="Arial" panose="020B0604020202020204" pitchFamily="34" charset="0"/>
              </a:rPr>
              <a:t>. 70.). </a:t>
            </a:r>
            <a:endParaRPr lang="es-CO" dirty="0">
              <a:solidFill>
                <a:srgbClr val="FF0000"/>
              </a:solidFill>
            </a:endParaRPr>
          </a:p>
          <a:p>
            <a:pPr>
              <a:defRPr/>
            </a:pPr>
            <a:endParaRPr lang="es-CO" dirty="0"/>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7136B28-C9C9-91D2-11FF-90D4F49299BE}"/>
              </a:ext>
            </a:extLst>
          </p:cNvPr>
          <p:cNvSpPr>
            <a:spLocks noGrp="1"/>
          </p:cNvSpPr>
          <p:nvPr>
            <p:ph idx="1"/>
          </p:nvPr>
        </p:nvSpPr>
        <p:spPr>
          <a:xfrm>
            <a:off x="855663" y="404813"/>
            <a:ext cx="7429500" cy="6337300"/>
          </a:xfrm>
        </p:spPr>
        <p:txBody>
          <a:bodyPr>
            <a:normAutofit fontScale="92500" lnSpcReduction="20000"/>
          </a:bodyPr>
          <a:lstStyle/>
          <a:p>
            <a:pPr algn="just">
              <a:defRPr/>
            </a:pPr>
            <a:r>
              <a:rPr lang="es-CO" sz="1800" dirty="0">
                <a:effectLst/>
                <a:latin typeface="Arial" panose="020B0604020202020204" pitchFamily="34" charset="0"/>
              </a:rPr>
              <a:t>9. En el descanso en el </a:t>
            </a:r>
            <a:r>
              <a:rPr lang="es-CO" sz="1800" dirty="0" err="1">
                <a:effectLst/>
                <a:latin typeface="Arial" panose="020B0604020202020204" pitchFamily="34" charset="0"/>
              </a:rPr>
              <a:t>Espíritu</a:t>
            </a:r>
            <a:r>
              <a:rPr lang="es-CO" sz="1800" dirty="0">
                <a:effectLst/>
                <a:latin typeface="Arial" panose="020B0604020202020204" pitchFamily="34" charset="0"/>
              </a:rPr>
              <a:t> la mente está </a:t>
            </a:r>
            <a:r>
              <a:rPr lang="es-CO" sz="1800" dirty="0" err="1">
                <a:effectLst/>
                <a:latin typeface="Arial" panose="020B0604020202020204" pitchFamily="34" charset="0"/>
              </a:rPr>
              <a:t>más</a:t>
            </a:r>
            <a:r>
              <a:rPr lang="es-CO" sz="1800" dirty="0">
                <a:effectLst/>
                <a:latin typeface="Arial" panose="020B0604020202020204" pitchFamily="34" charset="0"/>
              </a:rPr>
              <a:t> clara para acoger a Dios; no es por tanto un desmayo donde la inteligencia se nubla o se pierde temporalmente. El descanso en el </a:t>
            </a:r>
            <a:r>
              <a:rPr lang="es-CO" sz="1800" dirty="0" err="1">
                <a:effectLst/>
                <a:latin typeface="Arial" panose="020B0604020202020204" pitchFamily="34" charset="0"/>
              </a:rPr>
              <a:t>Espíritu</a:t>
            </a:r>
            <a:r>
              <a:rPr lang="es-CO" sz="1800" dirty="0">
                <a:effectLst/>
                <a:latin typeface="Arial" panose="020B0604020202020204" pitchFamily="34" charset="0"/>
              </a:rPr>
              <a:t> (</a:t>
            </a:r>
            <a:r>
              <a:rPr lang="es-CO" sz="1800" dirty="0" err="1">
                <a:effectLst/>
                <a:latin typeface="Arial" panose="020B0604020202020204" pitchFamily="34" charset="0"/>
              </a:rPr>
              <a:t>fenómeno</a:t>
            </a:r>
            <a:r>
              <a:rPr lang="es-CO" sz="1800" dirty="0">
                <a:effectLst/>
                <a:latin typeface="Arial" panose="020B0604020202020204" pitchFamily="34" charset="0"/>
              </a:rPr>
              <a:t> de </a:t>
            </a:r>
            <a:r>
              <a:rPr lang="es-CO" sz="1800" dirty="0" err="1">
                <a:effectLst/>
                <a:latin typeface="Arial" panose="020B0604020202020204" pitchFamily="34" charset="0"/>
              </a:rPr>
              <a:t>sanación</a:t>
            </a:r>
            <a:r>
              <a:rPr lang="es-CO" sz="1800" dirty="0">
                <a:effectLst/>
                <a:latin typeface="Arial" panose="020B0604020202020204" pitchFamily="34" charset="0"/>
              </a:rPr>
              <a:t>) nada tiene que ver con la </a:t>
            </a:r>
            <a:r>
              <a:rPr lang="es-CO" sz="1800" dirty="0" err="1">
                <a:effectLst/>
                <a:latin typeface="Arial" panose="020B0604020202020204" pitchFamily="34" charset="0"/>
              </a:rPr>
              <a:t>caída</a:t>
            </a:r>
            <a:r>
              <a:rPr lang="es-CO" sz="1800" dirty="0">
                <a:effectLst/>
                <a:latin typeface="Arial" panose="020B0604020202020204" pitchFamily="34" charset="0"/>
              </a:rPr>
              <a:t> al suelo en una crisis </a:t>
            </a:r>
            <a:r>
              <a:rPr lang="es-CO" sz="1800" dirty="0" err="1">
                <a:effectLst/>
                <a:latin typeface="Arial" panose="020B0604020202020204" pitchFamily="34" charset="0"/>
              </a:rPr>
              <a:t>epiléptica</a:t>
            </a:r>
            <a:r>
              <a:rPr lang="es-CO" sz="1800" dirty="0">
                <a:effectLst/>
                <a:latin typeface="Arial" panose="020B0604020202020204" pitchFamily="34" charset="0"/>
              </a:rPr>
              <a:t> (enfermedad con </a:t>
            </a:r>
            <a:r>
              <a:rPr lang="es-CO" sz="1800" dirty="0" err="1">
                <a:effectLst/>
                <a:latin typeface="Arial" panose="020B0604020202020204" pitchFamily="34" charset="0"/>
              </a:rPr>
              <a:t>pérdida</a:t>
            </a:r>
            <a:r>
              <a:rPr lang="es-CO" sz="1800" dirty="0">
                <a:effectLst/>
                <a:latin typeface="Arial" panose="020B0604020202020204" pitchFamily="34" charset="0"/>
              </a:rPr>
              <a:t> de sentido, espumarajos, estremecimientos, cf. Mc 9, 18: «...lo derriba al suelo, le hace echar espumarajos y rechinar los dientes»). Este mismo </a:t>
            </a:r>
            <a:r>
              <a:rPr lang="es-CO" sz="1800" dirty="0" err="1">
                <a:effectLst/>
                <a:latin typeface="Arial" panose="020B0604020202020204" pitchFamily="34" charset="0"/>
              </a:rPr>
              <a:t>niño</a:t>
            </a:r>
            <a:r>
              <a:rPr lang="es-CO" sz="1800" dirty="0">
                <a:effectLst/>
                <a:latin typeface="Arial" panose="020B0604020202020204" pitchFamily="34" charset="0"/>
              </a:rPr>
              <a:t> del Evangelio de San Marcos, cuando recibe la </a:t>
            </a:r>
            <a:r>
              <a:rPr lang="es-CO" sz="1800" dirty="0" err="1">
                <a:effectLst/>
                <a:latin typeface="Arial" panose="020B0604020202020204" pitchFamily="34" charset="0"/>
              </a:rPr>
              <a:t>curación</a:t>
            </a:r>
            <a:r>
              <a:rPr lang="es-CO" sz="1800" dirty="0">
                <a:effectLst/>
                <a:latin typeface="Arial" panose="020B0604020202020204" pitchFamily="34" charset="0"/>
              </a:rPr>
              <a:t> </a:t>
            </a:r>
            <a:r>
              <a:rPr lang="es-CO" sz="1800" dirty="0" err="1">
                <a:effectLst/>
                <a:latin typeface="Arial" panose="020B0604020202020204" pitchFamily="34" charset="0"/>
              </a:rPr>
              <a:t>fisiológica</a:t>
            </a:r>
            <a:r>
              <a:rPr lang="es-CO" sz="1800" dirty="0">
                <a:effectLst/>
                <a:latin typeface="Arial" panose="020B0604020202020204" pitchFamily="34" charset="0"/>
              </a:rPr>
              <a:t> de su epilepsia, la </a:t>
            </a:r>
            <a:r>
              <a:rPr lang="es-CO" sz="1800" dirty="0" err="1">
                <a:effectLst/>
                <a:latin typeface="Arial" panose="020B0604020202020204" pitchFamily="34" charset="0"/>
              </a:rPr>
              <a:t>psicológica</a:t>
            </a:r>
            <a:r>
              <a:rPr lang="es-CO" sz="1800" dirty="0">
                <a:effectLst/>
                <a:latin typeface="Arial" panose="020B0604020202020204" pitchFamily="34" charset="0"/>
              </a:rPr>
              <a:t> de sus desmayos y la espiritual, liberado de aquel </a:t>
            </a:r>
            <a:r>
              <a:rPr lang="es-CO" sz="1800" dirty="0" err="1">
                <a:effectLst/>
                <a:latin typeface="Arial" panose="020B0604020202020204" pitchFamily="34" charset="0"/>
              </a:rPr>
              <a:t>espíritu</a:t>
            </a:r>
            <a:r>
              <a:rPr lang="es-CO" sz="1800" dirty="0">
                <a:effectLst/>
                <a:latin typeface="Arial" panose="020B0604020202020204" pitchFamily="34" charset="0"/>
              </a:rPr>
              <a:t> malo que le arrastraba hacia el fuego o hacia el agua para destruirlo, queda en una especie de descanso en el </a:t>
            </a:r>
            <a:r>
              <a:rPr lang="es-CO" sz="1800" dirty="0" err="1">
                <a:effectLst/>
                <a:latin typeface="Arial" panose="020B0604020202020204" pitchFamily="34" charset="0"/>
              </a:rPr>
              <a:t>Espíritu</a:t>
            </a:r>
            <a:r>
              <a:rPr lang="es-CO" sz="1800" dirty="0">
                <a:effectLst/>
                <a:latin typeface="Arial" panose="020B0604020202020204" pitchFamily="34" charset="0"/>
              </a:rPr>
              <a:t> (Mc 9, 26: ―el muchacho quedó curado como muerto‖), pero enseguida Cristo lo levantó y estaba sano. </a:t>
            </a:r>
            <a:r>
              <a:rPr lang="es-CO" sz="1800" dirty="0">
                <a:effectLst/>
                <a:latin typeface="Arial,BoldItalic"/>
              </a:rPr>
              <a:t>El descanso en el </a:t>
            </a:r>
            <a:r>
              <a:rPr lang="es-CO" sz="1800" dirty="0" err="1">
                <a:effectLst/>
                <a:latin typeface="Arial,BoldItalic"/>
              </a:rPr>
              <a:t>Espíritu</a:t>
            </a:r>
            <a:r>
              <a:rPr lang="es-CO" sz="1800" dirty="0">
                <a:effectLst/>
                <a:latin typeface="Arial,BoldItalic"/>
              </a:rPr>
              <a:t> es diferente del </a:t>
            </a:r>
            <a:r>
              <a:rPr lang="es-CO" sz="1800" dirty="0" err="1">
                <a:effectLst/>
                <a:latin typeface="Arial,BoldItalic"/>
              </a:rPr>
              <a:t>éxtasis</a:t>
            </a:r>
            <a:r>
              <a:rPr lang="es-CO" sz="1800" dirty="0">
                <a:effectLst/>
                <a:latin typeface="Arial,BoldItalic"/>
              </a:rPr>
              <a:t> sobrenatural, donde la mente queda absorbida en Dios y elevada para conocer sus misterios, con </a:t>
            </a:r>
            <a:r>
              <a:rPr lang="es-CO" sz="1800" dirty="0" err="1">
                <a:effectLst/>
                <a:latin typeface="Arial,BoldItalic"/>
              </a:rPr>
              <a:t>cesación</a:t>
            </a:r>
            <a:r>
              <a:rPr lang="es-CO" sz="1800" dirty="0">
                <a:effectLst/>
                <a:latin typeface="Arial,BoldItalic"/>
              </a:rPr>
              <a:t> del ejercicio de los sentidos exteriores. San Pablo nos recuerda este don de </a:t>
            </a:r>
            <a:r>
              <a:rPr lang="es-CO" sz="1800" dirty="0" err="1">
                <a:effectLst/>
                <a:latin typeface="Arial,BoldItalic"/>
              </a:rPr>
              <a:t>oración</a:t>
            </a:r>
            <a:r>
              <a:rPr lang="es-CO" sz="1800" dirty="0">
                <a:effectLst/>
                <a:latin typeface="Arial,BoldItalic"/>
              </a:rPr>
              <a:t> </a:t>
            </a:r>
            <a:r>
              <a:rPr lang="es-CO" sz="1800" dirty="0" err="1">
                <a:effectLst/>
                <a:latin typeface="Arial,BoldItalic"/>
              </a:rPr>
              <a:t>más</a:t>
            </a:r>
            <a:r>
              <a:rPr lang="es-CO" sz="1800" dirty="0">
                <a:effectLst/>
                <a:latin typeface="Arial,BoldItalic"/>
              </a:rPr>
              <a:t> propio de almas perfectas, cuando nos dice que </a:t>
            </a:r>
            <a:r>
              <a:rPr lang="es-CO" sz="1800" dirty="0" err="1">
                <a:effectLst/>
                <a:latin typeface="Arial,BoldItalic"/>
              </a:rPr>
              <a:t>subio</a:t>
            </a:r>
            <a:r>
              <a:rPr lang="es-CO" sz="1800" dirty="0">
                <a:effectLst/>
                <a:latin typeface="Arial,BoldItalic"/>
              </a:rPr>
              <a:t>́ arrebatado hasta el tercer cielo en el cuerpo o fuera del cuerpo no lo sé, y </a:t>
            </a:r>
            <a:r>
              <a:rPr lang="es-CO" sz="1800" dirty="0" err="1">
                <a:effectLst/>
                <a:latin typeface="Arial,BoldItalic"/>
              </a:rPr>
              <a:t>oyo</a:t>
            </a:r>
            <a:r>
              <a:rPr lang="es-CO" sz="1800" dirty="0">
                <a:effectLst/>
                <a:latin typeface="Arial,BoldItalic"/>
              </a:rPr>
              <a:t>́ palabras arcanas que el hombre no puede pronunciar (2 </a:t>
            </a:r>
            <a:r>
              <a:rPr lang="es-CO" sz="1800" dirty="0" err="1">
                <a:effectLst/>
                <a:latin typeface="Arial,BoldItalic"/>
              </a:rPr>
              <a:t>Cor</a:t>
            </a:r>
            <a:r>
              <a:rPr lang="es-CO" sz="1800" dirty="0">
                <a:effectLst/>
                <a:latin typeface="Arial,BoldItalic"/>
              </a:rPr>
              <a:t> 12, 2-4). El mismo san Pablo, cuando se convierte a Cristo, recibe una especie de descanso en el </a:t>
            </a:r>
            <a:r>
              <a:rPr lang="es-CO" sz="1800" dirty="0" err="1">
                <a:effectLst/>
                <a:latin typeface="Arial,BoldItalic"/>
              </a:rPr>
              <a:t>Espíritu</a:t>
            </a:r>
            <a:r>
              <a:rPr lang="es-CO" sz="1800" dirty="0">
                <a:effectLst/>
                <a:latin typeface="Arial,BoldItalic"/>
              </a:rPr>
              <a:t>, como don de principiantes; y cae en tierra de su caballo sin hacerse </a:t>
            </a:r>
            <a:r>
              <a:rPr lang="es-CO" sz="1800" dirty="0" err="1">
                <a:effectLst/>
                <a:latin typeface="Arial,BoldItalic"/>
              </a:rPr>
              <a:t>daño</a:t>
            </a:r>
            <a:r>
              <a:rPr lang="es-CO" sz="1800" dirty="0">
                <a:effectLst/>
                <a:latin typeface="Arial,BoldItalic"/>
              </a:rPr>
              <a:t> (</a:t>
            </a:r>
            <a:r>
              <a:rPr lang="es-CO" sz="1800" dirty="0" err="1">
                <a:effectLst/>
                <a:latin typeface="Arial,BoldItalic"/>
              </a:rPr>
              <a:t>Hch</a:t>
            </a:r>
            <a:r>
              <a:rPr lang="es-CO" sz="1800" dirty="0">
                <a:effectLst/>
                <a:latin typeface="Arial,BoldItalic"/>
              </a:rPr>
              <a:t> 9, 4: «Pablo cayó en tierra y </a:t>
            </a:r>
            <a:r>
              <a:rPr lang="es-CO" sz="1800" dirty="0" err="1">
                <a:effectLst/>
                <a:latin typeface="Arial,BoldItalic"/>
              </a:rPr>
              <a:t>oyo</a:t>
            </a:r>
            <a:r>
              <a:rPr lang="es-CO" sz="1800" dirty="0">
                <a:effectLst/>
                <a:latin typeface="Arial,BoldItalic"/>
              </a:rPr>
              <a:t>́ una voz que le </a:t>
            </a:r>
            <a:r>
              <a:rPr lang="es-CO" sz="1800" dirty="0" err="1">
                <a:effectLst/>
                <a:latin typeface="Arial,BoldItalic"/>
              </a:rPr>
              <a:t>decía</a:t>
            </a:r>
            <a:r>
              <a:rPr lang="es-CO" sz="1800" dirty="0">
                <a:effectLst/>
                <a:latin typeface="Arial,BoldItalic"/>
              </a:rPr>
              <a:t>: “Saulo, Saulo, ¿por qué me persigues?"»). El descanso en el </a:t>
            </a:r>
            <a:r>
              <a:rPr lang="es-CO" sz="1800" dirty="0" err="1">
                <a:effectLst/>
                <a:latin typeface="Arial,BoldItalic"/>
              </a:rPr>
              <a:t>Espíritu</a:t>
            </a:r>
            <a:r>
              <a:rPr lang="es-CO" sz="1800" dirty="0">
                <a:effectLst/>
                <a:latin typeface="Arial,BoldItalic"/>
              </a:rPr>
              <a:t> es un don </a:t>
            </a:r>
            <a:r>
              <a:rPr lang="es-CO" sz="1800" dirty="0" err="1">
                <a:effectLst/>
                <a:latin typeface="Arial,BoldItalic"/>
              </a:rPr>
              <a:t>más</a:t>
            </a:r>
            <a:r>
              <a:rPr lang="es-CO" sz="1800" dirty="0">
                <a:effectLst/>
                <a:latin typeface="Arial,BoldItalic"/>
              </a:rPr>
              <a:t> propio de principiantes. </a:t>
            </a:r>
            <a:endParaRPr lang="es-CO" dirty="0"/>
          </a:p>
          <a:p>
            <a:pPr algn="just">
              <a:defRPr/>
            </a:pPr>
            <a:endParaRPr lang="es-CO" dirty="0"/>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E53CDF11-0C49-85C4-1FE0-65FB225C2211}"/>
              </a:ext>
            </a:extLst>
          </p:cNvPr>
          <p:cNvSpPr>
            <a:spLocks noGrp="1" noChangeArrowheads="1"/>
          </p:cNvSpPr>
          <p:nvPr>
            <p:ph type="title"/>
          </p:nvPr>
        </p:nvSpPr>
        <p:spPr>
          <a:xfrm>
            <a:off x="647700" y="296863"/>
            <a:ext cx="8080375" cy="1143000"/>
          </a:xfrm>
        </p:spPr>
        <p:txBody>
          <a:bodyPr/>
          <a:lstStyle/>
          <a:p>
            <a:pPr algn="ctr" eaLnBrk="1" hangingPunct="1">
              <a:defRPr/>
            </a:pPr>
            <a:r>
              <a:rPr lang="es-ES" altLang="es-CO" sz="4000" dirty="0">
                <a:solidFill>
                  <a:srgbClr val="FF0000"/>
                </a:solidFill>
              </a:rPr>
              <a:t>BREVE DESARROLLO HISTÓRICO</a:t>
            </a:r>
          </a:p>
        </p:txBody>
      </p:sp>
      <p:sp>
        <p:nvSpPr>
          <p:cNvPr id="49155" name="Rectangle 3">
            <a:extLst>
              <a:ext uri="{FF2B5EF4-FFF2-40B4-BE49-F238E27FC236}">
                <a16:creationId xmlns:a16="http://schemas.microsoft.com/office/drawing/2014/main" id="{25D2F230-ED11-22AA-3064-915514A775E6}"/>
              </a:ext>
            </a:extLst>
          </p:cNvPr>
          <p:cNvSpPr>
            <a:spLocks noGrp="1" noChangeArrowheads="1"/>
          </p:cNvSpPr>
          <p:nvPr>
            <p:ph idx="1"/>
          </p:nvPr>
        </p:nvSpPr>
        <p:spPr>
          <a:xfrm>
            <a:off x="682625" y="1520825"/>
            <a:ext cx="7772400" cy="5111750"/>
          </a:xfrm>
        </p:spPr>
        <p:txBody>
          <a:bodyPr/>
          <a:lstStyle/>
          <a:p>
            <a:pPr marL="609600" indent="-609600" eaLnBrk="1" hangingPunct="1">
              <a:lnSpc>
                <a:spcPct val="70000"/>
              </a:lnSpc>
              <a:defRPr/>
            </a:pPr>
            <a:r>
              <a:rPr lang="es-ES" altLang="es-CO" sz="2000"/>
              <a:t>La primitiva Iglesia reconoce la recepción del Espíritu Santo en plenitud como un momento diferenciado del Bautismo en el nombre del Señor Jesús. Así aparece ya en los Hechos de los Apóstoles, concretamente en Act 8, 14- 17. No obstante la praxis de los primeros siglos unificó en un mismo acto, aunque marcado por momentos diferenciados, los sacramentos de iniciación.</a:t>
            </a:r>
          </a:p>
          <a:p>
            <a:pPr marL="609600" indent="-609600" eaLnBrk="1" hangingPunct="1">
              <a:lnSpc>
                <a:spcPct val="70000"/>
              </a:lnSpc>
              <a:defRPr/>
            </a:pPr>
            <a:endParaRPr lang="es-ES" altLang="es-CO" sz="2000"/>
          </a:p>
          <a:p>
            <a:pPr marL="609600" indent="-609600" eaLnBrk="1" hangingPunct="1">
              <a:lnSpc>
                <a:spcPct val="70000"/>
              </a:lnSpc>
              <a:buFont typeface="Wingdings" pitchFamily="2" charset="2"/>
              <a:buNone/>
              <a:defRPr/>
            </a:pPr>
            <a:endParaRPr lang="es-ES" altLang="es-CO" sz="2000"/>
          </a:p>
          <a:p>
            <a:pPr marL="609600" indent="-609600" eaLnBrk="1" hangingPunct="1">
              <a:lnSpc>
                <a:spcPct val="70000"/>
              </a:lnSpc>
              <a:defRPr/>
            </a:pPr>
            <a:r>
              <a:rPr lang="es-ES" altLang="es-CO" sz="2000"/>
              <a:t>Mientras la comunidad cristiana seguía siendo pequeña se centraba en torno al obispo, que la guiaba personalmente. La confirmación tenía lugar normalmente en la celebración misma del bautismo, incluso en el caso de los niños. Estos sacramentos eran administrados por el obispo. </a:t>
            </a:r>
          </a:p>
          <a:p>
            <a:pPr marL="609600" indent="-609600" eaLnBrk="1" hangingPunct="1">
              <a:lnSpc>
                <a:spcPct val="70000"/>
              </a:lnSpc>
              <a:defRPr/>
            </a:pPr>
            <a:endParaRPr lang="es-ES" altLang="es-CO" sz="2000"/>
          </a:p>
          <a:p>
            <a:pPr marL="609600" indent="-609600" eaLnBrk="1" hangingPunct="1">
              <a:lnSpc>
                <a:spcPct val="70000"/>
              </a:lnSpc>
              <a:defRPr/>
            </a:pPr>
            <a:r>
              <a:rPr lang="es-ES" altLang="es-CO" sz="2000"/>
              <a:t>A la confirmación normalmente separada del bautismo se llegó bajo el influjo de dos factores convergentes: la difusión del cristianismo por los territorios alejados de la ciudad, lo que conllevaba la constitución de comunidades cristianas regidas por un presbítero y la generalización del bautismo de niños en los primeros días después de nacer. </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Effect transition="in" filter="box(in)">
                                      <p:cBhvr>
                                        <p:cTn id="7" dur="500"/>
                                        <p:tgtEl>
                                          <p:spTgt spid="4915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49155">
                                            <p:txEl>
                                              <p:pRg st="3" end="3"/>
                                            </p:txEl>
                                          </p:spTgt>
                                        </p:tgtEl>
                                        <p:attrNameLst>
                                          <p:attrName>style.visibility</p:attrName>
                                        </p:attrNameLst>
                                      </p:cBhvr>
                                      <p:to>
                                        <p:strVal val="visible"/>
                                      </p:to>
                                    </p:set>
                                    <p:animEffect transition="in" filter="box(in)">
                                      <p:cBhvr>
                                        <p:cTn id="12" dur="500"/>
                                        <p:tgtEl>
                                          <p:spTgt spid="49155">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49155">
                                            <p:txEl>
                                              <p:pRg st="5" end="5"/>
                                            </p:txEl>
                                          </p:spTgt>
                                        </p:tgtEl>
                                        <p:attrNameLst>
                                          <p:attrName>style.visibility</p:attrName>
                                        </p:attrNameLst>
                                      </p:cBhvr>
                                      <p:to>
                                        <p:strVal val="visible"/>
                                      </p:to>
                                    </p:set>
                                    <p:animEffect transition="in" filter="box(in)">
                                      <p:cBhvr>
                                        <p:cTn id="17" dur="500"/>
                                        <p:tgtEl>
                                          <p:spTgt spid="4915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C243D592-5BA3-C1CD-978E-9072D57E0AFD}"/>
              </a:ext>
            </a:extLst>
          </p:cNvPr>
          <p:cNvSpPr>
            <a:spLocks noGrp="1" noChangeArrowheads="1"/>
          </p:cNvSpPr>
          <p:nvPr>
            <p:ph type="title"/>
          </p:nvPr>
        </p:nvSpPr>
        <p:spPr>
          <a:xfrm>
            <a:off x="179388" y="296863"/>
            <a:ext cx="8548687" cy="900112"/>
          </a:xfrm>
        </p:spPr>
        <p:txBody>
          <a:bodyPr/>
          <a:lstStyle/>
          <a:p>
            <a:pPr algn="ctr" eaLnBrk="1" hangingPunct="1">
              <a:defRPr/>
            </a:pPr>
            <a:r>
              <a:rPr lang="es-ES" altLang="es-CO" b="1" dirty="0">
                <a:solidFill>
                  <a:srgbClr val="FF0000"/>
                </a:solidFill>
              </a:rPr>
              <a:t>BREVE DESARROLLO HISTÓRICO</a:t>
            </a:r>
          </a:p>
        </p:txBody>
      </p:sp>
      <p:sp>
        <p:nvSpPr>
          <p:cNvPr id="51203" name="Rectangle 3">
            <a:extLst>
              <a:ext uri="{FF2B5EF4-FFF2-40B4-BE49-F238E27FC236}">
                <a16:creationId xmlns:a16="http://schemas.microsoft.com/office/drawing/2014/main" id="{B5C02895-268D-FB85-28E1-53688C1FABAE}"/>
              </a:ext>
            </a:extLst>
          </p:cNvPr>
          <p:cNvSpPr>
            <a:spLocks noGrp="1" noChangeArrowheads="1"/>
          </p:cNvSpPr>
          <p:nvPr>
            <p:ph idx="1"/>
          </p:nvPr>
        </p:nvSpPr>
        <p:spPr>
          <a:xfrm>
            <a:off x="755650" y="1304925"/>
            <a:ext cx="7772400" cy="5148263"/>
          </a:xfrm>
        </p:spPr>
        <p:txBody>
          <a:bodyPr/>
          <a:lstStyle/>
          <a:p>
            <a:pPr marL="609600" indent="-609600" eaLnBrk="1" hangingPunct="1">
              <a:lnSpc>
                <a:spcPct val="70000"/>
              </a:lnSpc>
              <a:defRPr/>
            </a:pPr>
            <a:r>
              <a:rPr lang="es-ES" altLang="es-CO"/>
              <a:t>A partir del siglo V aparecen dos prácticas diferentes en la Iglesia Occidental y en la Oriental.</a:t>
            </a:r>
          </a:p>
          <a:p>
            <a:pPr marL="609600" indent="-609600" eaLnBrk="1" hangingPunct="1">
              <a:lnSpc>
                <a:spcPct val="70000"/>
              </a:lnSpc>
              <a:defRPr/>
            </a:pPr>
            <a:r>
              <a:rPr lang="es-ES" altLang="es-CO"/>
              <a:t>En Occidente, por el deseo de reservar al obispo el acto de conferir la plenitud al Bautismo (destacando así más la comunión con el obispo) se establece la separación temporal de ambos sacramentos. </a:t>
            </a:r>
          </a:p>
          <a:p>
            <a:pPr marL="609600" indent="-609600" eaLnBrk="1" hangingPunct="1">
              <a:lnSpc>
                <a:spcPct val="70000"/>
              </a:lnSpc>
              <a:defRPr/>
            </a:pPr>
            <a:r>
              <a:rPr lang="es-ES" altLang="es-CO"/>
              <a:t>El Oriente ha conservado unidos ambos sacramentos, de modo que la confirmación es dada por el presbítero que bautiza (destacando más la unidad de la iniciación cristiana). </a:t>
            </a:r>
          </a:p>
          <a:p>
            <a:pPr marL="609600" indent="-609600" eaLnBrk="1" hangingPunct="1">
              <a:lnSpc>
                <a:spcPct val="70000"/>
              </a:lnSpc>
              <a:defRPr/>
            </a:pPr>
            <a:r>
              <a:rPr lang="es-ES" altLang="es-CO"/>
              <a:t>En Occidente el sacramento recibe el nombre de Confirmación (en referencia al acto de “confirmar” en la fe lo recibido por el bautismo y llevarlo a su plenitud). En Oriente recibe el nombre de Crismación (en referencia al Crisma, la unción por la que se recibe el Espíritu Santo).</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Effect transition="in" filter="box(in)">
                                      <p:cBhvr>
                                        <p:cTn id="7" dur="500"/>
                                        <p:tgtEl>
                                          <p:spTgt spid="512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51203">
                                            <p:txEl>
                                              <p:pRg st="1" end="1"/>
                                            </p:txEl>
                                          </p:spTgt>
                                        </p:tgtEl>
                                        <p:attrNameLst>
                                          <p:attrName>style.visibility</p:attrName>
                                        </p:attrNameLst>
                                      </p:cBhvr>
                                      <p:to>
                                        <p:strVal val="visible"/>
                                      </p:to>
                                    </p:set>
                                    <p:animEffect transition="in" filter="box(in)">
                                      <p:cBhvr>
                                        <p:cTn id="12" dur="500"/>
                                        <p:tgtEl>
                                          <p:spTgt spid="512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51203">
                                            <p:txEl>
                                              <p:pRg st="2" end="2"/>
                                            </p:txEl>
                                          </p:spTgt>
                                        </p:tgtEl>
                                        <p:attrNameLst>
                                          <p:attrName>style.visibility</p:attrName>
                                        </p:attrNameLst>
                                      </p:cBhvr>
                                      <p:to>
                                        <p:strVal val="visible"/>
                                      </p:to>
                                    </p:set>
                                    <p:animEffect transition="in" filter="box(in)">
                                      <p:cBhvr>
                                        <p:cTn id="17" dur="500"/>
                                        <p:tgtEl>
                                          <p:spTgt spid="5120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51203">
                                            <p:txEl>
                                              <p:pRg st="3" end="3"/>
                                            </p:txEl>
                                          </p:spTgt>
                                        </p:tgtEl>
                                        <p:attrNameLst>
                                          <p:attrName>style.visibility</p:attrName>
                                        </p:attrNameLst>
                                      </p:cBhvr>
                                      <p:to>
                                        <p:strVal val="visible"/>
                                      </p:to>
                                    </p:set>
                                    <p:animEffect transition="in" filter="box(in)">
                                      <p:cBhvr>
                                        <p:cTn id="22" dur="500"/>
                                        <p:tgtEl>
                                          <p:spTgt spid="5120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0C1B675A-9FE0-B28C-DEFD-F72BC6285A78}"/>
              </a:ext>
            </a:extLst>
          </p:cNvPr>
          <p:cNvSpPr>
            <a:spLocks noGrp="1" noChangeArrowheads="1"/>
          </p:cNvSpPr>
          <p:nvPr>
            <p:ph type="title"/>
          </p:nvPr>
        </p:nvSpPr>
        <p:spPr>
          <a:xfrm>
            <a:off x="647700" y="296863"/>
            <a:ext cx="8080375" cy="828675"/>
          </a:xfrm>
        </p:spPr>
        <p:txBody>
          <a:bodyPr/>
          <a:lstStyle/>
          <a:p>
            <a:pPr algn="ctr" eaLnBrk="1" hangingPunct="1">
              <a:defRPr/>
            </a:pPr>
            <a:r>
              <a:rPr lang="es-ES" altLang="es-CO" b="1" dirty="0">
                <a:solidFill>
                  <a:srgbClr val="FF0000"/>
                </a:solidFill>
              </a:rPr>
              <a:t>BREVE DESARROLLO HISTÓRICO</a:t>
            </a:r>
            <a:r>
              <a:rPr lang="es-ES" altLang="es-CO" sz="4000" dirty="0">
                <a:solidFill>
                  <a:srgbClr val="FF0000"/>
                </a:solidFill>
              </a:rPr>
              <a:t> </a:t>
            </a:r>
          </a:p>
        </p:txBody>
      </p:sp>
      <p:sp>
        <p:nvSpPr>
          <p:cNvPr id="53251" name="Rectangle 3">
            <a:extLst>
              <a:ext uri="{FF2B5EF4-FFF2-40B4-BE49-F238E27FC236}">
                <a16:creationId xmlns:a16="http://schemas.microsoft.com/office/drawing/2014/main" id="{B7AB57F0-27CB-F7CB-A2FB-A3CE82FCA9D2}"/>
              </a:ext>
            </a:extLst>
          </p:cNvPr>
          <p:cNvSpPr>
            <a:spLocks noGrp="1" noChangeArrowheads="1"/>
          </p:cNvSpPr>
          <p:nvPr>
            <p:ph idx="1"/>
          </p:nvPr>
        </p:nvSpPr>
        <p:spPr>
          <a:xfrm>
            <a:off x="682625" y="1125538"/>
            <a:ext cx="7772400" cy="5183187"/>
          </a:xfrm>
        </p:spPr>
        <p:txBody>
          <a:bodyPr>
            <a:normAutofit lnSpcReduction="10000"/>
          </a:bodyPr>
          <a:lstStyle/>
          <a:p>
            <a:pPr marL="609600" indent="-609600" eaLnBrk="1" hangingPunct="1">
              <a:lnSpc>
                <a:spcPct val="70000"/>
              </a:lnSpc>
              <a:defRPr/>
            </a:pPr>
            <a:r>
              <a:rPr lang="es-ES" altLang="es-CO" sz="1800"/>
              <a:t>En la edad media el sacramento adquiere su configuración ritual. La gracia del este sacramento no está destinada al perdón de los pecados, sino a aumentar y reforzar en nosotros la justicia, los dones del Espíritu Santo</a:t>
            </a:r>
            <a:r>
              <a:rPr lang="es-ES" altLang="es-CO" sz="1800">
                <a:hlinkClick r:id="" action="ppaction://noaction"/>
              </a:rPr>
              <a:t>[1]</a:t>
            </a:r>
            <a:r>
              <a:rPr lang="es-ES" altLang="es-CO" sz="1800"/>
              <a:t>. Posteriormente el sacramento cae en el olvido y pierde relieve, hasta su “recuperación” en la teología del siglo XX y su culmen en el Concilio Vaticano II.</a:t>
            </a:r>
          </a:p>
          <a:p>
            <a:pPr marL="609600" indent="-609600" eaLnBrk="1" hangingPunct="1">
              <a:lnSpc>
                <a:spcPct val="70000"/>
              </a:lnSpc>
              <a:buFont typeface="Wingdings" pitchFamily="2" charset="2"/>
              <a:buNone/>
              <a:defRPr/>
            </a:pPr>
            <a:br>
              <a:rPr lang="es-ES" altLang="es-CO" sz="1200"/>
            </a:br>
            <a:r>
              <a:rPr lang="es-ES" altLang="es-CO" sz="1400">
                <a:hlinkClick r:id="" action="ppaction://noaction"/>
              </a:rPr>
              <a:t>[1]</a:t>
            </a:r>
            <a:r>
              <a:rPr lang="es-ES" altLang="es-CO" sz="1400"/>
              <a:t> Los siete dones del Espíritu Santo pertenecen en plenitud a Cristo, Hijo de David. Completan y llevan a su perfección las virtudes de quienes los reciben. Hacen a los fieles dóciles para obedecer con prontitud a las inspiraciones divinas.</a:t>
            </a:r>
          </a:p>
          <a:p>
            <a:pPr marL="609600" indent="-609600" eaLnBrk="1" hangingPunct="1">
              <a:lnSpc>
                <a:spcPct val="70000"/>
              </a:lnSpc>
              <a:buFont typeface="Wingdings" pitchFamily="2" charset="2"/>
              <a:buNone/>
              <a:defRPr/>
            </a:pPr>
            <a:br>
              <a:rPr lang="es-ES" altLang="es-CO" sz="1400"/>
            </a:br>
            <a:r>
              <a:rPr lang="es-ES" altLang="es-CO" sz="1400"/>
              <a:t>Don de sabiduría </a:t>
            </a:r>
            <a:br>
              <a:rPr lang="es-ES" altLang="es-CO" sz="1400"/>
            </a:br>
            <a:r>
              <a:rPr lang="es-ES" altLang="es-CO" sz="1400"/>
              <a:t>Nos hace comprender la maravilla insondable de Dios y nos impulsa a buscarle sobre todas las cosas y en medio de nuestro trabajo y de nuestras obligaciones. </a:t>
            </a:r>
            <a:br>
              <a:rPr lang="es-ES" altLang="es-CO" sz="1400"/>
            </a:br>
            <a:r>
              <a:rPr lang="es-ES" altLang="es-CO" sz="1400"/>
              <a:t>Don de inteligencia </a:t>
            </a:r>
            <a:br>
              <a:rPr lang="es-ES" altLang="es-CO" sz="1400"/>
            </a:br>
            <a:r>
              <a:rPr lang="es-ES" altLang="es-CO" sz="1400"/>
              <a:t>Nos descubre con mayor claridad las riquezas de la fe. </a:t>
            </a:r>
            <a:br>
              <a:rPr lang="es-ES" altLang="es-CO" sz="1400"/>
            </a:br>
            <a:r>
              <a:rPr lang="es-ES" altLang="es-CO" sz="1400"/>
              <a:t>Don de consejo </a:t>
            </a:r>
            <a:br>
              <a:rPr lang="es-ES" altLang="es-CO" sz="1400"/>
            </a:br>
            <a:r>
              <a:rPr lang="es-ES" altLang="es-CO" sz="1400"/>
              <a:t>Nos señala los caminos de la santidad, el querer de Dios en nuestra vida diaria, nos anima a seguir la solución que más concuerda con la gloria de Dios y el bien de los demás. </a:t>
            </a:r>
            <a:br>
              <a:rPr lang="es-ES" altLang="es-CO" sz="1400"/>
            </a:br>
            <a:r>
              <a:rPr lang="es-ES" altLang="es-CO" sz="1400"/>
              <a:t>Don de fortaleza </a:t>
            </a:r>
            <a:br>
              <a:rPr lang="es-ES" altLang="es-CO" sz="1400"/>
            </a:br>
            <a:r>
              <a:rPr lang="es-ES" altLang="es-CO" sz="1400"/>
              <a:t>Nos alienta continuamente y nos ayuda a superar las dificultades que sin duda encontramos en nuestro caminar hacia Dios. </a:t>
            </a:r>
            <a:br>
              <a:rPr lang="es-ES" altLang="es-CO" sz="1400"/>
            </a:br>
            <a:r>
              <a:rPr lang="es-ES" altLang="es-CO" sz="1400"/>
              <a:t>Don de ciencia </a:t>
            </a:r>
            <a:br>
              <a:rPr lang="es-ES" altLang="es-CO" sz="1400"/>
            </a:br>
            <a:r>
              <a:rPr lang="es-ES" altLang="es-CO" sz="1400"/>
              <a:t>Nos lleva a juzgar con rectitud las cosas creadas y a mantener nuestro corazón en Dios y en lo creado en la medida en que nos lleve a Él. </a:t>
            </a:r>
            <a:br>
              <a:rPr lang="es-ES" altLang="es-CO" sz="1400"/>
            </a:br>
            <a:r>
              <a:rPr lang="es-ES" altLang="es-CO" sz="1400"/>
              <a:t>Don de piedad </a:t>
            </a:r>
            <a:br>
              <a:rPr lang="es-ES" altLang="es-CO" sz="1400"/>
            </a:br>
            <a:r>
              <a:rPr lang="es-ES" altLang="es-CO" sz="1400"/>
              <a:t>Nos mueve a tratar a Dios con la confianza con la que un hijo trata a su Padre. </a:t>
            </a:r>
            <a:br>
              <a:rPr lang="es-ES" altLang="es-CO" sz="1400"/>
            </a:br>
            <a:r>
              <a:rPr lang="es-ES" altLang="es-CO" sz="1400"/>
              <a:t>Don de temor de Dios </a:t>
            </a:r>
            <a:br>
              <a:rPr lang="es-ES" altLang="es-CO" sz="1400"/>
            </a:br>
            <a:r>
              <a:rPr lang="es-ES" altLang="es-CO" sz="1400"/>
              <a:t>Nos induce a huir de las ocasiones de pecar, a no ceder a la tentación, a evitar todo mal que pueda contristar al Espíritu Santo, a temer radicalmente separarnos de Aquel a quien amamos y constituye nuestra razón de ser y de vivir. </a:t>
            </a:r>
          </a:p>
          <a:p>
            <a:pPr marL="609600" indent="-609600" eaLnBrk="1" hangingPunct="1">
              <a:lnSpc>
                <a:spcPct val="70000"/>
              </a:lnSpc>
              <a:defRPr/>
            </a:pPr>
            <a:endParaRPr lang="es-ES" altLang="es-CO" sz="1400"/>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Effect transition="in" filter="box(in)">
                                      <p:cBhvr>
                                        <p:cTn id="7" dur="500"/>
                                        <p:tgtEl>
                                          <p:spTgt spid="532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53251">
                                            <p:txEl>
                                              <p:pRg st="1" end="1"/>
                                            </p:txEl>
                                          </p:spTgt>
                                        </p:tgtEl>
                                        <p:attrNameLst>
                                          <p:attrName>style.visibility</p:attrName>
                                        </p:attrNameLst>
                                      </p:cBhvr>
                                      <p:to>
                                        <p:strVal val="visible"/>
                                      </p:to>
                                    </p:set>
                                    <p:animEffect transition="in" filter="box(in)">
                                      <p:cBhvr>
                                        <p:cTn id="12" dur="500"/>
                                        <p:tgtEl>
                                          <p:spTgt spid="5325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53251">
                                            <p:txEl>
                                              <p:pRg st="2" end="2"/>
                                            </p:txEl>
                                          </p:spTgt>
                                        </p:tgtEl>
                                        <p:attrNameLst>
                                          <p:attrName>style.visibility</p:attrName>
                                        </p:attrNameLst>
                                      </p:cBhvr>
                                      <p:to>
                                        <p:strVal val="visible"/>
                                      </p:to>
                                    </p:set>
                                    <p:animEffect transition="in" filter="box(in)">
                                      <p:cBhvr>
                                        <p:cTn id="17" dur="500"/>
                                        <p:tgtEl>
                                          <p:spTgt spid="532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E6F901-372D-69EA-468D-10EA6A80BF69}"/>
              </a:ext>
            </a:extLst>
          </p:cNvPr>
          <p:cNvSpPr>
            <a:spLocks noGrp="1"/>
          </p:cNvSpPr>
          <p:nvPr>
            <p:ph type="title"/>
          </p:nvPr>
        </p:nvSpPr>
        <p:spPr>
          <a:xfrm>
            <a:off x="866775" y="188913"/>
            <a:ext cx="6570663" cy="1928812"/>
          </a:xfrm>
        </p:spPr>
        <p:txBody>
          <a:bodyPr>
            <a:normAutofit fontScale="90000"/>
          </a:bodyPr>
          <a:lstStyle/>
          <a:p>
            <a:pPr algn="ctr">
              <a:defRPr/>
            </a:pPr>
            <a:r>
              <a:rPr lang="es-CO" dirty="0">
                <a:solidFill>
                  <a:srgbClr val="FF0000"/>
                </a:solidFill>
              </a:rPr>
              <a:t>CRITERIOS Y RETOS HOY</a:t>
            </a:r>
            <a:br>
              <a:rPr lang="es-CO" dirty="0">
                <a:solidFill>
                  <a:srgbClr val="FF0000"/>
                </a:solidFill>
              </a:rPr>
            </a:br>
            <a:r>
              <a:rPr lang="es-CO" dirty="0">
                <a:solidFill>
                  <a:srgbClr val="FF0000"/>
                </a:solidFill>
              </a:rPr>
              <a:t> ¿CÓMO DISCERNIR LOS CARISMAS EN LA IGLESIA?</a:t>
            </a:r>
            <a:br>
              <a:rPr lang="es-CO" dirty="0"/>
            </a:br>
            <a:r>
              <a:rPr lang="es-CO" dirty="0">
                <a:solidFill>
                  <a:srgbClr val="FFFF00"/>
                </a:solidFill>
              </a:rPr>
              <a:t>1. BUSQUEDA DE LA VERDAD</a:t>
            </a:r>
          </a:p>
        </p:txBody>
      </p:sp>
      <p:sp>
        <p:nvSpPr>
          <p:cNvPr id="3" name="Marcador de contenido 2">
            <a:extLst>
              <a:ext uri="{FF2B5EF4-FFF2-40B4-BE49-F238E27FC236}">
                <a16:creationId xmlns:a16="http://schemas.microsoft.com/office/drawing/2014/main" id="{2CA3DD3D-8D6B-4D95-882C-80C24473FC79}"/>
              </a:ext>
            </a:extLst>
          </p:cNvPr>
          <p:cNvSpPr>
            <a:spLocks noGrp="1"/>
          </p:cNvSpPr>
          <p:nvPr>
            <p:ph idx="1"/>
          </p:nvPr>
        </p:nvSpPr>
        <p:spPr>
          <a:xfrm>
            <a:off x="325438" y="2809875"/>
            <a:ext cx="4989512" cy="3094038"/>
          </a:xfrm>
        </p:spPr>
        <p:txBody>
          <a:bodyPr anchor="ctr">
            <a:normAutofit fontScale="70000" lnSpcReduction="20000"/>
          </a:bodyPr>
          <a:lstStyle/>
          <a:p>
            <a:pPr marL="0" indent="0">
              <a:lnSpc>
                <a:spcPct val="90000"/>
              </a:lnSpc>
              <a:buFont typeface="Arial" panose="020B0604020202020204" pitchFamily="34" charset="0"/>
              <a:buNone/>
              <a:defRPr/>
            </a:pPr>
            <a:r>
              <a:rPr lang="es-CO" dirty="0"/>
              <a:t>El discernimiento, nos permite navegar los contextos cambiantes y las situaciones </a:t>
            </a:r>
            <a:r>
              <a:rPr lang="es-CO" dirty="0" err="1"/>
              <a:t>específicas</a:t>
            </a:r>
            <a:r>
              <a:rPr lang="es-CO" dirty="0"/>
              <a:t> en nuestra </a:t>
            </a:r>
            <a:r>
              <a:rPr lang="es-CO" dirty="0" err="1"/>
              <a:t>búsqueda</a:t>
            </a:r>
            <a:r>
              <a:rPr lang="es-CO" dirty="0"/>
              <a:t> de la verdad. La verdad se devela a quien se abre a ella. Verdad en su </a:t>
            </a:r>
            <a:r>
              <a:rPr lang="es-CO" dirty="0" err="1"/>
              <a:t>acepción</a:t>
            </a:r>
            <a:r>
              <a:rPr lang="es-CO" dirty="0"/>
              <a:t> griega, </a:t>
            </a:r>
            <a:r>
              <a:rPr lang="es-CO" b="1" i="1" dirty="0" err="1"/>
              <a:t>aletheia</a:t>
            </a:r>
            <a:r>
              <a:rPr lang="es-CO" dirty="0"/>
              <a:t>, tiene que ver con lo que se manifiesta, lo que se devela. La </a:t>
            </a:r>
            <a:r>
              <a:rPr lang="es-CO" dirty="0" err="1"/>
              <a:t>acepción</a:t>
            </a:r>
            <a:r>
              <a:rPr lang="es-CO" dirty="0"/>
              <a:t> hebrea, </a:t>
            </a:r>
            <a:r>
              <a:rPr lang="es-CO" b="1" i="1" dirty="0" err="1"/>
              <a:t>emet</a:t>
            </a:r>
            <a:r>
              <a:rPr lang="es-CO" dirty="0"/>
              <a:t>, por el contrario, une el sentido de lo verdadero con la fidelidad, con lo cierto, lo firme, lo que no </a:t>
            </a:r>
            <a:r>
              <a:rPr lang="es-CO" dirty="0" err="1"/>
              <a:t>engaña</a:t>
            </a:r>
            <a:r>
              <a:rPr lang="es-CO" dirty="0"/>
              <a:t> ni defrauda. La verdad, entonces, tiene ese doble componente. Cuando las cosas y las personas manifiestan su esencia, nos regalan la certeza de su verdad, la confiable evidencia que nos invita a creer en ellas. Para abrirnos a este tipo de certidumbre se necesita humildad en nuestro modo de pensar, hacer espacio al encuentro delicado con la bondad, la verdad y la belleza. </a:t>
            </a:r>
          </a:p>
          <a:p>
            <a:pPr>
              <a:lnSpc>
                <a:spcPct val="90000"/>
              </a:lnSpc>
              <a:defRPr/>
            </a:pPr>
            <a:endParaRPr lang="es-CO" sz="1125" dirty="0"/>
          </a:p>
        </p:txBody>
      </p:sp>
      <p:pic>
        <p:nvPicPr>
          <p:cNvPr id="1026" name="Picture 2" descr="La difícil búsqueda de la verdad">
            <a:extLst>
              <a:ext uri="{FF2B5EF4-FFF2-40B4-BE49-F238E27FC236}">
                <a16:creationId xmlns:a16="http://schemas.microsoft.com/office/drawing/2014/main" id="{6E6BF363-9381-5EED-0BF5-5AC4C6F05AE6}"/>
              </a:ext>
            </a:extLst>
          </p:cNvPr>
          <p:cNvPicPr>
            <a:picLocks noChangeAspect="1" noChangeArrowheads="1"/>
          </p:cNvPicPr>
          <p:nvPr/>
        </p:nvPicPr>
        <p:blipFill rotWithShape="1">
          <a:blip r:embed="rId2"/>
          <a:srcRect l="8605" r="1" b="1"/>
          <a:stretch/>
        </p:blipFill>
        <p:spPr bwMode="auto">
          <a:xfrm>
            <a:off x="5559821" y="2809876"/>
            <a:ext cx="3258768" cy="2300372"/>
          </a:xfrm>
          <a:prstGeom prst="roundRect">
            <a:avLst>
              <a:gd name="adj" fmla="val 1858"/>
            </a:avLst>
          </a:prstGeom>
          <a:noFill/>
          <a:effectLst>
            <a:outerShdw blurRad="50800" dist="50800" dir="5400000" algn="tl" rotWithShape="0">
              <a:srgbClr val="000000">
                <a:alpha val="43000"/>
              </a:srgbClr>
            </a:outerShdw>
          </a:effectLst>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7" name="Picture 2" descr="Núcleo de proceso de pensamiento - Tu espacio">
            <a:extLst>
              <a:ext uri="{FF2B5EF4-FFF2-40B4-BE49-F238E27FC236}">
                <a16:creationId xmlns:a16="http://schemas.microsoft.com/office/drawing/2014/main" id="{A79A84D8-42AF-D249-A785-4C9CE0542D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671" r="-2" b="16324"/>
          <a:stretch>
            <a:fillRect/>
          </a:stretch>
        </p:blipFill>
        <p:spPr bwMode="auto">
          <a:xfrm>
            <a:off x="355600" y="1190625"/>
            <a:ext cx="8432800" cy="445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a:extLst>
              <a:ext uri="{FF2B5EF4-FFF2-40B4-BE49-F238E27FC236}">
                <a16:creationId xmlns:a16="http://schemas.microsoft.com/office/drawing/2014/main" id="{F6A3A8FC-3AC8-C0A0-87A8-FF20EFC41BFE}"/>
              </a:ext>
            </a:extLst>
          </p:cNvPr>
          <p:cNvSpPr>
            <a:spLocks noGrp="1"/>
          </p:cNvSpPr>
          <p:nvPr>
            <p:ph type="title"/>
          </p:nvPr>
        </p:nvSpPr>
        <p:spPr>
          <a:xfrm>
            <a:off x="971550" y="1943100"/>
            <a:ext cx="6465888" cy="641350"/>
          </a:xfrm>
        </p:spPr>
        <p:txBody>
          <a:bodyPr/>
          <a:lstStyle/>
          <a:p>
            <a:pPr>
              <a:defRPr/>
            </a:pPr>
            <a:r>
              <a:rPr lang="es-CO"/>
              <a:t>2. PENSAMIENTO ABIERTO</a:t>
            </a:r>
          </a:p>
        </p:txBody>
      </p:sp>
      <p:sp>
        <p:nvSpPr>
          <p:cNvPr id="3" name="Marcador de contenido 2">
            <a:extLst>
              <a:ext uri="{FF2B5EF4-FFF2-40B4-BE49-F238E27FC236}">
                <a16:creationId xmlns:a16="http://schemas.microsoft.com/office/drawing/2014/main" id="{EF9D2D60-227C-C657-1276-50F37A70D015}"/>
              </a:ext>
            </a:extLst>
          </p:cNvPr>
          <p:cNvSpPr>
            <a:spLocks noGrp="1"/>
          </p:cNvSpPr>
          <p:nvPr>
            <p:ph idx="1"/>
          </p:nvPr>
        </p:nvSpPr>
        <p:spPr>
          <a:xfrm>
            <a:off x="1295400" y="2692400"/>
            <a:ext cx="6191250" cy="2228850"/>
          </a:xfrm>
        </p:spPr>
        <p:txBody>
          <a:bodyPr anchor="t"/>
          <a:lstStyle/>
          <a:p>
            <a:pPr marL="0" indent="0">
              <a:buFont typeface="Arial" panose="020B0604020202020204" pitchFamily="34" charset="0"/>
              <a:buNone/>
              <a:defRPr/>
            </a:pPr>
            <a:r>
              <a:rPr lang="es-CO" sz="1200">
                <a:solidFill>
                  <a:schemeClr val="bg1"/>
                </a:solidFill>
              </a:rPr>
              <a:t>Mostró la importancia del </a:t>
            </a:r>
            <a:r>
              <a:rPr lang="es-CO" sz="1200" i="1">
                <a:solidFill>
                  <a:schemeClr val="bg1"/>
                </a:solidFill>
              </a:rPr>
              <a:t>pensamiento incompleto</a:t>
            </a:r>
            <a:r>
              <a:rPr lang="es-CO" sz="1200">
                <a:solidFill>
                  <a:schemeClr val="bg1"/>
                </a:solidFill>
              </a:rPr>
              <a:t>, que te lleva hasta cierto punto y luego te invita a dar espacio a la contemplación. Crea un espacio para que te encuentres con la verdad. Un pensamiento fecundo debería ser siempre incompleto para dar lugar a un desarrollo ulterior. Con Guardini aprendí a no exigir certezas absolutas en todas las cosas, lo cual es signo de un espíritu ansioso. Su sabiduría me ayudó a abordar situaciones complejas que no se pueden resolver solamente con normas, sino con un estilo de pensamiento que permitiera atravesar los conflictos sin quedar atrapado por ellos. </a:t>
            </a:r>
          </a:p>
          <a:p>
            <a:pPr>
              <a:defRPr/>
            </a:pPr>
            <a:endParaRPr lang="es-CO" sz="1200">
              <a:solidFill>
                <a:schemeClr val="bg1"/>
              </a:solidFill>
            </a:endParaRP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7FC881-B420-E6F1-F9D7-4C56D6CF41A3}"/>
              </a:ext>
            </a:extLst>
          </p:cNvPr>
          <p:cNvSpPr>
            <a:spLocks noGrp="1"/>
          </p:cNvSpPr>
          <p:nvPr>
            <p:ph type="title"/>
          </p:nvPr>
        </p:nvSpPr>
        <p:spPr>
          <a:xfrm>
            <a:off x="866775" y="1587500"/>
            <a:ext cx="6570663" cy="530225"/>
          </a:xfrm>
        </p:spPr>
        <p:txBody>
          <a:bodyPr>
            <a:normAutofit fontScale="90000"/>
          </a:bodyPr>
          <a:lstStyle/>
          <a:p>
            <a:pPr>
              <a:defRPr/>
            </a:pPr>
            <a:r>
              <a:rPr lang="es-CO"/>
              <a:t>3. APERTURA AL ESPÍRITU</a:t>
            </a:r>
          </a:p>
        </p:txBody>
      </p:sp>
      <p:pic>
        <p:nvPicPr>
          <p:cNvPr id="3074" name="Picture 2" descr="Qué es Espíritu? » Su Definición y Significado [2021]">
            <a:extLst>
              <a:ext uri="{FF2B5EF4-FFF2-40B4-BE49-F238E27FC236}">
                <a16:creationId xmlns:a16="http://schemas.microsoft.com/office/drawing/2014/main" id="{9EEFA0CE-BDC9-78DF-4415-2422EE0A4CBA}"/>
              </a:ext>
            </a:extLst>
          </p:cNvPr>
          <p:cNvPicPr>
            <a:picLocks noChangeAspect="1" noChangeArrowheads="1"/>
          </p:cNvPicPr>
          <p:nvPr/>
        </p:nvPicPr>
        <p:blipFill rotWithShape="1">
          <a:blip r:embed="rId2"/>
          <a:srcRect l="12191" r="9186"/>
          <a:stretch/>
        </p:blipFill>
        <p:spPr bwMode="auto">
          <a:xfrm>
            <a:off x="863600" y="2939214"/>
            <a:ext cx="3258768" cy="2300372"/>
          </a:xfrm>
          <a:prstGeom prst="roundRect">
            <a:avLst>
              <a:gd name="adj" fmla="val 1858"/>
            </a:avLst>
          </a:prstGeom>
          <a:noFill/>
          <a:effectLst>
            <a:outerShdw blurRad="50800" dist="50800" dir="5400000" algn="tl" rotWithShape="0">
              <a:srgbClr val="000000">
                <a:alpha val="43000"/>
              </a:srgbClr>
            </a:outerShdw>
          </a:effectLst>
        </p:spPr>
      </p:pic>
      <p:sp>
        <p:nvSpPr>
          <p:cNvPr id="3" name="Marcador de contenido 2">
            <a:extLst>
              <a:ext uri="{FF2B5EF4-FFF2-40B4-BE49-F238E27FC236}">
                <a16:creationId xmlns:a16="http://schemas.microsoft.com/office/drawing/2014/main" id="{4CECF080-9059-B657-C935-2B5E445C51E3}"/>
              </a:ext>
            </a:extLst>
          </p:cNvPr>
          <p:cNvSpPr>
            <a:spLocks noGrp="1"/>
          </p:cNvSpPr>
          <p:nvPr>
            <p:ph idx="1"/>
          </p:nvPr>
        </p:nvSpPr>
        <p:spPr>
          <a:xfrm>
            <a:off x="4371975" y="2808288"/>
            <a:ext cx="4554538" cy="3074987"/>
          </a:xfrm>
        </p:spPr>
        <p:txBody>
          <a:bodyPr anchor="ctr">
            <a:normAutofit fontScale="70000" lnSpcReduction="20000"/>
          </a:bodyPr>
          <a:lstStyle/>
          <a:p>
            <a:pPr marL="0" indent="0">
              <a:lnSpc>
                <a:spcPct val="90000"/>
              </a:lnSpc>
              <a:buFont typeface="Arial" panose="020B0604020202020204" pitchFamily="34" charset="0"/>
              <a:buNone/>
              <a:defRPr/>
            </a:pPr>
            <a:r>
              <a:rPr lang="es-CO" dirty="0"/>
              <a:t>El modo de pensar que propone abre al </a:t>
            </a:r>
            <a:r>
              <a:rPr lang="es-CO" dirty="0" err="1"/>
              <a:t>Espíritu</a:t>
            </a:r>
            <a:r>
              <a:rPr lang="es-CO" dirty="0"/>
              <a:t> y abre al discernimiento de </a:t>
            </a:r>
            <a:r>
              <a:rPr lang="es-CO" dirty="0" err="1"/>
              <a:t>espíritus</a:t>
            </a:r>
            <a:r>
              <a:rPr lang="es-CO" dirty="0"/>
              <a:t>. Si vos no te </a:t>
            </a:r>
            <a:r>
              <a:rPr lang="es-CO" dirty="0" err="1"/>
              <a:t>abrís</a:t>
            </a:r>
            <a:r>
              <a:rPr lang="es-CO" dirty="0"/>
              <a:t>, no </a:t>
            </a:r>
            <a:r>
              <a:rPr lang="es-CO" dirty="0" err="1"/>
              <a:t>podés</a:t>
            </a:r>
            <a:r>
              <a:rPr lang="es-CO" dirty="0"/>
              <a:t> discernir. De </a:t>
            </a:r>
            <a:r>
              <a:rPr lang="es-CO" dirty="0" err="1"/>
              <a:t>ahi</a:t>
            </a:r>
            <a:r>
              <a:rPr lang="es-CO" dirty="0"/>
              <a:t>́ mi «alergia» a los moralismos e intelectualismos que tratan de resolver todos los problemas solamente con recetas, normas y ecuaciones. Como </a:t>
            </a:r>
            <a:r>
              <a:rPr lang="es-CO" dirty="0" err="1"/>
              <a:t>también</a:t>
            </a:r>
            <a:r>
              <a:rPr lang="es-CO" dirty="0"/>
              <a:t> tengo la misma alergia al relativismo, que es el camuflaje intelectual para justificar el </a:t>
            </a:r>
            <a:r>
              <a:rPr lang="es-CO" dirty="0" err="1"/>
              <a:t>egoísmo</a:t>
            </a:r>
            <a:r>
              <a:rPr lang="es-CO" dirty="0"/>
              <a:t>. Como </a:t>
            </a:r>
            <a:r>
              <a:rPr lang="es-CO" dirty="0" err="1"/>
              <a:t>Guardini</a:t>
            </a:r>
            <a:r>
              <a:rPr lang="es-CO" dirty="0"/>
              <a:t>, creo en verdades objetivas y principios </a:t>
            </a:r>
            <a:r>
              <a:rPr lang="es-CO" dirty="0" err="1"/>
              <a:t>sólidos</a:t>
            </a:r>
            <a:r>
              <a:rPr lang="es-CO" dirty="0"/>
              <a:t>. Estoy agradecido por la solidez de la </a:t>
            </a:r>
            <a:r>
              <a:rPr lang="es-CO" dirty="0" err="1"/>
              <a:t>tradición</a:t>
            </a:r>
            <a:r>
              <a:rPr lang="es-CO" dirty="0"/>
              <a:t> de la Iglesia, fruto de siglos de pastorear la humanidad, y de </a:t>
            </a:r>
            <a:r>
              <a:rPr lang="es-CO" i="1" dirty="0" err="1"/>
              <a:t>fides</a:t>
            </a:r>
            <a:r>
              <a:rPr lang="es-CO" i="1" dirty="0"/>
              <a:t> </a:t>
            </a:r>
            <a:r>
              <a:rPr lang="es-CO" i="1" dirty="0" err="1"/>
              <a:t>quaerens</a:t>
            </a:r>
            <a:r>
              <a:rPr lang="es-CO" i="1" dirty="0"/>
              <a:t> </a:t>
            </a:r>
            <a:r>
              <a:rPr lang="es-CO" i="1" dirty="0" err="1"/>
              <a:t>intellectum</a:t>
            </a:r>
            <a:r>
              <a:rPr lang="es-CO" dirty="0"/>
              <a:t>, de una fe que busca entender y razonar. </a:t>
            </a:r>
          </a:p>
          <a:p>
            <a:pPr>
              <a:lnSpc>
                <a:spcPct val="90000"/>
              </a:lnSpc>
              <a:defRPr/>
            </a:pPr>
            <a:endParaRPr lang="es-CO" sz="1275"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1FD03C-6F30-65F7-ABD0-823E4E57EDF3}"/>
              </a:ext>
            </a:extLst>
          </p:cNvPr>
          <p:cNvSpPr>
            <a:spLocks noGrp="1"/>
          </p:cNvSpPr>
          <p:nvPr>
            <p:ph type="title"/>
          </p:nvPr>
        </p:nvSpPr>
        <p:spPr>
          <a:xfrm>
            <a:off x="855663" y="619125"/>
            <a:ext cx="7429500" cy="1477963"/>
          </a:xfrm>
        </p:spPr>
        <p:txBody>
          <a:bodyPr>
            <a:normAutofit fontScale="90000"/>
          </a:bodyPr>
          <a:lstStyle/>
          <a:p>
            <a:pPr eaLnBrk="1" hangingPunct="1">
              <a:defRPr/>
            </a:pPr>
            <a:r>
              <a:rPr lang="es-CO" dirty="0"/>
              <a:t>16. La incapacidad de </a:t>
            </a:r>
            <a:r>
              <a:rPr lang="es-CO" dirty="0">
                <a:solidFill>
                  <a:srgbClr val="FF0000"/>
                </a:solidFill>
              </a:rPr>
              <a:t>soltar</a:t>
            </a:r>
            <a:r>
              <a:rPr lang="es-CO" dirty="0"/>
              <a:t>: SABER PERDER, CERRAR CICLOS…</a:t>
            </a:r>
            <a:r>
              <a:rPr lang="es-CO" dirty="0">
                <a:solidFill>
                  <a:srgbClr val="FF0000"/>
                </a:solidFill>
              </a:rPr>
              <a:t>Y CONTNUAR EN LA VIDA…</a:t>
            </a:r>
            <a:br>
              <a:rPr lang="es-CO" dirty="0"/>
            </a:br>
            <a:endParaRPr lang="es-CO" dirty="0"/>
          </a:p>
        </p:txBody>
      </p:sp>
      <p:sp>
        <p:nvSpPr>
          <p:cNvPr id="3" name="Marcador de contenido 2">
            <a:extLst>
              <a:ext uri="{FF2B5EF4-FFF2-40B4-BE49-F238E27FC236}">
                <a16:creationId xmlns:a16="http://schemas.microsoft.com/office/drawing/2014/main" id="{9110FB4D-892C-0A04-A7A0-E24FC15671F1}"/>
              </a:ext>
            </a:extLst>
          </p:cNvPr>
          <p:cNvSpPr>
            <a:spLocks noGrp="1"/>
          </p:cNvSpPr>
          <p:nvPr>
            <p:ph idx="1"/>
          </p:nvPr>
        </p:nvSpPr>
        <p:spPr>
          <a:xfrm>
            <a:off x="1060450" y="1657350"/>
            <a:ext cx="7429500" cy="3543300"/>
          </a:xfrm>
        </p:spPr>
        <p:txBody>
          <a:bodyPr/>
          <a:lstStyle/>
          <a:p>
            <a:pPr eaLnBrk="1" hangingPunct="1">
              <a:defRPr/>
            </a:pPr>
            <a:r>
              <a:rPr lang="es-CO" sz="1800" dirty="0">
                <a:solidFill>
                  <a:srgbClr val="FFFFFF"/>
                </a:solidFill>
                <a:effectLst/>
                <a:latin typeface="Verdana" panose="020B0604030504040204" pitchFamily="34" charset="0"/>
              </a:rPr>
              <a:t>Pensamos que si funcionó bien hasta ahora lo va a seguir haciendo. Esto pasa por no poder cuestionarnos lo aprendido, para poder tener otra mirada hacia lo que ya sabemos. (TALLER: responder sobre el taller 1)</a:t>
            </a:r>
            <a:endParaRPr lang="es-CO" dirty="0"/>
          </a:p>
          <a:p>
            <a:pPr eaLnBrk="1" hangingPunct="1">
              <a:defRPr/>
            </a:pPr>
            <a:endParaRPr lang="es-CO" dirty="0"/>
          </a:p>
        </p:txBody>
      </p:sp>
      <p:pic>
        <p:nvPicPr>
          <p:cNvPr id="43011" name="Picture 1" descr="page20image2041600">
            <a:extLst>
              <a:ext uri="{FF2B5EF4-FFF2-40B4-BE49-F238E27FC236}">
                <a16:creationId xmlns:a16="http://schemas.microsoft.com/office/drawing/2014/main" id="{AB393B78-217F-7B05-E352-F26BDB0218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2708275"/>
            <a:ext cx="17627600" cy="891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0E64C4-B6EB-AAE5-6F71-AE296DB3133A}"/>
              </a:ext>
            </a:extLst>
          </p:cNvPr>
          <p:cNvSpPr>
            <a:spLocks noGrp="1"/>
          </p:cNvSpPr>
          <p:nvPr>
            <p:ph type="title"/>
          </p:nvPr>
        </p:nvSpPr>
        <p:spPr>
          <a:xfrm>
            <a:off x="866775" y="1587500"/>
            <a:ext cx="6570663" cy="530225"/>
          </a:xfrm>
        </p:spPr>
        <p:txBody>
          <a:bodyPr>
            <a:normAutofit fontScale="90000"/>
          </a:bodyPr>
          <a:lstStyle/>
          <a:p>
            <a:pPr>
              <a:defRPr/>
            </a:pPr>
            <a:r>
              <a:rPr lang="es-CO"/>
              <a:t>4. LA TRADICIÓN DE LA IGLESIA </a:t>
            </a:r>
          </a:p>
        </p:txBody>
      </p:sp>
      <p:sp>
        <p:nvSpPr>
          <p:cNvPr id="3" name="Marcador de contenido 2">
            <a:extLst>
              <a:ext uri="{FF2B5EF4-FFF2-40B4-BE49-F238E27FC236}">
                <a16:creationId xmlns:a16="http://schemas.microsoft.com/office/drawing/2014/main" id="{6E0228D6-F17F-2DCE-21F6-C2E10808A3F2}"/>
              </a:ext>
            </a:extLst>
          </p:cNvPr>
          <p:cNvSpPr>
            <a:spLocks noGrp="1"/>
          </p:cNvSpPr>
          <p:nvPr>
            <p:ph idx="1"/>
          </p:nvPr>
        </p:nvSpPr>
        <p:spPr>
          <a:xfrm>
            <a:off x="482600" y="2809875"/>
            <a:ext cx="4292600" cy="3008313"/>
          </a:xfrm>
        </p:spPr>
        <p:txBody>
          <a:bodyPr anchor="ctr">
            <a:normAutofit fontScale="77500" lnSpcReduction="20000"/>
          </a:bodyPr>
          <a:lstStyle/>
          <a:p>
            <a:pPr marL="0" indent="0">
              <a:buFont typeface="Arial" panose="020B0604020202020204" pitchFamily="34" charset="0"/>
              <a:buNone/>
              <a:defRPr/>
            </a:pPr>
            <a:r>
              <a:rPr lang="es-CO" dirty="0"/>
              <a:t>Esta ha sido la </a:t>
            </a:r>
            <a:r>
              <a:rPr lang="es-CO" dirty="0" err="1"/>
              <a:t>tradición</a:t>
            </a:r>
            <a:r>
              <a:rPr lang="es-CO" dirty="0"/>
              <a:t> de la Iglesia: su </a:t>
            </a:r>
            <a:r>
              <a:rPr lang="es-CO" dirty="0" err="1"/>
              <a:t>comprensión</a:t>
            </a:r>
            <a:r>
              <a:rPr lang="es-CO" dirty="0"/>
              <a:t> y creencias se han ampliado y consolidado a lo largo del tiempo como reflejo de su apertura al </a:t>
            </a:r>
            <a:r>
              <a:rPr lang="es-CO" dirty="0" err="1"/>
              <a:t>Espíritu</a:t>
            </a:r>
            <a:r>
              <a:rPr lang="es-CO" dirty="0"/>
              <a:t>, </a:t>
            </a:r>
            <a:r>
              <a:rPr lang="es-CO" dirty="0" err="1"/>
              <a:t>según</a:t>
            </a:r>
            <a:r>
              <a:rPr lang="es-CO" dirty="0"/>
              <a:t> el famoso principio enunciado en el siglo v por san Vicente de </a:t>
            </a:r>
            <a:r>
              <a:rPr lang="es-CO" dirty="0" err="1"/>
              <a:t>Lérins</a:t>
            </a:r>
            <a:r>
              <a:rPr lang="es-CO" dirty="0"/>
              <a:t>: «Se consolida con los </a:t>
            </a:r>
            <a:r>
              <a:rPr lang="es-CO" dirty="0" err="1"/>
              <a:t>años</a:t>
            </a:r>
            <a:r>
              <a:rPr lang="es-CO" dirty="0"/>
              <a:t>, se desarrolla con el tiempo y se profundiza con la edad» Gustav </a:t>
            </a:r>
            <a:r>
              <a:rPr lang="es-CO" dirty="0" err="1"/>
              <a:t>Mahler</a:t>
            </a:r>
            <a:r>
              <a:rPr lang="es-CO" dirty="0"/>
              <a:t>: «La </a:t>
            </a:r>
            <a:r>
              <a:rPr lang="es-CO" dirty="0" err="1"/>
              <a:t>tradición</a:t>
            </a:r>
            <a:r>
              <a:rPr lang="es-CO" dirty="0"/>
              <a:t> es la salvaguarda del futuro y no la custodia de las cenizas». </a:t>
            </a:r>
          </a:p>
          <a:p>
            <a:pPr marL="0" indent="0">
              <a:buFont typeface="Arial" panose="020B0604020202020204" pitchFamily="34" charset="0"/>
              <a:buNone/>
              <a:defRPr/>
            </a:pPr>
            <a:endParaRPr lang="es-CO" dirty="0"/>
          </a:p>
          <a:p>
            <a:pPr>
              <a:defRPr/>
            </a:pPr>
            <a:endParaRPr lang="es-CO" dirty="0"/>
          </a:p>
        </p:txBody>
      </p:sp>
      <p:pic>
        <p:nvPicPr>
          <p:cNvPr id="4098" name="Picture 2" descr="Iglesia Católica sufre caída en credibilidad pero permanece como la  religión predominante en el país – Observatorio del Laicismo – Europa Laica">
            <a:extLst>
              <a:ext uri="{FF2B5EF4-FFF2-40B4-BE49-F238E27FC236}">
                <a16:creationId xmlns:a16="http://schemas.microsoft.com/office/drawing/2014/main" id="{9936DB63-8025-5DB0-A569-186355AA4940}"/>
              </a:ext>
            </a:extLst>
          </p:cNvPr>
          <p:cNvPicPr>
            <a:picLocks noChangeAspect="1" noChangeArrowheads="1"/>
          </p:cNvPicPr>
          <p:nvPr/>
        </p:nvPicPr>
        <p:blipFill rotWithShape="1">
          <a:blip r:embed="rId2"/>
          <a:srcRect l="15002" r="1" b="1"/>
          <a:stretch/>
        </p:blipFill>
        <p:spPr bwMode="auto">
          <a:xfrm>
            <a:off x="5099050" y="2939214"/>
            <a:ext cx="3258768" cy="2300372"/>
          </a:xfrm>
          <a:prstGeom prst="roundRect">
            <a:avLst>
              <a:gd name="adj" fmla="val 1858"/>
            </a:avLst>
          </a:prstGeom>
          <a:noFill/>
          <a:effectLst>
            <a:outerShdw blurRad="50800" dist="50800" dir="5400000" algn="tl" rotWithShape="0">
              <a:srgbClr val="000000">
                <a:alpha val="43000"/>
              </a:srgbClr>
            </a:outerShdw>
          </a:effectLst>
        </p:spPr>
      </p:pic>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65DACF1A-EDCF-EF8B-5585-752672C5950D}"/>
              </a:ext>
            </a:extLst>
          </p:cNvPr>
          <p:cNvSpPr>
            <a:spLocks noGrp="1"/>
          </p:cNvSpPr>
          <p:nvPr>
            <p:ph type="title"/>
          </p:nvPr>
        </p:nvSpPr>
        <p:spPr>
          <a:xfrm>
            <a:off x="855663" y="619125"/>
            <a:ext cx="7429500" cy="1477963"/>
          </a:xfrm>
        </p:spPr>
        <p:txBody>
          <a:bodyPr>
            <a:normAutofit fontScale="90000"/>
          </a:bodyPr>
          <a:lstStyle/>
          <a:p>
            <a:pPr algn="ctr">
              <a:defRPr/>
            </a:pPr>
            <a:r>
              <a:rPr lang="es-MX" i="1" dirty="0">
                <a:solidFill>
                  <a:srgbClr val="FF0000"/>
                </a:solidFill>
                <a:effectLst/>
                <a:latin typeface="Times New Roman" panose="02020603050405020304" pitchFamily="18" charset="0"/>
                <a:ea typeface="Times New Roman" panose="02020603050405020304" pitchFamily="18" charset="0"/>
              </a:rPr>
              <a:t>La tradición monástica benedictina</a:t>
            </a:r>
            <a:br>
              <a:rPr lang="es-CO" dirty="0">
                <a:effectLst/>
                <a:latin typeface="Times New Roman" panose="02020603050405020304" pitchFamily="18" charset="0"/>
                <a:ea typeface="Times New Roman" panose="02020603050405020304" pitchFamily="18" charset="0"/>
              </a:rPr>
            </a:br>
            <a:endParaRPr lang="es-CO" dirty="0"/>
          </a:p>
        </p:txBody>
      </p:sp>
      <p:sp>
        <p:nvSpPr>
          <p:cNvPr id="6" name="Marcador de contenido 5">
            <a:extLst>
              <a:ext uri="{FF2B5EF4-FFF2-40B4-BE49-F238E27FC236}">
                <a16:creationId xmlns:a16="http://schemas.microsoft.com/office/drawing/2014/main" id="{16F3BC34-ED2C-9078-C9EF-8B6B00FF17CD}"/>
              </a:ext>
            </a:extLst>
          </p:cNvPr>
          <p:cNvSpPr>
            <a:spLocks noGrp="1"/>
          </p:cNvSpPr>
          <p:nvPr>
            <p:ph idx="1"/>
          </p:nvPr>
        </p:nvSpPr>
        <p:spPr>
          <a:xfrm>
            <a:off x="855663" y="2249488"/>
            <a:ext cx="7429500" cy="4348162"/>
          </a:xfrm>
        </p:spPr>
        <p:txBody>
          <a:bodyPr/>
          <a:lstStyle/>
          <a:p>
            <a:pPr marL="457200" algn="just">
              <a:lnSpc>
                <a:spcPct val="150000"/>
              </a:lnSpc>
              <a:defRPr/>
            </a:pPr>
            <a:r>
              <a:rPr lang="es-MX" sz="1800" dirty="0">
                <a:effectLst/>
                <a:latin typeface="Times New Roman" panose="02020603050405020304" pitchFamily="18" charset="0"/>
                <a:ea typeface="Times New Roman" panose="02020603050405020304" pitchFamily="18" charset="0"/>
              </a:rPr>
              <a:t>Tanto ella como el monaquismo todo tienen </a:t>
            </a:r>
            <a:r>
              <a:rPr lang="es-MX" sz="1800" u="sng" dirty="0">
                <a:effectLst/>
                <a:latin typeface="Times New Roman" panose="02020603050405020304" pitchFamily="18" charset="0"/>
                <a:ea typeface="Times New Roman" panose="02020603050405020304" pitchFamily="18" charset="0"/>
              </a:rPr>
              <a:t>su fundamento</a:t>
            </a:r>
            <a:r>
              <a:rPr lang="es-MX" sz="1800" dirty="0">
                <a:effectLst/>
                <a:latin typeface="Times New Roman" panose="02020603050405020304" pitchFamily="18" charset="0"/>
                <a:ea typeface="Times New Roman" panose="02020603050405020304" pitchFamily="18" charset="0"/>
              </a:rPr>
              <a:t> en tres realidades : </a:t>
            </a:r>
            <a:endParaRPr lang="es-CO" sz="1800" dirty="0">
              <a:effectLst/>
              <a:latin typeface="Times New Roman" panose="02020603050405020304" pitchFamily="18" charset="0"/>
              <a:ea typeface="Times New Roman" panose="02020603050405020304" pitchFamily="18" charset="0"/>
            </a:endParaRPr>
          </a:p>
          <a:p>
            <a:pPr marL="342900" indent="-342900" algn="just">
              <a:lnSpc>
                <a:spcPct val="150000"/>
              </a:lnSpc>
              <a:buFont typeface="Symbol" pitchFamily="2" charset="2"/>
              <a:buChar char=""/>
              <a:tabLst>
                <a:tab pos="914400" algn="l"/>
              </a:tabLst>
              <a:defRPr/>
            </a:pPr>
            <a:r>
              <a:rPr lang="es-MX" sz="1800" dirty="0">
                <a:effectLst/>
                <a:latin typeface="Times New Roman" panose="02020603050405020304" pitchFamily="18" charset="0"/>
                <a:ea typeface="Times New Roman" panose="02020603050405020304" pitchFamily="18" charset="0"/>
              </a:rPr>
              <a:t>La cultura griega, sobretodo el diálogo socrático (Ver los Apotegmas),</a:t>
            </a:r>
            <a:endParaRPr lang="es-CO" sz="1800" dirty="0">
              <a:effectLst/>
              <a:latin typeface="Times New Roman" panose="02020603050405020304" pitchFamily="18" charset="0"/>
              <a:ea typeface="Times New Roman" panose="02020603050405020304" pitchFamily="18" charset="0"/>
            </a:endParaRPr>
          </a:p>
          <a:p>
            <a:pPr marL="342900" indent="-342900" algn="just">
              <a:lnSpc>
                <a:spcPct val="150000"/>
              </a:lnSpc>
              <a:buFont typeface="Symbol" pitchFamily="2" charset="2"/>
              <a:buChar char=""/>
              <a:tabLst>
                <a:tab pos="914400" algn="l"/>
              </a:tabLst>
              <a:defRPr/>
            </a:pPr>
            <a:r>
              <a:rPr lang="es-MX" sz="1800" dirty="0">
                <a:effectLst/>
                <a:latin typeface="Times New Roman" panose="02020603050405020304" pitchFamily="18" charset="0"/>
                <a:ea typeface="Times New Roman" panose="02020603050405020304" pitchFamily="18" charset="0"/>
              </a:rPr>
              <a:t>La tradición rabínica judía de interpretación de la Escritura : lectura simbólica y alegórica de la Palabra ,</a:t>
            </a:r>
            <a:endParaRPr lang="es-CO" sz="1800" dirty="0">
              <a:effectLst/>
              <a:latin typeface="Times New Roman" panose="02020603050405020304" pitchFamily="18" charset="0"/>
              <a:ea typeface="Times New Roman" panose="02020603050405020304" pitchFamily="18" charset="0"/>
            </a:endParaRPr>
          </a:p>
          <a:p>
            <a:pPr marL="342900" indent="-342900" algn="just">
              <a:lnSpc>
                <a:spcPct val="150000"/>
              </a:lnSpc>
              <a:buFont typeface="Symbol" pitchFamily="2" charset="2"/>
              <a:buChar char=""/>
              <a:tabLst>
                <a:tab pos="914400" algn="l"/>
              </a:tabLst>
              <a:defRPr/>
            </a:pPr>
            <a:r>
              <a:rPr lang="es-MX" sz="1800" dirty="0">
                <a:effectLst/>
                <a:latin typeface="Times New Roman" panose="02020603050405020304" pitchFamily="18" charset="0"/>
                <a:ea typeface="Times New Roman" panose="02020603050405020304" pitchFamily="18" charset="0"/>
              </a:rPr>
              <a:t>La experiencia del Discipulado y el ideal de la primera comunidad cristiana de donde se discierne la voluntad de Dios.</a:t>
            </a:r>
          </a:p>
          <a:p>
            <a:pPr marL="342900" indent="-342900" algn="just">
              <a:lnSpc>
                <a:spcPct val="150000"/>
              </a:lnSpc>
              <a:buFont typeface="Symbol" pitchFamily="2" charset="2"/>
              <a:buChar char=""/>
              <a:tabLst>
                <a:tab pos="914400" algn="l"/>
              </a:tabLst>
              <a:defRPr/>
            </a:pPr>
            <a:r>
              <a:rPr lang="es-MX" sz="1800" dirty="0">
                <a:effectLst/>
                <a:latin typeface="Times New Roman" panose="02020603050405020304" pitchFamily="18" charset="0"/>
                <a:ea typeface="Times New Roman" panose="02020603050405020304" pitchFamily="18" charset="0"/>
              </a:rPr>
              <a:t>La lectio divina es la fuente del discernimiento de la Voluntad de Dios.</a:t>
            </a:r>
            <a:endParaRPr lang="es-CO" sz="1800" dirty="0">
              <a:effectLst/>
              <a:latin typeface="Times New Roman" panose="02020603050405020304" pitchFamily="18" charset="0"/>
              <a:ea typeface="Times New Roman" panose="02020603050405020304" pitchFamily="18" charset="0"/>
            </a:endParaRPr>
          </a:p>
          <a:p>
            <a:pPr marL="342900" indent="-342900" algn="just">
              <a:lnSpc>
                <a:spcPct val="150000"/>
              </a:lnSpc>
              <a:buFont typeface="Symbol" pitchFamily="2" charset="2"/>
              <a:buChar char=""/>
              <a:tabLst>
                <a:tab pos="914400" algn="l"/>
              </a:tabLst>
              <a:defRPr/>
            </a:pPr>
            <a:endParaRPr lang="es-CO" sz="1800" dirty="0">
              <a:effectLst/>
              <a:latin typeface="Times New Roman" panose="02020603050405020304" pitchFamily="18" charset="0"/>
              <a:ea typeface="Times New Roman" panose="02020603050405020304" pitchFamily="18" charset="0"/>
            </a:endParaRPr>
          </a:p>
          <a:p>
            <a:pPr>
              <a:defRPr/>
            </a:pPr>
            <a:endParaRPr lang="es-CO" dirty="0"/>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7DE280-49C4-C389-F349-47AE4FBAC1E7}"/>
              </a:ext>
            </a:extLst>
          </p:cNvPr>
          <p:cNvSpPr>
            <a:spLocks noGrp="1"/>
          </p:cNvSpPr>
          <p:nvPr>
            <p:ph type="title"/>
          </p:nvPr>
        </p:nvSpPr>
        <p:spPr>
          <a:xfrm>
            <a:off x="855663" y="619125"/>
            <a:ext cx="7429500" cy="1477963"/>
          </a:xfrm>
        </p:spPr>
        <p:txBody>
          <a:bodyPr/>
          <a:lstStyle/>
          <a:p>
            <a:pPr>
              <a:defRPr/>
            </a:pPr>
            <a:endParaRPr lang="es-CO"/>
          </a:p>
        </p:txBody>
      </p:sp>
      <p:sp>
        <p:nvSpPr>
          <p:cNvPr id="3" name="Marcador de contenido 2">
            <a:extLst>
              <a:ext uri="{FF2B5EF4-FFF2-40B4-BE49-F238E27FC236}">
                <a16:creationId xmlns:a16="http://schemas.microsoft.com/office/drawing/2014/main" id="{A329F804-05CA-C409-8694-AF7DDA9AAF9F}"/>
              </a:ext>
            </a:extLst>
          </p:cNvPr>
          <p:cNvSpPr>
            <a:spLocks noGrp="1"/>
          </p:cNvSpPr>
          <p:nvPr>
            <p:ph idx="1"/>
          </p:nvPr>
        </p:nvSpPr>
        <p:spPr>
          <a:xfrm>
            <a:off x="855663" y="260350"/>
            <a:ext cx="7429500" cy="6337300"/>
          </a:xfrm>
        </p:spPr>
        <p:txBody>
          <a:bodyPr>
            <a:normAutofit fontScale="92500"/>
          </a:bodyPr>
          <a:lstStyle/>
          <a:p>
            <a:pPr marL="342900" indent="-342900" algn="just">
              <a:lnSpc>
                <a:spcPct val="150000"/>
              </a:lnSpc>
              <a:buFont typeface="Symbol" pitchFamily="2" charset="2"/>
              <a:buChar char=""/>
              <a:tabLst>
                <a:tab pos="904875" algn="l"/>
              </a:tabLst>
              <a:defRPr/>
            </a:pPr>
            <a:r>
              <a:rPr lang="es-MX" sz="1800" dirty="0">
                <a:effectLst/>
                <a:latin typeface="Times New Roman" panose="02020603050405020304" pitchFamily="18" charset="0"/>
                <a:ea typeface="Times New Roman" panose="02020603050405020304" pitchFamily="18" charset="0"/>
              </a:rPr>
              <a:t>La relación discernimiento y la espiritualidad. Consiste en una búsqueda fraterna, solidaria y solitaria de Dios. En ella si aprecian la </a:t>
            </a:r>
            <a:r>
              <a:rPr lang="es-MX" sz="1800" i="1" dirty="0">
                <a:effectLst/>
                <a:latin typeface="Times New Roman" panose="02020603050405020304" pitchFamily="18" charset="0"/>
                <a:ea typeface="Times New Roman" panose="02020603050405020304" pitchFamily="18" charset="0"/>
              </a:rPr>
              <a:t>discretio</a:t>
            </a:r>
            <a:r>
              <a:rPr lang="es-MX" sz="1800" dirty="0">
                <a:effectLst/>
                <a:latin typeface="Times New Roman" panose="02020603050405020304" pitchFamily="18" charset="0"/>
                <a:ea typeface="Times New Roman" panose="02020603050405020304" pitchFamily="18" charset="0"/>
              </a:rPr>
              <a:t>, la escucha atenta de la Palabra, el silencio interior y exterior, la estabilidad dentro de la comunidad. </a:t>
            </a:r>
            <a:endParaRPr lang="es-CO" sz="1800" dirty="0">
              <a:effectLst/>
              <a:latin typeface="Times New Roman" panose="02020603050405020304" pitchFamily="18" charset="0"/>
              <a:ea typeface="Times New Roman" panose="02020603050405020304" pitchFamily="18" charset="0"/>
            </a:endParaRPr>
          </a:p>
          <a:p>
            <a:pPr marL="899160" algn="just">
              <a:lnSpc>
                <a:spcPct val="150000"/>
              </a:lnSpc>
              <a:defRPr/>
            </a:pPr>
            <a:r>
              <a:rPr lang="es-MX" sz="1800" dirty="0">
                <a:effectLst/>
                <a:latin typeface="Times New Roman" panose="02020603050405020304" pitchFamily="18" charset="0"/>
                <a:ea typeface="Times New Roman" panose="02020603050405020304" pitchFamily="18" charset="0"/>
              </a:rPr>
              <a:t>En este contexto, el Padre espiritual aparece ante todo como un testigo y un hermano. Como testigo contempla, admira la obra de Dios en el hermano, designa, anima y deja crecer con infinita discreción y respeto.  Como hermano mayor comparte su propia experiencia de Cristo. Sólo así podrá ser Padre, capaz de discernir (por la invitación, la interrogación y la confrontación) y ayudar en un parto espiritual (mediante la exigencia ascética, la conversión interior, la transfiguración, el perdón, el silencio de la esperanza confiada, la paciencia humilde).</a:t>
            </a:r>
            <a:endParaRPr lang="es-CO" sz="1800" dirty="0">
              <a:effectLst/>
              <a:latin typeface="Times New Roman" panose="02020603050405020304" pitchFamily="18" charset="0"/>
              <a:ea typeface="Times New Roman" panose="02020603050405020304" pitchFamily="18" charset="0"/>
            </a:endParaRPr>
          </a:p>
          <a:p>
            <a:pPr marL="899160" algn="just">
              <a:lnSpc>
                <a:spcPct val="150000"/>
              </a:lnSpc>
              <a:defRPr/>
            </a:pPr>
            <a:r>
              <a:rPr lang="es-MX" sz="1800" dirty="0">
                <a:effectLst/>
                <a:latin typeface="Times New Roman" panose="02020603050405020304" pitchFamily="18" charset="0"/>
                <a:ea typeface="Times New Roman" panose="02020603050405020304" pitchFamily="18" charset="0"/>
              </a:rPr>
              <a:t>Al discípulo se le pide tomar la iniciativa de la palabra abierta, humilde y llena de confianza. También escuchar con oído de discípulo, cuestionar la propia vida hasta ser capaz de dar un consentimiento, obedecer.</a:t>
            </a:r>
            <a:endParaRPr lang="es-CO" sz="1800" dirty="0">
              <a:effectLst/>
              <a:latin typeface="Times New Roman" panose="02020603050405020304" pitchFamily="18" charset="0"/>
              <a:ea typeface="Times New Roman" panose="02020603050405020304" pitchFamily="18" charset="0"/>
            </a:endParaRPr>
          </a:p>
          <a:p>
            <a:pPr>
              <a:defRPr/>
            </a:pPr>
            <a:endParaRPr lang="es-CO" dirty="0"/>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77190D-AC89-9E27-0610-09DA44F79B77}"/>
              </a:ext>
            </a:extLst>
          </p:cNvPr>
          <p:cNvSpPr>
            <a:spLocks noGrp="1"/>
          </p:cNvSpPr>
          <p:nvPr>
            <p:ph type="title"/>
          </p:nvPr>
        </p:nvSpPr>
        <p:spPr>
          <a:xfrm>
            <a:off x="855663" y="619125"/>
            <a:ext cx="7429500" cy="1477963"/>
          </a:xfrm>
        </p:spPr>
        <p:txBody>
          <a:bodyPr/>
          <a:lstStyle/>
          <a:p>
            <a:pPr>
              <a:defRPr/>
            </a:pPr>
            <a:r>
              <a:rPr lang="es-MX" i="1" dirty="0">
                <a:solidFill>
                  <a:srgbClr val="FF0000"/>
                </a:solidFill>
                <a:effectLst/>
                <a:latin typeface="Times New Roman" panose="02020603050405020304" pitchFamily="18" charset="0"/>
                <a:ea typeface="Times New Roman" panose="02020603050405020304" pitchFamily="18" charset="0"/>
              </a:rPr>
              <a:t>La tradición carmelitana</a:t>
            </a:r>
            <a:r>
              <a:rPr lang="es-MX" i="1" dirty="0">
                <a:effectLst/>
                <a:latin typeface="Times New Roman" panose="02020603050405020304" pitchFamily="18" charset="0"/>
                <a:ea typeface="Times New Roman" panose="02020603050405020304" pitchFamily="18" charset="0"/>
              </a:rPr>
              <a:t>.</a:t>
            </a:r>
            <a:br>
              <a:rPr lang="es-CO" dirty="0">
                <a:effectLst/>
                <a:latin typeface="Times New Roman" panose="02020603050405020304" pitchFamily="18" charset="0"/>
                <a:ea typeface="Times New Roman" panose="02020603050405020304" pitchFamily="18" charset="0"/>
              </a:rPr>
            </a:br>
            <a:endParaRPr lang="es-CO" dirty="0"/>
          </a:p>
        </p:txBody>
      </p:sp>
      <p:sp>
        <p:nvSpPr>
          <p:cNvPr id="3" name="Marcador de contenido 2">
            <a:extLst>
              <a:ext uri="{FF2B5EF4-FFF2-40B4-BE49-F238E27FC236}">
                <a16:creationId xmlns:a16="http://schemas.microsoft.com/office/drawing/2014/main" id="{AEBC7EED-0453-D1BD-BDD9-EF5381719165}"/>
              </a:ext>
            </a:extLst>
          </p:cNvPr>
          <p:cNvSpPr>
            <a:spLocks noGrp="1"/>
          </p:cNvSpPr>
          <p:nvPr>
            <p:ph idx="1"/>
          </p:nvPr>
        </p:nvSpPr>
        <p:spPr>
          <a:xfrm>
            <a:off x="855663" y="1341438"/>
            <a:ext cx="7429500" cy="5516562"/>
          </a:xfrm>
        </p:spPr>
        <p:txBody>
          <a:bodyPr>
            <a:normAutofit fontScale="92500" lnSpcReduction="10000"/>
          </a:bodyPr>
          <a:lstStyle/>
          <a:p>
            <a:pPr marL="220980" indent="0" algn="just">
              <a:lnSpc>
                <a:spcPct val="150000"/>
              </a:lnSpc>
              <a:buFont typeface="Arial" panose="020B0604020202020204" pitchFamily="34" charset="0"/>
              <a:buNone/>
              <a:defRPr/>
            </a:pPr>
            <a:r>
              <a:rPr lang="es-MX" sz="1800" dirty="0">
                <a:effectLst/>
                <a:latin typeface="Times New Roman" panose="02020603050405020304" pitchFamily="18" charset="0"/>
                <a:ea typeface="Times New Roman" panose="02020603050405020304" pitchFamily="18" charset="0"/>
              </a:rPr>
              <a:t>Su fundamento se encuentra en una referencia mítica a la figura de Elías(1 Reg. 17 y 21) y en la sensibilidad religiosa medieval en el contexto de la reconquista de los lugares santos. De ahí su carácter épico y heroico, intensamente afectivo y encarnado. La inspiración espiritual se encuentra en el camino de purificación profética de Elías, pasando progresivamente de la arrogancia violenta del fuego, del trueno y de la sequía (en el monte Carmelo) hasta la humilde conversión al susurro de Dios (en el Horeb). El maestro espiritual carmelitano es aquel que baja discretamente del Horeb y echa su manto sobre Eliseo para que continúe la misión. </a:t>
            </a:r>
            <a:endParaRPr lang="es-CO" sz="1800" dirty="0">
              <a:effectLst/>
              <a:latin typeface="Times New Roman" panose="02020603050405020304" pitchFamily="18" charset="0"/>
              <a:ea typeface="Times New Roman" panose="02020603050405020304" pitchFamily="18" charset="0"/>
            </a:endParaRPr>
          </a:p>
          <a:p>
            <a:pPr marL="220980" indent="0" algn="just">
              <a:lnSpc>
                <a:spcPct val="150000"/>
              </a:lnSpc>
              <a:buFont typeface="Arial" panose="020B0604020202020204" pitchFamily="34" charset="0"/>
              <a:buNone/>
              <a:defRPr/>
            </a:pPr>
            <a:r>
              <a:rPr lang="es-MX" sz="1800" dirty="0">
                <a:effectLst/>
                <a:latin typeface="Times New Roman" panose="02020603050405020304" pitchFamily="18" charset="0"/>
                <a:ea typeface="Times New Roman" panose="02020603050405020304" pitchFamily="18" charset="0"/>
              </a:rPr>
              <a:t>Los grandes representantes del Carmelo son : Teresa de Ávila (con el itinerario del Castillo interior, de estilo femenino), Juan de la Cruz (con la Subida al Monte Carmelo, de estilo masculino y ardua ascensión  al Amor) y Teresa de Lisieux (con la Historia de un alma y la pequeña vía , que se fundamente en el amor y la misericordia).</a:t>
            </a:r>
            <a:endParaRPr lang="es-CO" sz="1800" dirty="0">
              <a:effectLst/>
              <a:latin typeface="Times New Roman" panose="02020603050405020304" pitchFamily="18" charset="0"/>
              <a:ea typeface="Times New Roman" panose="02020603050405020304" pitchFamily="18" charset="0"/>
            </a:endParaRPr>
          </a:p>
          <a:p>
            <a:pPr>
              <a:defRPr/>
            </a:pPr>
            <a:endParaRPr lang="es-CO" dirty="0"/>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341D3A-7657-CFC7-3C20-63DD37747621}"/>
              </a:ext>
            </a:extLst>
          </p:cNvPr>
          <p:cNvSpPr>
            <a:spLocks noGrp="1"/>
          </p:cNvSpPr>
          <p:nvPr>
            <p:ph type="title"/>
          </p:nvPr>
        </p:nvSpPr>
        <p:spPr>
          <a:xfrm>
            <a:off x="855663" y="619125"/>
            <a:ext cx="7429500" cy="1477963"/>
          </a:xfrm>
        </p:spPr>
        <p:txBody>
          <a:bodyPr/>
          <a:lstStyle/>
          <a:p>
            <a:pPr>
              <a:defRPr/>
            </a:pPr>
            <a:endParaRPr lang="es-CO"/>
          </a:p>
        </p:txBody>
      </p:sp>
      <p:sp>
        <p:nvSpPr>
          <p:cNvPr id="3" name="Marcador de contenido 2">
            <a:extLst>
              <a:ext uri="{FF2B5EF4-FFF2-40B4-BE49-F238E27FC236}">
                <a16:creationId xmlns:a16="http://schemas.microsoft.com/office/drawing/2014/main" id="{86CF301B-8305-F309-9F95-C1E432650F1D}"/>
              </a:ext>
            </a:extLst>
          </p:cNvPr>
          <p:cNvSpPr>
            <a:spLocks noGrp="1"/>
          </p:cNvSpPr>
          <p:nvPr>
            <p:ph idx="1"/>
          </p:nvPr>
        </p:nvSpPr>
        <p:spPr>
          <a:xfrm>
            <a:off x="0" y="115888"/>
            <a:ext cx="9144000" cy="6742112"/>
          </a:xfrm>
        </p:spPr>
        <p:txBody>
          <a:bodyPr/>
          <a:lstStyle/>
          <a:p>
            <a:pPr marL="449580" algn="just">
              <a:lnSpc>
                <a:spcPct val="150000"/>
              </a:lnSpc>
              <a:defRPr/>
            </a:pPr>
            <a:r>
              <a:rPr lang="es-MX" sz="1800" dirty="0">
                <a:effectLst/>
                <a:latin typeface="Times New Roman" panose="02020603050405020304" pitchFamily="18" charset="0"/>
                <a:ea typeface="Times New Roman" panose="02020603050405020304" pitchFamily="18" charset="0"/>
              </a:rPr>
              <a:t>El Carmelo, un camino de contrastes. La experiencia carmelitana consiste en integrar apasionadamente en la aventura del discípulo enamorado de su Dios una serie de contrastes en tensión fecunda : soledad y amor comunitario, fuego y hielo de la experiencia mística , experiencia del Todo que se revela en la Nada , lucha entre los excesos del amor y del sufrimiento  y la humildad absoluta de una propuesta de radical banalidad , ascesis y gozo, obediencia y libertad, fe y amor.</a:t>
            </a:r>
            <a:endParaRPr lang="es-CO" sz="1800" dirty="0">
              <a:effectLst/>
              <a:latin typeface="Times New Roman" panose="02020603050405020304" pitchFamily="18" charset="0"/>
              <a:ea typeface="Times New Roman" panose="02020603050405020304" pitchFamily="18" charset="0"/>
            </a:endParaRPr>
          </a:p>
          <a:p>
            <a:pPr marL="449580" algn="just">
              <a:lnSpc>
                <a:spcPct val="150000"/>
              </a:lnSpc>
              <a:defRPr/>
            </a:pPr>
            <a:endParaRPr lang="es-CO" sz="1800" dirty="0">
              <a:effectLst/>
              <a:latin typeface="Times New Roman" panose="02020603050405020304" pitchFamily="18" charset="0"/>
              <a:ea typeface="Times New Roman" panose="02020603050405020304" pitchFamily="18" charset="0"/>
            </a:endParaRPr>
          </a:p>
          <a:p>
            <a:pPr marL="449580" algn="just">
              <a:lnSpc>
                <a:spcPct val="150000"/>
              </a:lnSpc>
              <a:defRPr/>
            </a:pPr>
            <a:r>
              <a:rPr lang="es-MX" sz="1800" dirty="0">
                <a:effectLst/>
                <a:latin typeface="Times New Roman" panose="02020603050405020304" pitchFamily="18" charset="0"/>
                <a:ea typeface="Times New Roman" panose="02020603050405020304" pitchFamily="18" charset="0"/>
              </a:rPr>
              <a:t>El acompañamiento carmelitano. Es una aventura solitaria, misteriosa. El acompañante desaparece ante el misterio y su única función es ayudar al discípulo a atreverse, arriesgarse a entrar al castillo o emprender la Subida al Monte o asumir la pequeña vía. Todo en una secuencia propia : pasión, despojo, fe y amor.  El acompañante no es más que el mozo silencioso y terco que despierta al orante para obligarle con cariño a beber el vaso de agua y comer el trozo de pan que le permitirá caminar cuarenta días y cuarenta noches hasta el encuentro con el Dios de fuego y de hielo. </a:t>
            </a:r>
            <a:endParaRPr lang="es-CO" sz="1800" dirty="0">
              <a:effectLst/>
              <a:latin typeface="Times New Roman" panose="02020603050405020304" pitchFamily="18" charset="0"/>
              <a:ea typeface="Times New Roman" panose="02020603050405020304" pitchFamily="18" charset="0"/>
            </a:endParaRPr>
          </a:p>
          <a:p>
            <a:pPr>
              <a:defRPr/>
            </a:pPr>
            <a:endParaRPr lang="es-CO" dirty="0"/>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41DE5B-95E5-C28B-DAE5-59F07E05552E}"/>
              </a:ext>
            </a:extLst>
          </p:cNvPr>
          <p:cNvSpPr>
            <a:spLocks noGrp="1"/>
          </p:cNvSpPr>
          <p:nvPr>
            <p:ph type="title"/>
          </p:nvPr>
        </p:nvSpPr>
        <p:spPr>
          <a:xfrm>
            <a:off x="855663" y="619125"/>
            <a:ext cx="7429500" cy="1477963"/>
          </a:xfrm>
        </p:spPr>
        <p:txBody>
          <a:bodyPr/>
          <a:lstStyle/>
          <a:p>
            <a:pPr>
              <a:defRPr/>
            </a:pPr>
            <a:r>
              <a:rPr lang="es-MX" i="1" dirty="0">
                <a:solidFill>
                  <a:srgbClr val="FF0000"/>
                </a:solidFill>
                <a:effectLst/>
                <a:latin typeface="Times New Roman" panose="02020603050405020304" pitchFamily="18" charset="0"/>
                <a:ea typeface="Times New Roman" panose="02020603050405020304" pitchFamily="18" charset="0"/>
              </a:rPr>
              <a:t>La tradición ignaciana</a:t>
            </a:r>
            <a:br>
              <a:rPr lang="es-CO" dirty="0">
                <a:solidFill>
                  <a:srgbClr val="FF0000"/>
                </a:solidFill>
                <a:effectLst/>
                <a:latin typeface="Times New Roman" panose="02020603050405020304" pitchFamily="18" charset="0"/>
                <a:ea typeface="Times New Roman" panose="02020603050405020304" pitchFamily="18" charset="0"/>
              </a:rPr>
            </a:br>
            <a:endParaRPr lang="es-CO" dirty="0">
              <a:solidFill>
                <a:srgbClr val="FF0000"/>
              </a:solidFill>
            </a:endParaRPr>
          </a:p>
        </p:txBody>
      </p:sp>
      <p:sp>
        <p:nvSpPr>
          <p:cNvPr id="3" name="Marcador de contenido 2">
            <a:extLst>
              <a:ext uri="{FF2B5EF4-FFF2-40B4-BE49-F238E27FC236}">
                <a16:creationId xmlns:a16="http://schemas.microsoft.com/office/drawing/2014/main" id="{E4D6E41F-2F6F-50BF-56CE-AB2FF2762106}"/>
              </a:ext>
            </a:extLst>
          </p:cNvPr>
          <p:cNvSpPr>
            <a:spLocks noGrp="1"/>
          </p:cNvSpPr>
          <p:nvPr>
            <p:ph idx="1"/>
          </p:nvPr>
        </p:nvSpPr>
        <p:spPr>
          <a:xfrm>
            <a:off x="855663" y="1412875"/>
            <a:ext cx="7429500" cy="6337300"/>
          </a:xfrm>
        </p:spPr>
        <p:txBody>
          <a:bodyPr>
            <a:normAutofit fontScale="92500"/>
          </a:bodyPr>
          <a:lstStyle/>
          <a:p>
            <a:pPr marL="447675" algn="just">
              <a:lnSpc>
                <a:spcPct val="150000"/>
              </a:lnSpc>
              <a:defRPr/>
            </a:pPr>
            <a:r>
              <a:rPr lang="es-MX" sz="1800" dirty="0">
                <a:effectLst/>
                <a:latin typeface="Times New Roman" panose="02020603050405020304" pitchFamily="18" charset="0"/>
                <a:ea typeface="Times New Roman" panose="02020603050405020304" pitchFamily="18" charset="0"/>
              </a:rPr>
              <a:t>Es la más conocida e influyente en la tradición cristiana occidental y su método de discernimiento es el más eficaz y seguro. Es una propuesta marcada por la personalidad de Ignacio de Loyola, una cultura , una tiempo histórico concreto y una coyuntura eclesial de Contrarreforma.</a:t>
            </a:r>
            <a:endParaRPr lang="es-CO" sz="1800" dirty="0">
              <a:effectLst/>
              <a:latin typeface="Times New Roman" panose="02020603050405020304" pitchFamily="18" charset="0"/>
              <a:ea typeface="Times New Roman" panose="02020603050405020304" pitchFamily="18" charset="0"/>
            </a:endParaRPr>
          </a:p>
          <a:p>
            <a:pPr marL="447675" algn="just">
              <a:lnSpc>
                <a:spcPct val="150000"/>
              </a:lnSpc>
              <a:defRPr/>
            </a:pPr>
            <a:r>
              <a:rPr lang="es-MX" sz="1800" dirty="0">
                <a:effectLst/>
                <a:latin typeface="Times New Roman" panose="02020603050405020304" pitchFamily="18" charset="0"/>
                <a:ea typeface="Times New Roman" panose="02020603050405020304" pitchFamily="18" charset="0"/>
              </a:rPr>
              <a:t> </a:t>
            </a:r>
            <a:endParaRPr lang="es-CO" sz="1800" dirty="0">
              <a:effectLst/>
              <a:latin typeface="Times New Roman" panose="02020603050405020304" pitchFamily="18" charset="0"/>
              <a:ea typeface="Times New Roman" panose="02020603050405020304" pitchFamily="18" charset="0"/>
            </a:endParaRPr>
          </a:p>
          <a:p>
            <a:pPr marL="447675" algn="just">
              <a:lnSpc>
                <a:spcPct val="150000"/>
              </a:lnSpc>
              <a:defRPr/>
            </a:pPr>
            <a:r>
              <a:rPr lang="es-MX" sz="1800" dirty="0">
                <a:effectLst/>
                <a:latin typeface="Times New Roman" panose="02020603050405020304" pitchFamily="18" charset="0"/>
                <a:ea typeface="Times New Roman" panose="02020603050405020304" pitchFamily="18" charset="0"/>
              </a:rPr>
              <a:t>El itinerario cristiano de Ignacio es una epopeya militar que desea conquistar el Reino, cuyo soberano, Jesucristo, enrola a sus soldados bajo su bandera. Se trata de una ciudadela para asaltar y conquistar. La experiencia espiritual se presenta como un trabajo voluntario de sanación y de conversión personal sistemática.  Dicha conversión pasa por una radical exploración de sí mismo y una autocrítica sin complacencia. El yo manoteado como un caballo fogoso se ve encaminado con una “santa violencia” al servicio de su propia liberación de sus deseos desordenados, para llegar a la santa indiferencia, es decir, la perfecta disponibilidad a la voluntad de Dios.</a:t>
            </a:r>
            <a:endParaRPr lang="es-CO" sz="1800" dirty="0">
              <a:effectLst/>
              <a:latin typeface="Times New Roman" panose="02020603050405020304" pitchFamily="18" charset="0"/>
              <a:ea typeface="Times New Roman" panose="02020603050405020304" pitchFamily="18" charset="0"/>
            </a:endParaRPr>
          </a:p>
          <a:p>
            <a:pPr marL="447675" algn="just">
              <a:lnSpc>
                <a:spcPct val="150000"/>
              </a:lnSpc>
              <a:defRPr/>
            </a:pPr>
            <a:r>
              <a:rPr lang="es-MX" sz="1800" dirty="0">
                <a:effectLst/>
                <a:latin typeface="Times New Roman" panose="02020603050405020304" pitchFamily="18" charset="0"/>
                <a:ea typeface="Times New Roman" panose="02020603050405020304" pitchFamily="18" charset="0"/>
              </a:rPr>
              <a:t> </a:t>
            </a:r>
            <a:endParaRPr lang="es-CO" sz="1800" dirty="0">
              <a:effectLst/>
              <a:latin typeface="Times New Roman" panose="02020603050405020304" pitchFamily="18" charset="0"/>
              <a:ea typeface="Times New Roman" panose="02020603050405020304" pitchFamily="18" charset="0"/>
            </a:endParaRPr>
          </a:p>
          <a:p>
            <a:pPr>
              <a:defRPr/>
            </a:pPr>
            <a:endParaRPr lang="es-CO" dirty="0"/>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67DAC2-AE10-E5E2-47F4-93619066D0CF}"/>
              </a:ext>
            </a:extLst>
          </p:cNvPr>
          <p:cNvSpPr>
            <a:spLocks noGrp="1"/>
          </p:cNvSpPr>
          <p:nvPr>
            <p:ph type="title"/>
          </p:nvPr>
        </p:nvSpPr>
        <p:spPr>
          <a:xfrm>
            <a:off x="855663" y="619125"/>
            <a:ext cx="7429500" cy="1477963"/>
          </a:xfrm>
        </p:spPr>
        <p:txBody>
          <a:bodyPr/>
          <a:lstStyle/>
          <a:p>
            <a:pPr>
              <a:defRPr/>
            </a:pPr>
            <a:endParaRPr lang="es-CO"/>
          </a:p>
        </p:txBody>
      </p:sp>
      <p:sp>
        <p:nvSpPr>
          <p:cNvPr id="3" name="Marcador de contenido 2">
            <a:extLst>
              <a:ext uri="{FF2B5EF4-FFF2-40B4-BE49-F238E27FC236}">
                <a16:creationId xmlns:a16="http://schemas.microsoft.com/office/drawing/2014/main" id="{630B713D-B2D6-B32E-D287-A1F00AB214C7}"/>
              </a:ext>
            </a:extLst>
          </p:cNvPr>
          <p:cNvSpPr>
            <a:spLocks noGrp="1"/>
          </p:cNvSpPr>
          <p:nvPr>
            <p:ph idx="1"/>
          </p:nvPr>
        </p:nvSpPr>
        <p:spPr>
          <a:xfrm>
            <a:off x="0" y="619125"/>
            <a:ext cx="8820150" cy="6410325"/>
          </a:xfrm>
        </p:spPr>
        <p:txBody>
          <a:bodyPr/>
          <a:lstStyle/>
          <a:p>
            <a:pPr marL="0" indent="0">
              <a:buFont typeface="Arial" panose="020B0604020202020204" pitchFamily="34" charset="0"/>
              <a:buNone/>
              <a:defRPr/>
            </a:pPr>
            <a:endParaRPr lang="es-MX" sz="1800" dirty="0">
              <a:effectLst/>
              <a:latin typeface="Times New Roman" panose="02020603050405020304" pitchFamily="18" charset="0"/>
              <a:ea typeface="Times New Roman" panose="02020603050405020304" pitchFamily="18" charset="0"/>
            </a:endParaRPr>
          </a:p>
          <a:p>
            <a:pPr>
              <a:defRPr/>
            </a:pPr>
            <a:endParaRPr lang="es-MX" sz="1800" dirty="0">
              <a:effectLst/>
              <a:latin typeface="Times New Roman" panose="02020603050405020304" pitchFamily="18" charset="0"/>
              <a:ea typeface="Times New Roman" panose="02020603050405020304" pitchFamily="18" charset="0"/>
            </a:endParaRPr>
          </a:p>
          <a:p>
            <a:pPr algn="just">
              <a:defRPr/>
            </a:pPr>
            <a:r>
              <a:rPr lang="es-MX" sz="1800" dirty="0">
                <a:effectLst/>
                <a:latin typeface="Times New Roman" panose="02020603050405020304" pitchFamily="18" charset="0"/>
                <a:ea typeface="Times New Roman" panose="02020603050405020304" pitchFamily="18" charset="0"/>
              </a:rPr>
              <a:t>Los ejercicios espirituales constituyen lo fundamental del método ignaciano. Se caracterizan por el terrible coraje de mirarse uno a sí mismo a la luz deslumbrante de Cristo para ser libre y disponible a Cristo. Luego viene el consentir la verdad explorada y soltar el yo y sus caprichos para ponerlo al servicio del amor a Cristo y su Iglesia. Lentamente va abriendo al sujeto a la audacia y la valentía del testimonio y del anuncio, con una seria dirección de los afectos y sentimientos humanos. Ignacio le tiene horror a la tibieza y a las medias tintas; para él el Evangelio es todo o nada, lo cual implica una opción seria y radical.</a:t>
            </a:r>
          </a:p>
          <a:p>
            <a:pPr algn="just">
              <a:defRPr/>
            </a:pPr>
            <a:r>
              <a:rPr lang="es-MX" sz="1800" dirty="0">
                <a:effectLst/>
                <a:latin typeface="Times New Roman" panose="02020603050405020304" pitchFamily="18" charset="0"/>
                <a:ea typeface="Times New Roman" panose="02020603050405020304" pitchFamily="18" charset="0"/>
              </a:rPr>
              <a:t>En este contexto, el servicio del acompañante puede o ser totalmente insignificante (aplicar simplemente el método) o ser exorbitante Identificarse con el método). Pero entre la neutralidad y la dictadura existe, sin embargo, una postura que la mayoría de las acompañantes  de espiritualidad ignaciana adoptan hoy. El acompañante ya no se ve a sí mismo como un director espiritual, sino como un compañero de camino, sensible a las modulaciones y variaciones afectivas, anímicas y espirituales del peregrino.</a:t>
            </a:r>
            <a:endParaRPr lang="es-CO" sz="1800" dirty="0">
              <a:effectLst/>
              <a:latin typeface="Times New Roman" panose="02020603050405020304" pitchFamily="18" charset="0"/>
              <a:ea typeface="Times New Roman" panose="02020603050405020304" pitchFamily="18" charset="0"/>
            </a:endParaRPr>
          </a:p>
          <a:p>
            <a:pPr algn="just">
              <a:defRPr/>
            </a:pPr>
            <a:endParaRPr lang="es-MX" sz="1800" dirty="0">
              <a:effectLst/>
              <a:latin typeface="Times New Roman" panose="02020603050405020304" pitchFamily="18" charset="0"/>
              <a:ea typeface="Times New Roman" panose="02020603050405020304" pitchFamily="18" charset="0"/>
            </a:endParaRPr>
          </a:p>
          <a:p>
            <a:pPr algn="just">
              <a:defRPr/>
            </a:pPr>
            <a:endParaRPr lang="es-CO" sz="1800" dirty="0">
              <a:effectLst/>
              <a:latin typeface="Times New Roman" panose="02020603050405020304" pitchFamily="18" charset="0"/>
              <a:ea typeface="Times New Roman" panose="02020603050405020304" pitchFamily="18" charset="0"/>
            </a:endParaRPr>
          </a:p>
          <a:p>
            <a:pPr>
              <a:defRPr/>
            </a:pPr>
            <a:endParaRPr lang="es-CO" dirty="0"/>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CCBC04-A9D5-562B-695C-A75A121D0F9C}"/>
              </a:ext>
            </a:extLst>
          </p:cNvPr>
          <p:cNvSpPr>
            <a:spLocks noGrp="1"/>
          </p:cNvSpPr>
          <p:nvPr>
            <p:ph type="title"/>
          </p:nvPr>
        </p:nvSpPr>
        <p:spPr>
          <a:xfrm>
            <a:off x="866775" y="1587500"/>
            <a:ext cx="2349500" cy="765175"/>
          </a:xfrm>
        </p:spPr>
        <p:txBody>
          <a:bodyPr/>
          <a:lstStyle/>
          <a:p>
            <a:pPr>
              <a:defRPr/>
            </a:pPr>
            <a:r>
              <a:rPr lang="es-CO" sz="2325" dirty="0"/>
              <a:t>5. LOS SIGNOS DE LOS TIEMPOS</a:t>
            </a:r>
          </a:p>
        </p:txBody>
      </p:sp>
      <p:sp>
        <p:nvSpPr>
          <p:cNvPr id="3" name="Marcador de contenido 2">
            <a:extLst>
              <a:ext uri="{FF2B5EF4-FFF2-40B4-BE49-F238E27FC236}">
                <a16:creationId xmlns:a16="http://schemas.microsoft.com/office/drawing/2014/main" id="{95844599-52AB-8080-333C-74636495F418}"/>
              </a:ext>
            </a:extLst>
          </p:cNvPr>
          <p:cNvSpPr>
            <a:spLocks noGrp="1"/>
          </p:cNvSpPr>
          <p:nvPr>
            <p:ph idx="1"/>
          </p:nvPr>
        </p:nvSpPr>
        <p:spPr>
          <a:xfrm>
            <a:off x="866775" y="2447925"/>
            <a:ext cx="2349500" cy="2924175"/>
          </a:xfrm>
        </p:spPr>
        <p:txBody>
          <a:bodyPr>
            <a:normAutofit fontScale="62500" lnSpcReduction="20000"/>
          </a:bodyPr>
          <a:lstStyle/>
          <a:p>
            <a:pPr marL="0" indent="0">
              <a:lnSpc>
                <a:spcPct val="90000"/>
              </a:lnSpc>
              <a:buFont typeface="Arial" panose="020B0604020202020204" pitchFamily="34" charset="0"/>
              <a:buNone/>
              <a:defRPr/>
            </a:pPr>
            <a:r>
              <a:rPr lang="es-CO">
                <a:solidFill>
                  <a:schemeClr val="bg1"/>
                </a:solidFill>
              </a:rPr>
              <a:t>El Espíritu nos muestra cosas nuevas a través de lo que la Iglesia llama los «signos de los tiempos». Discernir los signos de los tiempos nos permite entender el sentido de los cambios. Al interpretar y rezar sobre eventos o tendencias a la luz del Evangelio, podemos detectar las mociones que reflejan los vaores del Reino de Dios y su opuesto. </a:t>
            </a:r>
          </a:p>
          <a:p>
            <a:pPr>
              <a:lnSpc>
                <a:spcPct val="90000"/>
              </a:lnSpc>
              <a:defRPr/>
            </a:pPr>
            <a:endParaRPr lang="es-CO">
              <a:solidFill>
                <a:schemeClr val="bg1"/>
              </a:solidFill>
            </a:endParaRPr>
          </a:p>
        </p:txBody>
      </p:sp>
      <p:pic>
        <p:nvPicPr>
          <p:cNvPr id="273411" name="Picture 4" descr="27 pequeñas oraciones para rezar con los niños">
            <a:extLst>
              <a:ext uri="{FF2B5EF4-FFF2-40B4-BE49-F238E27FC236}">
                <a16:creationId xmlns:a16="http://schemas.microsoft.com/office/drawing/2014/main" id="{DAAE64EB-1502-85DC-1704-003FA1F685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692" r="10658" b="-2"/>
          <a:stretch>
            <a:fillRect/>
          </a:stretch>
        </p:blipFill>
        <p:spPr bwMode="auto">
          <a:xfrm>
            <a:off x="3895725" y="1460500"/>
            <a:ext cx="479425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433" name="Picture 2" descr="5 Maneras de Practicar la Solidaridad | Amormeus">
            <a:extLst>
              <a:ext uri="{FF2B5EF4-FFF2-40B4-BE49-F238E27FC236}">
                <a16:creationId xmlns:a16="http://schemas.microsoft.com/office/drawing/2014/main" id="{E57A77D6-49A6-63ED-A061-3D01743C74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130" r="-2" b="13034"/>
          <a:stretch>
            <a:fillRect/>
          </a:stretch>
        </p:blipFill>
        <p:spPr bwMode="auto">
          <a:xfrm>
            <a:off x="355600" y="1190625"/>
            <a:ext cx="8432800" cy="445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a:extLst>
              <a:ext uri="{FF2B5EF4-FFF2-40B4-BE49-F238E27FC236}">
                <a16:creationId xmlns:a16="http://schemas.microsoft.com/office/drawing/2014/main" id="{55EA5AB8-3B08-1491-2FCF-E83F09F3F060}"/>
              </a:ext>
            </a:extLst>
          </p:cNvPr>
          <p:cNvSpPr>
            <a:spLocks noGrp="1"/>
          </p:cNvSpPr>
          <p:nvPr>
            <p:ph type="title"/>
          </p:nvPr>
        </p:nvSpPr>
        <p:spPr>
          <a:xfrm>
            <a:off x="971550" y="1943100"/>
            <a:ext cx="6465888" cy="641350"/>
          </a:xfrm>
        </p:spPr>
        <p:txBody>
          <a:bodyPr/>
          <a:lstStyle/>
          <a:p>
            <a:pPr>
              <a:defRPr/>
            </a:pPr>
            <a:r>
              <a:rPr lang="es-CO"/>
              <a:t>6. PRINCIPIOS DEL EVANGELIO</a:t>
            </a:r>
          </a:p>
        </p:txBody>
      </p:sp>
      <p:sp>
        <p:nvSpPr>
          <p:cNvPr id="3" name="Marcador de contenido 2">
            <a:extLst>
              <a:ext uri="{FF2B5EF4-FFF2-40B4-BE49-F238E27FC236}">
                <a16:creationId xmlns:a16="http://schemas.microsoft.com/office/drawing/2014/main" id="{9DB95956-3D01-5909-F9B6-44D5D58CC458}"/>
              </a:ext>
            </a:extLst>
          </p:cNvPr>
          <p:cNvSpPr>
            <a:spLocks noGrp="1"/>
          </p:cNvSpPr>
          <p:nvPr>
            <p:ph idx="1"/>
          </p:nvPr>
        </p:nvSpPr>
        <p:spPr>
          <a:xfrm>
            <a:off x="1295400" y="2692400"/>
            <a:ext cx="6191250" cy="2228850"/>
          </a:xfrm>
        </p:spPr>
        <p:txBody>
          <a:bodyPr anchor="t"/>
          <a:lstStyle/>
          <a:p>
            <a:pPr marL="0" indent="0">
              <a:buFont typeface="Arial" panose="020B0604020202020204" pitchFamily="34" charset="0"/>
              <a:buNone/>
              <a:defRPr/>
            </a:pPr>
            <a:r>
              <a:rPr lang="es-CO" sz="1200">
                <a:solidFill>
                  <a:schemeClr val="bg1"/>
                </a:solidFill>
              </a:rPr>
              <a:t>A la luz del Evangelio y de los principios sociales católicos —la solidaridad, la subsidiariedad, la opción por los pobres, el destino universal de los bienes—, es imposible no sentir la necesidad de poner todo de sí para acortar las distancias y que las generaciones se encuentren. ¿Cómo acogemos otra vez a los ancianos en sus familias y restauramos su contacto con los jóvenes? ¿Cómo les regalamos a los jóvenes raíces para que puedan profetizar, es decir, abrir espacios de crecimiento? Aquí entra en juego el discernimiento: ¿Qué significa esto para mí y mi familia? ¿Qué significa para nuestras políticas públicas? Podríamos preguntarnos lo mismo sobre los jóvenes sin trabajo, sin oportunidades de estudio, a menudo sumergidos en el doloroso mundo de las drogas. </a:t>
            </a:r>
          </a:p>
          <a:p>
            <a:pPr>
              <a:defRPr/>
            </a:pPr>
            <a:endParaRPr lang="es-CO" sz="1200">
              <a:solidFill>
                <a:schemeClr val="bg1"/>
              </a:solidFill>
            </a:endParaRP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71DE73-3BDF-E1CE-FE98-17277AF2F5B9}"/>
              </a:ext>
            </a:extLst>
          </p:cNvPr>
          <p:cNvSpPr>
            <a:spLocks noGrp="1"/>
          </p:cNvSpPr>
          <p:nvPr>
            <p:ph type="title"/>
          </p:nvPr>
        </p:nvSpPr>
        <p:spPr>
          <a:xfrm>
            <a:off x="855663" y="619125"/>
            <a:ext cx="7429500" cy="1477963"/>
          </a:xfrm>
        </p:spPr>
        <p:txBody>
          <a:bodyPr/>
          <a:lstStyle/>
          <a:p>
            <a:pPr>
              <a:defRPr/>
            </a:pPr>
            <a:r>
              <a:rPr lang="es-CO" dirty="0">
                <a:solidFill>
                  <a:srgbClr val="FF0000"/>
                </a:solidFill>
              </a:rPr>
              <a:t>Conclusión DEL CARISMA EN EL discernimiento EN LA IGLESIA </a:t>
            </a:r>
          </a:p>
        </p:txBody>
      </p:sp>
      <p:sp>
        <p:nvSpPr>
          <p:cNvPr id="3" name="Marcador de contenido 2">
            <a:extLst>
              <a:ext uri="{FF2B5EF4-FFF2-40B4-BE49-F238E27FC236}">
                <a16:creationId xmlns:a16="http://schemas.microsoft.com/office/drawing/2014/main" id="{B63551DC-E0FF-1C9D-6D68-344EC41F67EC}"/>
              </a:ext>
            </a:extLst>
          </p:cNvPr>
          <p:cNvSpPr>
            <a:spLocks noGrp="1"/>
          </p:cNvSpPr>
          <p:nvPr>
            <p:ph idx="1"/>
          </p:nvPr>
        </p:nvSpPr>
        <p:spPr>
          <a:xfrm>
            <a:off x="250825" y="1989138"/>
            <a:ext cx="8569325" cy="4608512"/>
          </a:xfrm>
        </p:spPr>
        <p:txBody>
          <a:bodyPr/>
          <a:lstStyle/>
          <a:p>
            <a:pPr marL="342900" indent="-342900">
              <a:buFont typeface="Arial" panose="020B0604020202020204" pitchFamily="34" charset="0"/>
              <a:buAutoNum type="arabicPeriod"/>
              <a:defRPr/>
            </a:pPr>
            <a:r>
              <a:rPr lang="es-MX" sz="1800" dirty="0">
                <a:effectLst/>
                <a:latin typeface="Times New Roman" panose="02020603050405020304" pitchFamily="18" charset="0"/>
                <a:ea typeface="Times New Roman" panose="02020603050405020304" pitchFamily="18" charset="0"/>
              </a:rPr>
              <a:t>La tradición ha de ser un horizonte detrás del caminante, nunca delante como para impedirle escrutar la noche de su propio tiempo y descubrir nuevos horizontes nunca explorados. </a:t>
            </a:r>
          </a:p>
          <a:p>
            <a:pPr marL="342900" indent="-342900">
              <a:buFont typeface="Arial" panose="020B0604020202020204" pitchFamily="34" charset="0"/>
              <a:buAutoNum type="arabicPeriod"/>
              <a:defRPr/>
            </a:pPr>
            <a:r>
              <a:rPr lang="es-MX" sz="1800" dirty="0">
                <a:effectLst/>
                <a:latin typeface="Times New Roman" panose="02020603050405020304" pitchFamily="18" charset="0"/>
                <a:ea typeface="Times New Roman" panose="02020603050405020304" pitchFamily="18" charset="0"/>
              </a:rPr>
              <a:t>El salmo 23: itineriairo del pastor.guía y acompañante en el discernimiento </a:t>
            </a:r>
          </a:p>
          <a:p>
            <a:pPr marL="342900" indent="-342900">
              <a:buFont typeface="Arial" panose="020B0604020202020204" pitchFamily="34" charset="0"/>
              <a:buAutoNum type="alphaLcParenR"/>
              <a:defRPr/>
            </a:pPr>
            <a:r>
              <a:rPr lang="es-MX" sz="1800" dirty="0">
                <a:effectLst/>
                <a:latin typeface="Times New Roman" panose="02020603050405020304" pitchFamily="18" charset="0"/>
                <a:ea typeface="Times New Roman" panose="02020603050405020304" pitchFamily="18" charset="0"/>
              </a:rPr>
              <a:t>Va adelante: yo soy el pastor y las ovejas siguen al pastor</a:t>
            </a:r>
          </a:p>
          <a:p>
            <a:pPr marL="342900" indent="-342900">
              <a:buFont typeface="Arial" panose="020B0604020202020204" pitchFamily="34" charset="0"/>
              <a:buAutoNum type="alphaLcParenR"/>
              <a:defRPr/>
            </a:pPr>
            <a:r>
              <a:rPr lang="es-MX" sz="1800" dirty="0">
                <a:effectLst/>
                <a:latin typeface="Times New Roman" panose="02020603050405020304" pitchFamily="18" charset="0"/>
                <a:ea typeface="Times New Roman" panose="02020603050405020304" pitchFamily="18" charset="0"/>
              </a:rPr>
              <a:t>Aunque camine por valles.. Él va conmigo: al lado de…</a:t>
            </a:r>
          </a:p>
          <a:p>
            <a:pPr marL="342900" indent="-342900">
              <a:buFont typeface="Arial" panose="020B0604020202020204" pitchFamily="34" charset="0"/>
              <a:buAutoNum type="alphaLcParenR"/>
              <a:defRPr/>
            </a:pPr>
            <a:r>
              <a:rPr lang="es-MX" sz="1800" dirty="0">
                <a:effectLst/>
                <a:latin typeface="Times New Roman" panose="02020603050405020304" pitchFamily="18" charset="0"/>
                <a:ea typeface="Times New Roman" panose="02020603050405020304" pitchFamily="18" charset="0"/>
              </a:rPr>
              <a:t>”tu vara y cayado”: va detrás del rebaño. </a:t>
            </a:r>
          </a:p>
          <a:p>
            <a:pPr marL="0" indent="0">
              <a:buFont typeface="Arial" panose="020B0604020202020204" pitchFamily="34" charset="0"/>
              <a:buNone/>
              <a:defRPr/>
            </a:pPr>
            <a:r>
              <a:rPr lang="es-MX" sz="1800" dirty="0">
                <a:effectLst/>
                <a:latin typeface="Times New Roman" panose="02020603050405020304" pitchFamily="18" charset="0"/>
                <a:ea typeface="Times New Roman" panose="02020603050405020304" pitchFamily="18" charset="0"/>
              </a:rPr>
              <a:t>3. Cada escuela y tradición en la Iglesia nos ayuda a discernir los carismas hoy: la espiritualidad y los fundadores son muy importantes en la tradicion de la Iglesia. </a:t>
            </a:r>
          </a:p>
          <a:p>
            <a:pPr marL="0" indent="0">
              <a:buFont typeface="Arial" panose="020B0604020202020204" pitchFamily="34" charset="0"/>
              <a:buNone/>
              <a:defRPr/>
            </a:pPr>
            <a:r>
              <a:rPr lang="es-MX" sz="1800" dirty="0">
                <a:effectLst/>
                <a:latin typeface="Times New Roman" panose="02020603050405020304" pitchFamily="18" charset="0"/>
                <a:ea typeface="Times New Roman" panose="02020603050405020304" pitchFamily="18" charset="0"/>
              </a:rPr>
              <a:t>4. Las </a:t>
            </a:r>
            <a:r>
              <a:rPr lang="es-CO" sz="1800" dirty="0">
                <a:solidFill>
                  <a:srgbClr val="000000"/>
                </a:solidFill>
                <a:effectLst/>
                <a:latin typeface="Arial" panose="020B0604020202020204" pitchFamily="34" charset="0"/>
                <a:ea typeface="Times New Roman" panose="02020603050405020304" pitchFamily="18" charset="0"/>
                <a:cs typeface="Noto Sans Symbols"/>
              </a:rPr>
              <a:t>escuelas de espiritualidad todas aportan en su diversidad a la riqueza de nuestra Iglesia. </a:t>
            </a:r>
            <a:endParaRPr lang="es-MX" sz="1800" dirty="0">
              <a:effectLst/>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AutoNum type="alphaLcParenR"/>
              <a:defRPr/>
            </a:pPr>
            <a:endParaRPr lang="es-CO" sz="1800" dirty="0">
              <a:effectLst/>
              <a:latin typeface="Times New Roman" panose="02020603050405020304" pitchFamily="18" charset="0"/>
              <a:ea typeface="Times New Roman" panose="02020603050405020304" pitchFamily="18" charset="0"/>
            </a:endParaRPr>
          </a:p>
          <a:p>
            <a:pPr>
              <a:defRPr/>
            </a:pPr>
            <a:endParaRPr lang="es-CO"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B07760-1C8F-3E0B-7CC2-FAEF1BF04F21}"/>
              </a:ext>
            </a:extLst>
          </p:cNvPr>
          <p:cNvSpPr>
            <a:spLocks noGrp="1"/>
          </p:cNvSpPr>
          <p:nvPr>
            <p:ph type="title"/>
          </p:nvPr>
        </p:nvSpPr>
        <p:spPr>
          <a:xfrm>
            <a:off x="857250" y="188913"/>
            <a:ext cx="7429500" cy="1477962"/>
          </a:xfrm>
        </p:spPr>
        <p:txBody>
          <a:bodyPr/>
          <a:lstStyle/>
          <a:p>
            <a:pPr eaLnBrk="1" hangingPunct="1">
              <a:defRPr/>
            </a:pPr>
            <a:r>
              <a:rPr lang="es-CO" sz="2300" dirty="0">
                <a:solidFill>
                  <a:srgbClr val="FFFFFF"/>
                </a:solidFill>
                <a:effectLst/>
                <a:latin typeface="Times New Roman,Bold" pitchFamily="2" charset="0"/>
              </a:rPr>
              <a:t>17. Esto es perfectamente aplicable... </a:t>
            </a:r>
            <a:r>
              <a:rPr lang="es-CO" sz="2300" dirty="0">
                <a:solidFill>
                  <a:srgbClr val="FF0000"/>
                </a:solidFill>
                <a:effectLst/>
                <a:latin typeface="Times New Roman,Bold" pitchFamily="2" charset="0"/>
              </a:rPr>
              <a:t>para “el otro” </a:t>
            </a:r>
            <a:br>
              <a:rPr lang="es-CO" dirty="0"/>
            </a:br>
            <a:endParaRPr lang="es-CO" dirty="0"/>
          </a:p>
        </p:txBody>
      </p:sp>
      <p:sp>
        <p:nvSpPr>
          <p:cNvPr id="3" name="Marcador de contenido 2">
            <a:extLst>
              <a:ext uri="{FF2B5EF4-FFF2-40B4-BE49-F238E27FC236}">
                <a16:creationId xmlns:a16="http://schemas.microsoft.com/office/drawing/2014/main" id="{92F26523-EEFB-CF29-BD7A-49628EB4560F}"/>
              </a:ext>
            </a:extLst>
          </p:cNvPr>
          <p:cNvSpPr>
            <a:spLocks noGrp="1"/>
          </p:cNvSpPr>
          <p:nvPr>
            <p:ph idx="1"/>
          </p:nvPr>
        </p:nvSpPr>
        <p:spPr>
          <a:xfrm>
            <a:off x="857250" y="1125538"/>
            <a:ext cx="7429500" cy="3541712"/>
          </a:xfrm>
        </p:spPr>
        <p:txBody>
          <a:bodyPr/>
          <a:lstStyle/>
          <a:p>
            <a:pPr eaLnBrk="1" hangingPunct="1">
              <a:defRPr/>
            </a:pPr>
            <a:r>
              <a:rPr lang="es-CO" sz="1800" dirty="0">
                <a:solidFill>
                  <a:srgbClr val="FFFFFF"/>
                </a:solidFill>
                <a:effectLst/>
                <a:latin typeface="Verdana" panose="020B0604030504040204" pitchFamily="34" charset="0"/>
              </a:rPr>
              <a:t>Nos cuesta hacernos cargo.</a:t>
            </a:r>
            <a:br>
              <a:rPr lang="es-CO" sz="1800" dirty="0">
                <a:solidFill>
                  <a:srgbClr val="FFFFFF"/>
                </a:solidFill>
                <a:effectLst/>
                <a:latin typeface="Verdana" panose="020B0604030504040204" pitchFamily="34" charset="0"/>
              </a:rPr>
            </a:br>
            <a:r>
              <a:rPr lang="es-CO" sz="1800" dirty="0">
                <a:solidFill>
                  <a:srgbClr val="FF0000"/>
                </a:solidFill>
                <a:effectLst/>
                <a:latin typeface="Verdana" panose="020B0604030504040204" pitchFamily="34" charset="0"/>
              </a:rPr>
              <a:t>Vemos la paja en el ojo ajeno </a:t>
            </a:r>
            <a:r>
              <a:rPr lang="es-CO" sz="1800" dirty="0">
                <a:solidFill>
                  <a:srgbClr val="FFFFFF"/>
                </a:solidFill>
                <a:effectLst/>
                <a:latin typeface="Verdana" panose="020B0604030504040204" pitchFamily="34" charset="0"/>
              </a:rPr>
              <a:t>pero no la viga en el propio.</a:t>
            </a:r>
            <a:br>
              <a:rPr lang="es-CO" sz="1800" dirty="0">
                <a:solidFill>
                  <a:srgbClr val="FFFFFF"/>
                </a:solidFill>
                <a:effectLst/>
                <a:latin typeface="Verdana" panose="020B0604030504040204" pitchFamily="34" charset="0"/>
              </a:rPr>
            </a:br>
            <a:r>
              <a:rPr lang="es-CO" sz="1800" dirty="0">
                <a:solidFill>
                  <a:srgbClr val="FFFFFF"/>
                </a:solidFill>
                <a:effectLst/>
                <a:latin typeface="Verdana" panose="020B0604030504040204" pitchFamily="34" charset="0"/>
              </a:rPr>
              <a:t>Que bien le </a:t>
            </a:r>
            <a:r>
              <a:rPr lang="es-CO" sz="1800" dirty="0" err="1">
                <a:solidFill>
                  <a:srgbClr val="FFFFFF"/>
                </a:solidFill>
                <a:effectLst/>
                <a:latin typeface="Verdana" panose="020B0604030504040204" pitchFamily="34" charset="0"/>
              </a:rPr>
              <a:t>vendría</a:t>
            </a:r>
            <a:r>
              <a:rPr lang="es-CO" sz="1800" dirty="0">
                <a:solidFill>
                  <a:srgbClr val="FFFFFF"/>
                </a:solidFill>
                <a:effectLst/>
                <a:latin typeface="Verdana" panose="020B0604030504040204" pitchFamily="34" charset="0"/>
              </a:rPr>
              <a:t> esto a mi marido / esposa / jefe / empleado </a:t>
            </a:r>
            <a:endParaRPr lang="es-CO" dirty="0"/>
          </a:p>
          <a:p>
            <a:pPr eaLnBrk="1" hangingPunct="1">
              <a:defRPr/>
            </a:pPr>
            <a:endParaRPr lang="es-CO" dirty="0"/>
          </a:p>
        </p:txBody>
      </p:sp>
      <p:pic>
        <p:nvPicPr>
          <p:cNvPr id="44035" name="Imagen 4">
            <a:extLst>
              <a:ext uri="{FF2B5EF4-FFF2-40B4-BE49-F238E27FC236}">
                <a16:creationId xmlns:a16="http://schemas.microsoft.com/office/drawing/2014/main" id="{4457F201-0885-5457-8082-263EA7EF64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24150"/>
            <a:ext cx="91440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1CCBC9-0327-E7E3-E957-A85344DC162B}"/>
              </a:ext>
            </a:extLst>
          </p:cNvPr>
          <p:cNvSpPr>
            <a:spLocks noGrp="1"/>
          </p:cNvSpPr>
          <p:nvPr>
            <p:ph type="ctrTitle"/>
          </p:nvPr>
        </p:nvSpPr>
        <p:spPr>
          <a:xfrm>
            <a:off x="1408113" y="1084263"/>
            <a:ext cx="6592887" cy="628650"/>
          </a:xfrm>
        </p:spPr>
        <p:txBody>
          <a:bodyPr>
            <a:normAutofit fontScale="90000"/>
          </a:bodyPr>
          <a:lstStyle/>
          <a:p>
            <a:pPr algn="ctr">
              <a:defRPr/>
            </a:pPr>
            <a:r>
              <a:rPr lang="es-CO" dirty="0">
                <a:solidFill>
                  <a:schemeClr val="bg1"/>
                </a:solidFill>
              </a:rPr>
              <a:t>Una sana ESPIRITUALIDAD EN LA RCC hoy</a:t>
            </a:r>
          </a:p>
        </p:txBody>
      </p:sp>
      <p:sp>
        <p:nvSpPr>
          <p:cNvPr id="3" name="Subtítulo 2">
            <a:extLst>
              <a:ext uri="{FF2B5EF4-FFF2-40B4-BE49-F238E27FC236}">
                <a16:creationId xmlns:a16="http://schemas.microsoft.com/office/drawing/2014/main" id="{9C51C7F6-0AEA-AED4-59C3-02238E05F8C4}"/>
              </a:ext>
            </a:extLst>
          </p:cNvPr>
          <p:cNvSpPr>
            <a:spLocks noGrp="1"/>
          </p:cNvSpPr>
          <p:nvPr>
            <p:ph type="subTitle" idx="1"/>
          </p:nvPr>
        </p:nvSpPr>
        <p:spPr>
          <a:xfrm>
            <a:off x="1274763" y="1712913"/>
            <a:ext cx="6594475" cy="1241425"/>
          </a:xfrm>
        </p:spPr>
        <p:txBody>
          <a:bodyPr>
            <a:noAutofit/>
          </a:bodyPr>
          <a:lstStyle/>
          <a:p>
            <a:pPr>
              <a:defRPr/>
            </a:pPr>
            <a:r>
              <a:rPr lang="es-CO" sz="1800" b="1" dirty="0">
                <a:solidFill>
                  <a:schemeClr val="tx1"/>
                </a:solidFill>
              </a:rPr>
              <a:t>amor es nuestro por el Espíritu Santo que nos fue dado (</a:t>
            </a:r>
            <a:r>
              <a:rPr lang="es-CO" sz="1800" b="1" dirty="0" err="1">
                <a:solidFill>
                  <a:schemeClr val="tx1"/>
                </a:solidFill>
              </a:rPr>
              <a:t>Rm</a:t>
            </a:r>
            <a:r>
              <a:rPr lang="es-CO" sz="1800" b="1" dirty="0">
                <a:solidFill>
                  <a:schemeClr val="tx1"/>
                </a:solidFill>
              </a:rPr>
              <a:t> 5,5) . </a:t>
            </a:r>
          </a:p>
          <a:p>
            <a:pPr algn="just">
              <a:defRPr/>
            </a:pPr>
            <a:r>
              <a:rPr lang="es-CO" sz="1800" b="1" dirty="0">
                <a:solidFill>
                  <a:schemeClr val="tx1"/>
                </a:solidFill>
              </a:rPr>
              <a:t>1.Una falta de conocimiento del amor de Dios puede a menudo ser acreditado a una falla de ser constantemente lleno con el Espíritu Santo y el caminar en el Espíritu.</a:t>
            </a:r>
          </a:p>
          <a:p>
            <a:pPr>
              <a:defRPr/>
            </a:pPr>
            <a:r>
              <a:rPr lang="es-CO" sz="1800" b="1" dirty="0">
                <a:solidFill>
                  <a:schemeClr val="tx1"/>
                </a:solidFill>
              </a:rPr>
              <a:t>2. El amor de Dios es como luz al ojo ciego hasta que el Espíritu Santo abre ese ojo… </a:t>
            </a:r>
          </a:p>
          <a:p>
            <a:pPr>
              <a:defRPr/>
            </a:pPr>
            <a:r>
              <a:rPr lang="es-CO" sz="1800" b="1" dirty="0">
                <a:solidFill>
                  <a:schemeClr val="tx1"/>
                </a:solidFill>
              </a:rPr>
              <a:t>ahora esté el Espíritu Santo aquí con cada uno de nosotros, para cubrir completamente nuestros corazones con el amor de Dios.</a:t>
            </a:r>
          </a:p>
          <a:p>
            <a:pPr algn="just">
              <a:defRPr/>
            </a:pPr>
            <a:r>
              <a:rPr lang="es-CO" sz="1800" b="1" dirty="0">
                <a:solidFill>
                  <a:schemeClr val="tx1"/>
                </a:solidFill>
              </a:rPr>
              <a:t>¿qué necesitamos nosotros para fortalecer nuestra vocación del servicio?</a:t>
            </a:r>
          </a:p>
          <a:p>
            <a:pPr>
              <a:defRPr/>
            </a:pPr>
            <a:br>
              <a:rPr lang="es-CO" dirty="0">
                <a:solidFill>
                  <a:schemeClr val="tx1"/>
                </a:solidFill>
              </a:rPr>
            </a:br>
            <a:endParaRPr lang="es-CO" dirty="0">
              <a:solidFill>
                <a:schemeClr val="tx1"/>
              </a:solidFill>
            </a:endParaRP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4B1034-7695-893F-DE5D-67D3556AEAA7}"/>
              </a:ext>
            </a:extLst>
          </p:cNvPr>
          <p:cNvSpPr>
            <a:spLocks noGrp="1"/>
          </p:cNvSpPr>
          <p:nvPr>
            <p:ph type="title"/>
          </p:nvPr>
        </p:nvSpPr>
        <p:spPr>
          <a:xfrm>
            <a:off x="855663" y="619125"/>
            <a:ext cx="7429500" cy="1477963"/>
          </a:xfrm>
        </p:spPr>
        <p:txBody>
          <a:bodyPr/>
          <a:lstStyle/>
          <a:p>
            <a:pPr algn="ctr" eaLnBrk="1" hangingPunct="1">
              <a:defRPr/>
            </a:pPr>
            <a:r>
              <a:rPr lang="es-CO" dirty="0"/>
              <a:t>Las 7 propósitos PARA PEDIR discernimiento hoy</a:t>
            </a:r>
          </a:p>
        </p:txBody>
      </p:sp>
      <p:sp>
        <p:nvSpPr>
          <p:cNvPr id="3" name="Marcador de contenido 2">
            <a:extLst>
              <a:ext uri="{FF2B5EF4-FFF2-40B4-BE49-F238E27FC236}">
                <a16:creationId xmlns:a16="http://schemas.microsoft.com/office/drawing/2014/main" id="{607BDA66-0DCC-0006-1082-F5E8A2C9E277}"/>
              </a:ext>
            </a:extLst>
          </p:cNvPr>
          <p:cNvSpPr>
            <a:spLocks noGrp="1"/>
          </p:cNvSpPr>
          <p:nvPr>
            <p:ph idx="1"/>
          </p:nvPr>
        </p:nvSpPr>
        <p:spPr>
          <a:xfrm>
            <a:off x="855663" y="2249488"/>
            <a:ext cx="7429500" cy="3541712"/>
          </a:xfrm>
        </p:spPr>
        <p:txBody>
          <a:bodyPr/>
          <a:lstStyle/>
          <a:p>
            <a:pPr eaLnBrk="1" hangingPunct="1">
              <a:defRPr/>
            </a:pPr>
            <a:endParaRPr lang="es-CO"/>
          </a:p>
        </p:txBody>
      </p:sp>
      <p:pic>
        <p:nvPicPr>
          <p:cNvPr id="230403" name="Picture 1" descr="page45image2532912">
            <a:extLst>
              <a:ext uri="{FF2B5EF4-FFF2-40B4-BE49-F238E27FC236}">
                <a16:creationId xmlns:a16="http://schemas.microsoft.com/office/drawing/2014/main" id="{9345600D-08D5-CCDD-836C-651BF86260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163" y="1916113"/>
            <a:ext cx="8064500" cy="457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3CB4DF-D1B4-A333-1198-539426F9E2C8}"/>
              </a:ext>
            </a:extLst>
          </p:cNvPr>
          <p:cNvSpPr>
            <a:spLocks noGrp="1"/>
          </p:cNvSpPr>
          <p:nvPr>
            <p:ph type="title"/>
          </p:nvPr>
        </p:nvSpPr>
        <p:spPr>
          <a:xfrm>
            <a:off x="855663" y="619125"/>
            <a:ext cx="7429500" cy="1477963"/>
          </a:xfrm>
        </p:spPr>
        <p:txBody>
          <a:bodyPr/>
          <a:lstStyle/>
          <a:p>
            <a:pPr eaLnBrk="1" hangingPunct="1">
              <a:defRPr/>
            </a:pPr>
            <a:endParaRPr lang="es-CO" dirty="0"/>
          </a:p>
        </p:txBody>
      </p:sp>
      <p:sp>
        <p:nvSpPr>
          <p:cNvPr id="3" name="Marcador de contenido 2">
            <a:extLst>
              <a:ext uri="{FF2B5EF4-FFF2-40B4-BE49-F238E27FC236}">
                <a16:creationId xmlns:a16="http://schemas.microsoft.com/office/drawing/2014/main" id="{F9D98A9F-729D-82E7-9070-2A5D5B2BE002}"/>
              </a:ext>
            </a:extLst>
          </p:cNvPr>
          <p:cNvSpPr>
            <a:spLocks noGrp="1"/>
          </p:cNvSpPr>
          <p:nvPr>
            <p:ph idx="1"/>
          </p:nvPr>
        </p:nvSpPr>
        <p:spPr>
          <a:xfrm>
            <a:off x="684213" y="476250"/>
            <a:ext cx="7600950" cy="5905500"/>
          </a:xfrm>
        </p:spPr>
        <p:txBody>
          <a:bodyPr>
            <a:noAutofit/>
          </a:bodyPr>
          <a:lstStyle/>
          <a:p>
            <a:pPr marL="0" indent="0" eaLnBrk="1" hangingPunct="1">
              <a:buFont typeface="Arial" panose="020B0604020202020204" pitchFamily="34" charset="0"/>
              <a:buNone/>
              <a:defRPr/>
            </a:pPr>
            <a:r>
              <a:rPr lang="es-CO" sz="2600" dirty="0">
                <a:solidFill>
                  <a:srgbClr val="FF0000"/>
                </a:solidFill>
                <a:effectLst/>
                <a:latin typeface="LiberationSerif"/>
              </a:rPr>
              <a:t>1. El </a:t>
            </a:r>
            <a:r>
              <a:rPr lang="es-CO" sz="2600" dirty="0" err="1">
                <a:solidFill>
                  <a:srgbClr val="FF0000"/>
                </a:solidFill>
                <a:effectLst/>
                <a:latin typeface="LiberationSerif"/>
              </a:rPr>
              <a:t>propósito</a:t>
            </a:r>
            <a:r>
              <a:rPr lang="es-CO" sz="2600" dirty="0">
                <a:solidFill>
                  <a:srgbClr val="FF0000"/>
                </a:solidFill>
                <a:effectLst/>
                <a:latin typeface="LiberationSerif"/>
              </a:rPr>
              <a:t> lo motiva: </a:t>
            </a:r>
            <a:r>
              <a:rPr lang="es-CO" sz="2600" dirty="0" err="1">
                <a:solidFill>
                  <a:srgbClr val="FF0000"/>
                </a:solidFill>
                <a:effectLst/>
                <a:latin typeface="LiberationSerif"/>
              </a:rPr>
              <a:t>Pasión</a:t>
            </a:r>
            <a:br>
              <a:rPr lang="es-CO" sz="2600" dirty="0">
                <a:solidFill>
                  <a:srgbClr val="FF0000"/>
                </a:solidFill>
                <a:effectLst/>
                <a:latin typeface="LiberationSerif"/>
              </a:rPr>
            </a:br>
            <a:r>
              <a:rPr lang="es-CO" sz="2600" dirty="0">
                <a:solidFill>
                  <a:srgbClr val="FF0000"/>
                </a:solidFill>
                <a:effectLst/>
                <a:latin typeface="LiberationSerif"/>
              </a:rPr>
              <a:t>2. El </a:t>
            </a:r>
            <a:r>
              <a:rPr lang="es-CO" sz="2600" dirty="0" err="1">
                <a:solidFill>
                  <a:srgbClr val="FF0000"/>
                </a:solidFill>
                <a:effectLst/>
                <a:latin typeface="LiberationSerif"/>
              </a:rPr>
              <a:t>propósito</a:t>
            </a:r>
            <a:r>
              <a:rPr lang="es-CO" sz="2600" dirty="0">
                <a:solidFill>
                  <a:srgbClr val="FF0000"/>
                </a:solidFill>
                <a:effectLst/>
                <a:latin typeface="LiberationSerif"/>
              </a:rPr>
              <a:t> mantiene sus prioridades en orden: Disciplina</a:t>
            </a:r>
            <a:br>
              <a:rPr lang="es-CO" sz="2600" dirty="0">
                <a:solidFill>
                  <a:srgbClr val="FF0000"/>
                </a:solidFill>
                <a:effectLst/>
                <a:latin typeface="LiberationSerif"/>
              </a:rPr>
            </a:br>
            <a:r>
              <a:rPr lang="es-CO" sz="2600" dirty="0">
                <a:solidFill>
                  <a:srgbClr val="FF0000"/>
                </a:solidFill>
                <a:effectLst/>
                <a:latin typeface="LiberationSerif"/>
              </a:rPr>
              <a:t>3. El </a:t>
            </a:r>
            <a:r>
              <a:rPr lang="es-CO" sz="2600" dirty="0" err="1">
                <a:solidFill>
                  <a:srgbClr val="FF0000"/>
                </a:solidFill>
                <a:effectLst/>
                <a:latin typeface="LiberationSerif"/>
              </a:rPr>
              <a:t>propósito</a:t>
            </a:r>
            <a:r>
              <a:rPr lang="es-CO" sz="2600" dirty="0">
                <a:solidFill>
                  <a:srgbClr val="FF0000"/>
                </a:solidFill>
                <a:effectLst/>
                <a:latin typeface="LiberationSerif"/>
              </a:rPr>
              <a:t> desarrolla su potencial: </a:t>
            </a:r>
            <a:r>
              <a:rPr lang="es-CO" sz="2600" dirty="0" err="1">
                <a:solidFill>
                  <a:srgbClr val="FF0000"/>
                </a:solidFill>
                <a:effectLst/>
                <a:latin typeface="LiberationSerif"/>
              </a:rPr>
              <a:t>Expansión</a:t>
            </a:r>
            <a:br>
              <a:rPr lang="es-CO" sz="2600" dirty="0">
                <a:solidFill>
                  <a:srgbClr val="FF0000"/>
                </a:solidFill>
                <a:effectLst/>
                <a:latin typeface="LiberationSerif"/>
              </a:rPr>
            </a:br>
            <a:r>
              <a:rPr lang="es-CO" sz="2600" dirty="0">
                <a:solidFill>
                  <a:srgbClr val="FF0000"/>
                </a:solidFill>
                <a:effectLst/>
                <a:latin typeface="LiberationSerif"/>
              </a:rPr>
              <a:t>4. El </a:t>
            </a:r>
            <a:r>
              <a:rPr lang="es-CO" sz="2600" dirty="0" err="1">
                <a:solidFill>
                  <a:srgbClr val="FF0000"/>
                </a:solidFill>
                <a:effectLst/>
                <a:latin typeface="LiberationSerif"/>
              </a:rPr>
              <a:t>propósito</a:t>
            </a:r>
            <a:r>
              <a:rPr lang="es-CO" sz="2600" dirty="0">
                <a:solidFill>
                  <a:srgbClr val="FF0000"/>
                </a:solidFill>
                <a:effectLst/>
                <a:latin typeface="LiberationSerif"/>
              </a:rPr>
              <a:t> le da poder para vivir en el presente: Conciencia</a:t>
            </a:r>
            <a:br>
              <a:rPr lang="es-CO" sz="2600" dirty="0">
                <a:solidFill>
                  <a:srgbClr val="FF0000"/>
                </a:solidFill>
                <a:effectLst/>
                <a:latin typeface="LiberationSerif"/>
              </a:rPr>
            </a:br>
            <a:r>
              <a:rPr lang="es-CO" sz="2600" dirty="0">
                <a:solidFill>
                  <a:srgbClr val="FF0000"/>
                </a:solidFill>
                <a:effectLst/>
                <a:latin typeface="LiberationSerif"/>
              </a:rPr>
              <a:t>5. El </a:t>
            </a:r>
            <a:r>
              <a:rPr lang="es-CO" sz="2600" dirty="0" err="1">
                <a:solidFill>
                  <a:srgbClr val="FF0000"/>
                </a:solidFill>
                <a:effectLst/>
                <a:latin typeface="LiberationSerif"/>
              </a:rPr>
              <a:t>propósito</a:t>
            </a:r>
            <a:r>
              <a:rPr lang="es-CO" sz="2600" dirty="0">
                <a:solidFill>
                  <a:srgbClr val="FF0000"/>
                </a:solidFill>
                <a:effectLst/>
                <a:latin typeface="LiberationSerif"/>
              </a:rPr>
              <a:t> lo ayuda a aumentar su progreso: Crecimiento</a:t>
            </a:r>
            <a:br>
              <a:rPr lang="es-CO" sz="2600" dirty="0">
                <a:solidFill>
                  <a:srgbClr val="FF0000"/>
                </a:solidFill>
                <a:effectLst/>
                <a:latin typeface="LiberationSerif"/>
              </a:rPr>
            </a:br>
            <a:r>
              <a:rPr lang="es-CO" sz="2600" dirty="0">
                <a:solidFill>
                  <a:srgbClr val="FF0000"/>
                </a:solidFill>
                <a:effectLst/>
                <a:latin typeface="LiberationSerif"/>
              </a:rPr>
              <a:t>6. El </a:t>
            </a:r>
            <a:r>
              <a:rPr lang="es-CO" sz="2600" dirty="0" err="1">
                <a:solidFill>
                  <a:srgbClr val="FF0000"/>
                </a:solidFill>
                <a:effectLst/>
                <a:latin typeface="LiberationSerif"/>
              </a:rPr>
              <a:t>propósito</a:t>
            </a:r>
            <a:r>
              <a:rPr lang="es-CO" sz="2600" dirty="0">
                <a:solidFill>
                  <a:srgbClr val="FF0000"/>
                </a:solidFill>
                <a:effectLst/>
                <a:latin typeface="LiberationSerif"/>
              </a:rPr>
              <a:t> dirige sus </a:t>
            </a:r>
            <a:r>
              <a:rPr lang="es-CO" sz="2600" dirty="0" err="1">
                <a:solidFill>
                  <a:srgbClr val="FF0000"/>
                </a:solidFill>
                <a:effectLst/>
                <a:latin typeface="LiberationSerif"/>
              </a:rPr>
              <a:t>hábitos</a:t>
            </a:r>
            <a:r>
              <a:rPr lang="es-CO" sz="2600" dirty="0">
                <a:solidFill>
                  <a:srgbClr val="FF0000"/>
                </a:solidFill>
                <a:effectLst/>
                <a:latin typeface="LiberationSerif"/>
              </a:rPr>
              <a:t>: Coherencia</a:t>
            </a:r>
            <a:br>
              <a:rPr lang="es-CO" sz="2600" dirty="0">
                <a:solidFill>
                  <a:srgbClr val="FF0000"/>
                </a:solidFill>
                <a:effectLst/>
                <a:latin typeface="LiberationSerif"/>
              </a:rPr>
            </a:br>
            <a:r>
              <a:rPr lang="es-CO" sz="2600" dirty="0">
                <a:solidFill>
                  <a:srgbClr val="FF0000"/>
                </a:solidFill>
                <a:effectLst/>
                <a:latin typeface="LiberationSerif"/>
              </a:rPr>
              <a:t>7. El </a:t>
            </a:r>
            <a:r>
              <a:rPr lang="es-CO" sz="2600" dirty="0" err="1">
                <a:solidFill>
                  <a:srgbClr val="FF0000"/>
                </a:solidFill>
                <a:effectLst/>
                <a:latin typeface="LiberationSerif"/>
              </a:rPr>
              <a:t>propósito</a:t>
            </a:r>
            <a:r>
              <a:rPr lang="es-CO" sz="2600" dirty="0">
                <a:solidFill>
                  <a:srgbClr val="FF0000"/>
                </a:solidFill>
                <a:effectLst/>
                <a:latin typeface="LiberationSerif"/>
              </a:rPr>
              <a:t> </a:t>
            </a:r>
            <a:r>
              <a:rPr lang="es-CO" sz="2600" dirty="0" err="1">
                <a:solidFill>
                  <a:srgbClr val="FF0000"/>
                </a:solidFill>
                <a:effectLst/>
                <a:latin typeface="LiberationSerif"/>
              </a:rPr>
              <a:t>perpetúa</a:t>
            </a:r>
            <a:r>
              <a:rPr lang="es-CO" sz="2600" dirty="0">
                <a:solidFill>
                  <a:srgbClr val="FF0000"/>
                </a:solidFill>
                <a:effectLst/>
                <a:latin typeface="LiberationSerif"/>
              </a:rPr>
              <a:t> un estilo de vida intencionado: Trascendencia </a:t>
            </a:r>
            <a:endParaRPr lang="es-CO" sz="2600" dirty="0">
              <a:solidFill>
                <a:srgbClr val="FF0000"/>
              </a:solidFill>
            </a:endParaRPr>
          </a:p>
          <a:p>
            <a:pPr eaLnBrk="1" hangingPunct="1">
              <a:defRPr/>
            </a:pPr>
            <a:endParaRPr lang="es-CO" sz="2600" dirty="0"/>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6BE1F9-8267-DDEA-7B88-0CB2505B4D09}"/>
              </a:ext>
            </a:extLst>
          </p:cNvPr>
          <p:cNvSpPr>
            <a:spLocks noGrp="1"/>
          </p:cNvSpPr>
          <p:nvPr>
            <p:ph type="title"/>
          </p:nvPr>
        </p:nvSpPr>
        <p:spPr>
          <a:xfrm>
            <a:off x="855663" y="619125"/>
            <a:ext cx="7429500" cy="1477963"/>
          </a:xfrm>
        </p:spPr>
        <p:txBody>
          <a:bodyPr/>
          <a:lstStyle/>
          <a:p>
            <a:pPr algn="ctr" eaLnBrk="1" hangingPunct="1">
              <a:defRPr/>
            </a:pPr>
            <a:r>
              <a:rPr lang="es-CO" dirty="0">
                <a:solidFill>
                  <a:srgbClr val="FF0000"/>
                </a:solidFill>
              </a:rPr>
              <a:t>ESCRIBAMOS TRES COSAS…</a:t>
            </a:r>
          </a:p>
        </p:txBody>
      </p:sp>
      <p:sp>
        <p:nvSpPr>
          <p:cNvPr id="3" name="Marcador de contenido 2">
            <a:extLst>
              <a:ext uri="{FF2B5EF4-FFF2-40B4-BE49-F238E27FC236}">
                <a16:creationId xmlns:a16="http://schemas.microsoft.com/office/drawing/2014/main" id="{C9C5C4EA-04CF-FDFA-CD0C-CCBBB701ECE6}"/>
              </a:ext>
            </a:extLst>
          </p:cNvPr>
          <p:cNvSpPr>
            <a:spLocks noGrp="1"/>
          </p:cNvSpPr>
          <p:nvPr>
            <p:ph idx="1"/>
          </p:nvPr>
        </p:nvSpPr>
        <p:spPr>
          <a:xfrm>
            <a:off x="855663" y="2249488"/>
            <a:ext cx="7429500" cy="3541712"/>
          </a:xfrm>
        </p:spPr>
        <p:txBody>
          <a:bodyPr/>
          <a:lstStyle/>
          <a:p>
            <a:pPr eaLnBrk="1" hangingPunct="1">
              <a:defRPr/>
            </a:pPr>
            <a:r>
              <a:rPr lang="es-CO" sz="1800" dirty="0">
                <a:solidFill>
                  <a:srgbClr val="FF0000"/>
                </a:solidFill>
                <a:effectLst/>
                <a:latin typeface="LiberationSerif"/>
              </a:rPr>
              <a:t>1. ¿Sobre qué cosas canto? ¿Qué es lo que llena mi </a:t>
            </a:r>
            <a:r>
              <a:rPr lang="es-CO" sz="1800" dirty="0" err="1">
                <a:solidFill>
                  <a:srgbClr val="FF0000"/>
                </a:solidFill>
                <a:effectLst/>
                <a:latin typeface="LiberationSerif"/>
              </a:rPr>
              <a:t>corazón</a:t>
            </a:r>
            <a:r>
              <a:rPr lang="es-CO" sz="1800" dirty="0">
                <a:solidFill>
                  <a:srgbClr val="FF0000"/>
                </a:solidFill>
                <a:effectLst/>
                <a:latin typeface="LiberationSerif"/>
              </a:rPr>
              <a:t>? </a:t>
            </a:r>
          </a:p>
          <a:p>
            <a:pPr eaLnBrk="1" hangingPunct="1">
              <a:defRPr/>
            </a:pPr>
            <a:r>
              <a:rPr lang="es-CO" sz="1800" dirty="0">
                <a:solidFill>
                  <a:srgbClr val="FF0000"/>
                </a:solidFill>
                <a:effectLst/>
                <a:latin typeface="LiberationSerif"/>
              </a:rPr>
              <a:t>2. ¿Por qué cosas lloro? ¿Qué es lo que me rompe el </a:t>
            </a:r>
            <a:r>
              <a:rPr lang="es-CO" sz="1800" dirty="0" err="1">
                <a:solidFill>
                  <a:srgbClr val="FF0000"/>
                </a:solidFill>
                <a:effectLst/>
                <a:latin typeface="LiberationSerif"/>
              </a:rPr>
              <a:t>corazón</a:t>
            </a:r>
            <a:r>
              <a:rPr lang="es-CO" sz="1800" dirty="0">
                <a:solidFill>
                  <a:srgbClr val="FF0000"/>
                </a:solidFill>
                <a:effectLst/>
                <a:latin typeface="LiberationSerif"/>
              </a:rPr>
              <a:t>? </a:t>
            </a:r>
          </a:p>
          <a:p>
            <a:pPr eaLnBrk="1" hangingPunct="1">
              <a:defRPr/>
            </a:pPr>
            <a:r>
              <a:rPr lang="es-CO" sz="1800" dirty="0">
                <a:solidFill>
                  <a:srgbClr val="FF0000"/>
                </a:solidFill>
                <a:effectLst/>
                <a:latin typeface="LiberationSerif"/>
              </a:rPr>
              <a:t>3. ¿Sobre qué cosas </a:t>
            </a:r>
            <a:r>
              <a:rPr lang="es-CO" sz="1800" dirty="0" err="1">
                <a:solidFill>
                  <a:srgbClr val="FF0000"/>
                </a:solidFill>
                <a:effectLst/>
                <a:latin typeface="LiberationSerif"/>
              </a:rPr>
              <a:t>sueño</a:t>
            </a:r>
            <a:r>
              <a:rPr lang="es-CO" sz="1800" dirty="0">
                <a:solidFill>
                  <a:srgbClr val="FF0000"/>
                </a:solidFill>
                <a:effectLst/>
                <a:latin typeface="LiberationSerif"/>
              </a:rPr>
              <a:t>? ¿Qué es lo que eleva mi </a:t>
            </a:r>
            <a:r>
              <a:rPr lang="es-CO" sz="1800" dirty="0" err="1">
                <a:solidFill>
                  <a:srgbClr val="FF0000"/>
                </a:solidFill>
                <a:effectLst/>
                <a:latin typeface="LiberationSerif"/>
              </a:rPr>
              <a:t>corazón</a:t>
            </a:r>
            <a:r>
              <a:rPr lang="es-CO" sz="1800" dirty="0">
                <a:solidFill>
                  <a:srgbClr val="FF0000"/>
                </a:solidFill>
                <a:effectLst/>
                <a:latin typeface="LiberationSerif"/>
              </a:rPr>
              <a:t>? </a:t>
            </a:r>
            <a:endParaRPr lang="es-CO" dirty="0">
              <a:solidFill>
                <a:srgbClr val="FF0000"/>
              </a:solidFill>
            </a:endParaRPr>
          </a:p>
          <a:p>
            <a:pPr eaLnBrk="1" hangingPunct="1">
              <a:defRPr/>
            </a:pPr>
            <a:endParaRPr lang="es-CO" dirty="0"/>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FAA32BE3-FABC-B6EB-81CD-110737C67B6B}"/>
              </a:ext>
            </a:extLst>
          </p:cNvPr>
          <p:cNvSpPr>
            <a:spLocks noGrp="1" noChangeArrowheads="1"/>
          </p:cNvSpPr>
          <p:nvPr>
            <p:ph type="title"/>
          </p:nvPr>
        </p:nvSpPr>
        <p:spPr>
          <a:xfrm>
            <a:off x="855663" y="619125"/>
            <a:ext cx="7429500" cy="1477963"/>
          </a:xfrm>
        </p:spPr>
        <p:txBody>
          <a:bodyPr>
            <a:normAutofit fontScale="90000"/>
          </a:bodyPr>
          <a:lstStyle/>
          <a:p>
            <a:pPr eaLnBrk="1" fontAlgn="auto" hangingPunct="1">
              <a:spcAft>
                <a:spcPts val="0"/>
              </a:spcAft>
              <a:defRPr/>
            </a:pPr>
            <a:r>
              <a:rPr lang="es-ES" altLang="es-CO" dirty="0">
                <a:solidFill>
                  <a:srgbClr val="FF0000"/>
                </a:solidFill>
              </a:rPr>
              <a:t>UN RETO PARA NOSOTROS hoy:</a:t>
            </a:r>
            <a:br>
              <a:rPr lang="es-ES" altLang="es-CO" dirty="0"/>
            </a:br>
            <a:r>
              <a:rPr lang="es-ES" altLang="es-CO" dirty="0"/>
              <a:t>a nivel humano: los </a:t>
            </a:r>
            <a:r>
              <a:rPr lang="es-ES" altLang="es-CO" dirty="0" err="1"/>
              <a:t>própositos</a:t>
            </a:r>
            <a:br>
              <a:rPr lang="es-ES" altLang="es-CO" dirty="0"/>
            </a:br>
            <a:r>
              <a:rPr lang="es-ES" altLang="es-CO" dirty="0"/>
              <a:t>a nivel espiritual: los carismas</a:t>
            </a:r>
          </a:p>
        </p:txBody>
      </p:sp>
      <p:sp>
        <p:nvSpPr>
          <p:cNvPr id="40963" name="Rectangle 3">
            <a:extLst>
              <a:ext uri="{FF2B5EF4-FFF2-40B4-BE49-F238E27FC236}">
                <a16:creationId xmlns:a16="http://schemas.microsoft.com/office/drawing/2014/main" id="{7E8838C6-B524-4834-EF3B-11DA252F0A9F}"/>
              </a:ext>
            </a:extLst>
          </p:cNvPr>
          <p:cNvSpPr>
            <a:spLocks noGrp="1" noChangeArrowheads="1"/>
          </p:cNvSpPr>
          <p:nvPr>
            <p:ph idx="1"/>
          </p:nvPr>
        </p:nvSpPr>
        <p:spPr>
          <a:xfrm>
            <a:off x="855663" y="2249488"/>
            <a:ext cx="7429500" cy="3541712"/>
          </a:xfrm>
        </p:spPr>
        <p:txBody>
          <a:bodyPr>
            <a:normAutofit fontScale="92500"/>
          </a:bodyPr>
          <a:lstStyle/>
          <a:p>
            <a:pPr algn="ctr" eaLnBrk="1" fontAlgn="auto" hangingPunct="1">
              <a:spcAft>
                <a:spcPts val="0"/>
              </a:spcAft>
              <a:buFont typeface="Wingdings" pitchFamily="2" charset="2"/>
              <a:buNone/>
              <a:defRPr/>
            </a:pPr>
            <a:r>
              <a:rPr lang="es-ES" altLang="es-CO" sz="4400" b="1">
                <a:solidFill>
                  <a:srgbClr val="FFCC00"/>
                </a:solidFill>
              </a:rPr>
              <a:t>DESCUBRIRNOS MARCADOS POR LA FUERZA DEL ESPÍRITU SANTO Y MIEMBROS ADULTOS DE LA IGLESIA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 calcmode="lin" valueType="num">
                                      <p:cBhvr>
                                        <p:cTn id="7" dur="500" decel="50000" fill="hold">
                                          <p:stCondLst>
                                            <p:cond delay="0"/>
                                          </p:stCondLst>
                                        </p:cTn>
                                        <p:tgtEl>
                                          <p:spTgt spid="40963">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0963">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0963">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40963">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0963">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0963">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0963">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096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1 Título">
            <a:extLst>
              <a:ext uri="{FF2B5EF4-FFF2-40B4-BE49-F238E27FC236}">
                <a16:creationId xmlns:a16="http://schemas.microsoft.com/office/drawing/2014/main" id="{1E518A43-AC49-BA1E-A88D-88CC77362A95}"/>
              </a:ext>
            </a:extLst>
          </p:cNvPr>
          <p:cNvSpPr>
            <a:spLocks noGrp="1"/>
          </p:cNvSpPr>
          <p:nvPr>
            <p:ph type="title"/>
          </p:nvPr>
        </p:nvSpPr>
        <p:spPr>
          <a:xfrm>
            <a:off x="-7938" y="188913"/>
            <a:ext cx="8229601" cy="1143000"/>
          </a:xfrm>
        </p:spPr>
        <p:txBody>
          <a:bodyPr>
            <a:normAutofit fontScale="90000"/>
          </a:bodyPr>
          <a:lstStyle/>
          <a:p>
            <a:pPr algn="ctr" eaLnBrk="1" fontAlgn="auto" hangingPunct="1">
              <a:spcAft>
                <a:spcPts val="0"/>
              </a:spcAft>
              <a:defRPr/>
            </a:pPr>
            <a:r>
              <a:rPr lang="es-CO" altLang="es-CO" dirty="0">
                <a:solidFill>
                  <a:srgbClr val="FF0000"/>
                </a:solidFill>
              </a:rPr>
              <a:t>¿Cómo reconocemos que las comunidades carismáticas tiene unción?</a:t>
            </a:r>
          </a:p>
        </p:txBody>
      </p:sp>
      <p:sp>
        <p:nvSpPr>
          <p:cNvPr id="24579" name="2 Marcador de contenido">
            <a:extLst>
              <a:ext uri="{FF2B5EF4-FFF2-40B4-BE49-F238E27FC236}">
                <a16:creationId xmlns:a16="http://schemas.microsoft.com/office/drawing/2014/main" id="{FD1C1FFE-B672-85F6-C77F-758480FCB3EB}"/>
              </a:ext>
            </a:extLst>
          </p:cNvPr>
          <p:cNvSpPr>
            <a:spLocks noGrp="1"/>
          </p:cNvSpPr>
          <p:nvPr>
            <p:ph idx="1"/>
          </p:nvPr>
        </p:nvSpPr>
        <p:spPr>
          <a:xfrm>
            <a:off x="522288" y="1301750"/>
            <a:ext cx="7434262" cy="5367338"/>
          </a:xfrm>
        </p:spPr>
        <p:txBody>
          <a:bodyPr>
            <a:normAutofit fontScale="92500" lnSpcReduction="20000"/>
          </a:bodyPr>
          <a:lstStyle/>
          <a:p>
            <a:pPr eaLnBrk="1" fontAlgn="auto" hangingPunct="1">
              <a:spcAft>
                <a:spcPts val="0"/>
              </a:spcAft>
              <a:defRPr/>
            </a:pPr>
            <a:r>
              <a:rPr lang="es-CO" altLang="es-CO" dirty="0"/>
              <a:t>El Espíritu Santo se derrama sobre toda la tierra, la llena por completo, cae sobre nosotros como lluvia torrencial. </a:t>
            </a:r>
          </a:p>
          <a:p>
            <a:pPr eaLnBrk="1" fontAlgn="auto" hangingPunct="1">
              <a:spcAft>
                <a:spcPts val="0"/>
              </a:spcAft>
              <a:defRPr/>
            </a:pPr>
            <a:r>
              <a:rPr lang="es-CO" altLang="es-CO" dirty="0"/>
              <a:t>¿Por qué muchos no lo sienten? ¿Por qué otros —y ojalá estemos nosotros entre ellos— chorrean Espíritu Santo continuamente? Todo depende de la disposición de los corazones. El agua del mar rodea una piedra lo mismo que una esponja. Aprieta la piedra, y no saldrá de ella una gota; aprieta la esponja, y soltará un chorro. </a:t>
            </a:r>
          </a:p>
          <a:p>
            <a:pPr eaLnBrk="1" fontAlgn="auto" hangingPunct="1">
              <a:spcAft>
                <a:spcPts val="0"/>
              </a:spcAft>
              <a:defRPr/>
            </a:pPr>
            <a:r>
              <a:rPr lang="es-CO" altLang="es-CO" dirty="0"/>
              <a:t>Hoy estamos volviendo al Espíritu Santo, Dios como el Padre y el Hijo. Lo acogemos gozosos en nuestros corazones, y le decimos: </a:t>
            </a:r>
          </a:p>
          <a:p>
            <a:pPr eaLnBrk="1" fontAlgn="auto" hangingPunct="1">
              <a:spcAft>
                <a:spcPts val="0"/>
              </a:spcAft>
              <a:defRPr/>
            </a:pPr>
            <a:r>
              <a:rPr lang="es-CO" altLang="es-CO" i="1" dirty="0"/>
              <a:t>Tú que conoces lo íntimo de Dios, ¡haznos conocer a Dios!... </a:t>
            </a:r>
          </a:p>
          <a:p>
            <a:pPr eaLnBrk="1" fontAlgn="auto" hangingPunct="1">
              <a:spcAft>
                <a:spcPts val="0"/>
              </a:spcAft>
              <a:defRPr/>
            </a:pPr>
            <a:r>
              <a:rPr lang="es-CO" altLang="es-CO" i="1" dirty="0"/>
              <a:t>Tú que glorificas a Jesús, ¡haznos conocer y amar al Señor Jesucristo!...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Título">
            <a:extLst>
              <a:ext uri="{FF2B5EF4-FFF2-40B4-BE49-F238E27FC236}">
                <a16:creationId xmlns:a16="http://schemas.microsoft.com/office/drawing/2014/main" id="{711C2C26-4477-C758-4A8D-5479F80D5E7B}"/>
              </a:ext>
            </a:extLst>
          </p:cNvPr>
          <p:cNvSpPr>
            <a:spLocks noGrp="1"/>
          </p:cNvSpPr>
          <p:nvPr>
            <p:ph type="title"/>
          </p:nvPr>
        </p:nvSpPr>
        <p:spPr>
          <a:xfrm>
            <a:off x="855663" y="619125"/>
            <a:ext cx="7429500" cy="1477963"/>
          </a:xfrm>
        </p:spPr>
        <p:txBody>
          <a:bodyPr/>
          <a:lstStyle/>
          <a:p>
            <a:pPr eaLnBrk="1" fontAlgn="auto" hangingPunct="1">
              <a:spcAft>
                <a:spcPts val="0"/>
              </a:spcAft>
              <a:defRPr/>
            </a:pPr>
            <a:endParaRPr lang="es-CO" altLang="es-CO"/>
          </a:p>
        </p:txBody>
      </p:sp>
      <p:sp>
        <p:nvSpPr>
          <p:cNvPr id="25603" name="2 Marcador de contenido">
            <a:extLst>
              <a:ext uri="{FF2B5EF4-FFF2-40B4-BE49-F238E27FC236}">
                <a16:creationId xmlns:a16="http://schemas.microsoft.com/office/drawing/2014/main" id="{0651EDA8-7171-63F4-88E3-115872CB2D54}"/>
              </a:ext>
            </a:extLst>
          </p:cNvPr>
          <p:cNvSpPr>
            <a:spLocks noGrp="1"/>
          </p:cNvSpPr>
          <p:nvPr>
            <p:ph idx="1"/>
          </p:nvPr>
        </p:nvSpPr>
        <p:spPr>
          <a:xfrm>
            <a:off x="855663" y="2249488"/>
            <a:ext cx="7429500" cy="3541712"/>
          </a:xfrm>
        </p:spPr>
        <p:txBody>
          <a:bodyPr/>
          <a:lstStyle/>
          <a:p>
            <a:pPr eaLnBrk="1" fontAlgn="auto" hangingPunct="1">
              <a:spcAft>
                <a:spcPts val="0"/>
              </a:spcAft>
              <a:defRPr/>
            </a:pPr>
            <a:endParaRPr lang="es-CO" altLang="es-CO"/>
          </a:p>
        </p:txBody>
      </p:sp>
      <p:pic>
        <p:nvPicPr>
          <p:cNvPr id="235523" name="Picture 2">
            <a:extLst>
              <a:ext uri="{FF2B5EF4-FFF2-40B4-BE49-F238E27FC236}">
                <a16:creationId xmlns:a16="http://schemas.microsoft.com/office/drawing/2014/main" id="{136F337D-9B4A-7800-D6B8-05E8EE4A43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775" y="-406400"/>
            <a:ext cx="9756775" cy="726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uadroTexto 1">
            <a:extLst>
              <a:ext uri="{FF2B5EF4-FFF2-40B4-BE49-F238E27FC236}">
                <a16:creationId xmlns:a16="http://schemas.microsoft.com/office/drawing/2014/main" id="{350B2A35-A104-0C8A-8948-7399A1D7E782}"/>
              </a:ext>
            </a:extLst>
          </p:cNvPr>
          <p:cNvSpPr txBox="1"/>
          <p:nvPr/>
        </p:nvSpPr>
        <p:spPr>
          <a:xfrm>
            <a:off x="395288" y="476250"/>
            <a:ext cx="9937750" cy="5170488"/>
          </a:xfrm>
          <a:prstGeom prst="rect">
            <a:avLst/>
          </a:prstGeom>
          <a:noFill/>
        </p:spPr>
        <p:txBody>
          <a:bodyPr>
            <a:spAutoFit/>
          </a:bodyPr>
          <a:lstStyle/>
          <a:p>
            <a:pPr eaLnBrk="1" fontAlgn="auto" hangingPunct="1">
              <a:spcBef>
                <a:spcPts val="0"/>
              </a:spcBef>
              <a:spcAft>
                <a:spcPts val="0"/>
              </a:spcAft>
              <a:defRPr/>
            </a:pPr>
            <a:r>
              <a:rPr lang="es-CO" sz="3000" dirty="0">
                <a:solidFill>
                  <a:srgbClr val="00B050"/>
                </a:solidFill>
                <a:effectLst>
                  <a:outerShdw blurRad="38100" dist="38100" dir="2700000" algn="tl">
                    <a:srgbClr val="000000">
                      <a:alpha val="43137"/>
                    </a:srgbClr>
                  </a:outerShdw>
                </a:effectLst>
                <a:latin typeface="+mn-lt"/>
              </a:rPr>
              <a:t>: </a:t>
            </a:r>
          </a:p>
          <a:p>
            <a:pPr eaLnBrk="1" fontAlgn="auto" hangingPunct="1">
              <a:spcBef>
                <a:spcPts val="0"/>
              </a:spcBef>
              <a:spcAft>
                <a:spcPts val="0"/>
              </a:spcAft>
              <a:defRPr/>
            </a:pPr>
            <a:endParaRPr lang="es-CO" sz="3000" dirty="0">
              <a:solidFill>
                <a:srgbClr val="00B050"/>
              </a:solidFill>
              <a:effectLst>
                <a:outerShdw blurRad="38100" dist="38100" dir="2700000" algn="tl">
                  <a:srgbClr val="000000">
                    <a:alpha val="43137"/>
                  </a:srgbClr>
                </a:outerShdw>
              </a:effectLst>
              <a:latin typeface="+mn-lt"/>
            </a:endParaRPr>
          </a:p>
          <a:p>
            <a:pPr eaLnBrk="1" fontAlgn="auto" hangingPunct="1">
              <a:spcBef>
                <a:spcPts val="0"/>
              </a:spcBef>
              <a:spcAft>
                <a:spcPts val="0"/>
              </a:spcAft>
              <a:defRPr/>
            </a:pPr>
            <a:endParaRPr lang="es-CO" sz="3000" dirty="0">
              <a:solidFill>
                <a:srgbClr val="00B050"/>
              </a:solidFill>
              <a:effectLst>
                <a:outerShdw blurRad="38100" dist="38100" dir="2700000" algn="tl">
                  <a:srgbClr val="000000">
                    <a:alpha val="43137"/>
                  </a:srgbClr>
                </a:outerShdw>
              </a:effectLst>
              <a:latin typeface="+mn-lt"/>
            </a:endParaRPr>
          </a:p>
          <a:p>
            <a:pPr eaLnBrk="1" fontAlgn="auto" hangingPunct="1">
              <a:spcBef>
                <a:spcPts val="0"/>
              </a:spcBef>
              <a:spcAft>
                <a:spcPts val="0"/>
              </a:spcAft>
              <a:defRPr/>
            </a:pPr>
            <a:endParaRPr lang="es-CO" sz="3000" dirty="0">
              <a:solidFill>
                <a:srgbClr val="00B050"/>
              </a:solidFill>
              <a:effectLst>
                <a:outerShdw blurRad="38100" dist="38100" dir="2700000" algn="tl">
                  <a:srgbClr val="000000">
                    <a:alpha val="43137"/>
                  </a:srgbClr>
                </a:outerShdw>
              </a:effectLst>
              <a:latin typeface="+mn-lt"/>
            </a:endParaRPr>
          </a:p>
          <a:p>
            <a:pPr eaLnBrk="1" fontAlgn="auto" hangingPunct="1">
              <a:spcBef>
                <a:spcPts val="0"/>
              </a:spcBef>
              <a:spcAft>
                <a:spcPts val="0"/>
              </a:spcAft>
              <a:defRPr/>
            </a:pPr>
            <a:endParaRPr lang="es-CO" sz="3000" dirty="0">
              <a:solidFill>
                <a:srgbClr val="00B050"/>
              </a:solidFill>
              <a:effectLst>
                <a:outerShdw blurRad="38100" dist="38100" dir="2700000" algn="tl">
                  <a:srgbClr val="000000">
                    <a:alpha val="43137"/>
                  </a:srgbClr>
                </a:outerShdw>
              </a:effectLst>
              <a:latin typeface="+mn-lt"/>
            </a:endParaRPr>
          </a:p>
          <a:p>
            <a:pPr eaLnBrk="1" fontAlgn="auto" hangingPunct="1">
              <a:spcBef>
                <a:spcPts val="0"/>
              </a:spcBef>
              <a:spcAft>
                <a:spcPts val="0"/>
              </a:spcAft>
              <a:defRPr/>
            </a:pPr>
            <a:endParaRPr lang="es-CO" sz="3000" dirty="0">
              <a:solidFill>
                <a:srgbClr val="00B050"/>
              </a:solidFill>
              <a:effectLst>
                <a:outerShdw blurRad="38100" dist="38100" dir="2700000" algn="tl">
                  <a:srgbClr val="000000">
                    <a:alpha val="43137"/>
                  </a:srgbClr>
                </a:outerShdw>
              </a:effectLst>
              <a:latin typeface="+mn-lt"/>
            </a:endParaRPr>
          </a:p>
          <a:p>
            <a:pPr eaLnBrk="1" fontAlgn="auto" hangingPunct="1">
              <a:spcBef>
                <a:spcPts val="0"/>
              </a:spcBef>
              <a:spcAft>
                <a:spcPts val="0"/>
              </a:spcAft>
              <a:defRPr/>
            </a:pPr>
            <a:endParaRPr lang="es-CO" sz="3000" dirty="0">
              <a:solidFill>
                <a:srgbClr val="00B050"/>
              </a:solidFill>
              <a:effectLst>
                <a:outerShdw blurRad="38100" dist="38100" dir="2700000" algn="tl">
                  <a:srgbClr val="000000">
                    <a:alpha val="43137"/>
                  </a:srgbClr>
                </a:outerShdw>
              </a:effectLst>
              <a:latin typeface="+mn-lt"/>
            </a:endParaRPr>
          </a:p>
          <a:p>
            <a:pPr eaLnBrk="1" fontAlgn="auto" hangingPunct="1">
              <a:spcBef>
                <a:spcPts val="0"/>
              </a:spcBef>
              <a:spcAft>
                <a:spcPts val="0"/>
              </a:spcAft>
              <a:defRPr/>
            </a:pPr>
            <a:endParaRPr lang="es-CO" sz="3000" dirty="0">
              <a:solidFill>
                <a:srgbClr val="00B050"/>
              </a:solidFill>
              <a:effectLst>
                <a:outerShdw blurRad="38100" dist="38100" dir="2700000" algn="tl">
                  <a:srgbClr val="000000">
                    <a:alpha val="43137"/>
                  </a:srgbClr>
                </a:outerShdw>
              </a:effectLst>
              <a:latin typeface="+mn-lt"/>
            </a:endParaRPr>
          </a:p>
          <a:p>
            <a:pPr eaLnBrk="1" fontAlgn="auto" hangingPunct="1">
              <a:spcBef>
                <a:spcPts val="0"/>
              </a:spcBef>
              <a:spcAft>
                <a:spcPts val="0"/>
              </a:spcAft>
              <a:defRPr/>
            </a:pPr>
            <a:endParaRPr lang="es-CO" sz="3000" dirty="0">
              <a:solidFill>
                <a:srgbClr val="00B050"/>
              </a:solidFill>
              <a:effectLst>
                <a:outerShdw blurRad="38100" dist="38100" dir="2700000" algn="tl">
                  <a:srgbClr val="000000">
                    <a:alpha val="43137"/>
                  </a:srgbClr>
                </a:outerShdw>
              </a:effectLst>
              <a:latin typeface="+mn-lt"/>
            </a:endParaRPr>
          </a:p>
          <a:p>
            <a:pPr eaLnBrk="1" fontAlgn="auto" hangingPunct="1">
              <a:spcBef>
                <a:spcPts val="0"/>
              </a:spcBef>
              <a:spcAft>
                <a:spcPts val="0"/>
              </a:spcAft>
              <a:defRPr/>
            </a:pPr>
            <a:endParaRPr lang="es-CO" sz="3000" dirty="0">
              <a:solidFill>
                <a:srgbClr val="00B050"/>
              </a:solidFill>
              <a:effectLst>
                <a:outerShdw blurRad="38100" dist="38100" dir="2700000" algn="tl">
                  <a:srgbClr val="000000">
                    <a:alpha val="43137"/>
                  </a:srgbClr>
                </a:outerShdw>
              </a:effectLst>
              <a:latin typeface="+mn-lt"/>
            </a:endParaRPr>
          </a:p>
          <a:p>
            <a:pPr eaLnBrk="1" fontAlgn="auto" hangingPunct="1">
              <a:spcBef>
                <a:spcPts val="0"/>
              </a:spcBef>
              <a:spcAft>
                <a:spcPts val="0"/>
              </a:spcAft>
              <a:defRPr/>
            </a:pPr>
            <a:r>
              <a:rPr lang="es-CO" sz="3000" dirty="0">
                <a:solidFill>
                  <a:srgbClr val="00B050"/>
                </a:solidFill>
                <a:effectLst>
                  <a:outerShdw blurRad="38100" dist="38100" dir="2700000" algn="tl">
                    <a:srgbClr val="000000">
                      <a:alpha val="43137"/>
                    </a:srgbClr>
                  </a:outerShdw>
                </a:effectLst>
                <a:latin typeface="+mn-lt"/>
              </a:rPr>
              <a:t>“ME AMO Y SE ENTREGO POR MI” GAL 2,20</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ítulo 1">
            <a:extLst>
              <a:ext uri="{FF2B5EF4-FFF2-40B4-BE49-F238E27FC236}">
                <a16:creationId xmlns:a16="http://schemas.microsoft.com/office/drawing/2014/main" id="{A24A41EF-63F9-D698-8C7A-F0998F6FE2FC}"/>
              </a:ext>
            </a:extLst>
          </p:cNvPr>
          <p:cNvSpPr>
            <a:spLocks noGrp="1"/>
          </p:cNvSpPr>
          <p:nvPr>
            <p:ph type="title"/>
          </p:nvPr>
        </p:nvSpPr>
        <p:spPr>
          <a:xfrm>
            <a:off x="855663" y="619125"/>
            <a:ext cx="7429500" cy="1477963"/>
          </a:xfrm>
        </p:spPr>
        <p:txBody>
          <a:bodyPr/>
          <a:lstStyle/>
          <a:p>
            <a:pPr eaLnBrk="1" fontAlgn="auto" hangingPunct="1">
              <a:spcAft>
                <a:spcPts val="0"/>
              </a:spcAft>
              <a:defRPr/>
            </a:pPr>
            <a:endParaRPr lang="es-MX" altLang="es-CO"/>
          </a:p>
        </p:txBody>
      </p:sp>
      <p:sp>
        <p:nvSpPr>
          <p:cNvPr id="40963" name="Marcador de contenido 2">
            <a:extLst>
              <a:ext uri="{FF2B5EF4-FFF2-40B4-BE49-F238E27FC236}">
                <a16:creationId xmlns:a16="http://schemas.microsoft.com/office/drawing/2014/main" id="{F978C580-CCF8-B77B-73EC-A12929C4515C}"/>
              </a:ext>
            </a:extLst>
          </p:cNvPr>
          <p:cNvSpPr>
            <a:spLocks noGrp="1"/>
          </p:cNvSpPr>
          <p:nvPr>
            <p:ph idx="1"/>
          </p:nvPr>
        </p:nvSpPr>
        <p:spPr>
          <a:xfrm>
            <a:off x="855663" y="2249488"/>
            <a:ext cx="7429500" cy="3541712"/>
          </a:xfrm>
        </p:spPr>
        <p:txBody>
          <a:bodyPr/>
          <a:lstStyle/>
          <a:p>
            <a:pPr eaLnBrk="1" fontAlgn="auto" hangingPunct="1">
              <a:spcAft>
                <a:spcPts val="0"/>
              </a:spcAft>
              <a:defRPr/>
            </a:pPr>
            <a:endParaRPr lang="es-MX" altLang="es-CO"/>
          </a:p>
        </p:txBody>
      </p:sp>
      <p:pic>
        <p:nvPicPr>
          <p:cNvPr id="236547" name="Imagen 3">
            <a:extLst>
              <a:ext uri="{FF2B5EF4-FFF2-40B4-BE49-F238E27FC236}">
                <a16:creationId xmlns:a16="http://schemas.microsoft.com/office/drawing/2014/main" id="{45242A0E-4FC3-2BCF-ED41-65CDCDA4329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ítulo 1">
            <a:extLst>
              <a:ext uri="{FF2B5EF4-FFF2-40B4-BE49-F238E27FC236}">
                <a16:creationId xmlns:a16="http://schemas.microsoft.com/office/drawing/2014/main" id="{324FF938-6492-3F3D-B7C9-A7FDAA098425}"/>
              </a:ext>
            </a:extLst>
          </p:cNvPr>
          <p:cNvSpPr>
            <a:spLocks noGrp="1"/>
          </p:cNvSpPr>
          <p:nvPr>
            <p:ph type="title"/>
          </p:nvPr>
        </p:nvSpPr>
        <p:spPr>
          <a:xfrm>
            <a:off x="855663" y="619125"/>
            <a:ext cx="7429500" cy="1477963"/>
          </a:xfrm>
        </p:spPr>
        <p:txBody>
          <a:bodyPr/>
          <a:lstStyle/>
          <a:p>
            <a:pPr eaLnBrk="1" fontAlgn="auto" hangingPunct="1">
              <a:spcAft>
                <a:spcPts val="0"/>
              </a:spcAft>
              <a:defRPr/>
            </a:pPr>
            <a:endParaRPr lang="es-MX" altLang="es-CO"/>
          </a:p>
        </p:txBody>
      </p:sp>
      <p:sp>
        <p:nvSpPr>
          <p:cNvPr id="41987" name="Marcador de contenido 2">
            <a:extLst>
              <a:ext uri="{FF2B5EF4-FFF2-40B4-BE49-F238E27FC236}">
                <a16:creationId xmlns:a16="http://schemas.microsoft.com/office/drawing/2014/main" id="{89618A5C-B481-284A-C1C5-7E81D46BB9EB}"/>
              </a:ext>
            </a:extLst>
          </p:cNvPr>
          <p:cNvSpPr>
            <a:spLocks noGrp="1"/>
          </p:cNvSpPr>
          <p:nvPr>
            <p:ph idx="1"/>
          </p:nvPr>
        </p:nvSpPr>
        <p:spPr>
          <a:xfrm>
            <a:off x="855663" y="2249488"/>
            <a:ext cx="7429500" cy="3541712"/>
          </a:xfrm>
        </p:spPr>
        <p:txBody>
          <a:bodyPr/>
          <a:lstStyle/>
          <a:p>
            <a:pPr eaLnBrk="1" fontAlgn="auto" hangingPunct="1">
              <a:spcAft>
                <a:spcPts val="0"/>
              </a:spcAft>
              <a:defRPr/>
            </a:pPr>
            <a:endParaRPr lang="es-MX" altLang="es-CO"/>
          </a:p>
        </p:txBody>
      </p:sp>
      <p:pic>
        <p:nvPicPr>
          <p:cNvPr id="237571" name="Imagen 3">
            <a:extLst>
              <a:ext uri="{FF2B5EF4-FFF2-40B4-BE49-F238E27FC236}">
                <a16:creationId xmlns:a16="http://schemas.microsoft.com/office/drawing/2014/main" id="{D83BE5E0-8731-E630-A76E-782EB1673D3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C4A5CD-10AC-1197-E6EC-31BF9A371624}"/>
              </a:ext>
            </a:extLst>
          </p:cNvPr>
          <p:cNvSpPr>
            <a:spLocks noGrp="1"/>
          </p:cNvSpPr>
          <p:nvPr>
            <p:ph type="title"/>
          </p:nvPr>
        </p:nvSpPr>
        <p:spPr>
          <a:xfrm>
            <a:off x="855663" y="619125"/>
            <a:ext cx="7429500" cy="1477963"/>
          </a:xfrm>
        </p:spPr>
        <p:txBody>
          <a:bodyPr/>
          <a:lstStyle/>
          <a:p>
            <a:pPr eaLnBrk="1" hangingPunct="1">
              <a:defRPr/>
            </a:pPr>
            <a:endParaRPr lang="es-CO" dirty="0"/>
          </a:p>
        </p:txBody>
      </p:sp>
      <p:sp>
        <p:nvSpPr>
          <p:cNvPr id="3" name="Marcador de contenido 2">
            <a:extLst>
              <a:ext uri="{FF2B5EF4-FFF2-40B4-BE49-F238E27FC236}">
                <a16:creationId xmlns:a16="http://schemas.microsoft.com/office/drawing/2014/main" id="{9AFE1B50-66A3-7D6A-DAD4-1BE7C9150E02}"/>
              </a:ext>
            </a:extLst>
          </p:cNvPr>
          <p:cNvSpPr>
            <a:spLocks noGrp="1"/>
          </p:cNvSpPr>
          <p:nvPr>
            <p:ph idx="1"/>
          </p:nvPr>
        </p:nvSpPr>
        <p:spPr>
          <a:xfrm>
            <a:off x="539750" y="765175"/>
            <a:ext cx="7745413" cy="5026025"/>
          </a:xfrm>
        </p:spPr>
        <p:txBody>
          <a:bodyPr/>
          <a:lstStyle/>
          <a:p>
            <a:pPr eaLnBrk="1" hangingPunct="1">
              <a:defRPr/>
            </a:pPr>
            <a:r>
              <a:rPr lang="es-CO" sz="1800" dirty="0">
                <a:effectLst/>
                <a:latin typeface="Microsoft Sans Serif" panose="020B0604020202020204" pitchFamily="34" charset="0"/>
              </a:rPr>
              <a:t>Anoto mis tres principales enemigos en orden de preponderancia </a:t>
            </a:r>
            <a:endParaRPr lang="es-CO" dirty="0">
              <a:effectLst/>
            </a:endParaRPr>
          </a:p>
          <a:p>
            <a:pPr eaLnBrk="1" hangingPunct="1">
              <a:defRPr/>
            </a:pPr>
            <a:endParaRPr lang="es-CO" dirty="0"/>
          </a:p>
        </p:txBody>
      </p:sp>
      <p:sp>
        <p:nvSpPr>
          <p:cNvPr id="45059" name="Rectangle 1">
            <a:extLst>
              <a:ext uri="{FF2B5EF4-FFF2-40B4-BE49-F238E27FC236}">
                <a16:creationId xmlns:a16="http://schemas.microsoft.com/office/drawing/2014/main" id="{53E7F21C-80E3-7A87-4EE5-049099035870}"/>
              </a:ext>
            </a:extLst>
          </p:cNvPr>
          <p:cNvSpPr>
            <a:spLocks noChangeArrowheads="1"/>
          </p:cNvSpPr>
          <p:nvPr/>
        </p:nvSpPr>
        <p:spPr bwMode="auto">
          <a:xfrm>
            <a:off x="0" y="0"/>
            <a:ext cx="9144000" cy="457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eaLnBrk="1" hangingPunct="1">
              <a:lnSpc>
                <a:spcPct val="100000"/>
              </a:lnSpc>
              <a:spcBef>
                <a:spcPct val="0"/>
              </a:spcBef>
              <a:buSzTx/>
              <a:buFontTx/>
              <a:buNone/>
            </a:pPr>
            <a:r>
              <a:rPr lang="en-US" altLang="es-CO" sz="4800">
                <a:latin typeface="Microsoft Sans Serif" panose="020B0604020202020204" pitchFamily="34" charset="0"/>
              </a:rPr>
              <a:t>Anoto mis tres principales enemigos en orden de preponderancia </a:t>
            </a:r>
            <a:endParaRPr lang="en-US" altLang="es-CO" sz="800"/>
          </a:p>
          <a:p>
            <a:pPr>
              <a:lnSpc>
                <a:spcPct val="100000"/>
              </a:lnSpc>
              <a:spcBef>
                <a:spcPct val="0"/>
              </a:spcBef>
              <a:buSzTx/>
              <a:buFontTx/>
              <a:buNone/>
            </a:pPr>
            <a:r>
              <a:rPr lang="en-US" altLang="es-CO" sz="1800"/>
              <a:t>  </a:t>
            </a:r>
            <a:r>
              <a:rPr lang="en-US" altLang="es-CO" sz="28500"/>
              <a:t>       </a:t>
            </a:r>
            <a:r>
              <a:rPr lang="en-US" altLang="es-CO" sz="1800"/>
              <a:t> </a:t>
            </a:r>
          </a:p>
        </p:txBody>
      </p:sp>
      <p:pic>
        <p:nvPicPr>
          <p:cNvPr id="45060" name="Picture 2" descr="page22image2072704">
            <a:extLst>
              <a:ext uri="{FF2B5EF4-FFF2-40B4-BE49-F238E27FC236}">
                <a16:creationId xmlns:a16="http://schemas.microsoft.com/office/drawing/2014/main" id="{A329BB18-D184-C255-A131-ED4ED38B18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6200" y="1844675"/>
            <a:ext cx="61341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F44A091-77EC-75E8-11B1-B2790DFB36E3}"/>
              </a:ext>
            </a:extLst>
          </p:cNvPr>
          <p:cNvSpPr>
            <a:spLocks noGrp="1"/>
          </p:cNvSpPr>
          <p:nvPr>
            <p:ph type="title"/>
          </p:nvPr>
        </p:nvSpPr>
        <p:spPr>
          <a:xfrm>
            <a:off x="855663" y="619125"/>
            <a:ext cx="7429500" cy="1477963"/>
          </a:xfrm>
        </p:spPr>
        <p:txBody>
          <a:bodyPr/>
          <a:lstStyle/>
          <a:p>
            <a:pPr eaLnBrk="1" hangingPunct="1">
              <a:defRPr/>
            </a:pPr>
            <a:endParaRPr lang="es-CO"/>
          </a:p>
        </p:txBody>
      </p:sp>
      <p:pic>
        <p:nvPicPr>
          <p:cNvPr id="46082" name="Marcador de contenido 10">
            <a:extLst>
              <a:ext uri="{FF2B5EF4-FFF2-40B4-BE49-F238E27FC236}">
                <a16:creationId xmlns:a16="http://schemas.microsoft.com/office/drawing/2014/main" id="{892E7BA6-CF76-BC2A-FFF1-FD3AF864E1A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1113"/>
            <a:ext cx="9144000" cy="7327901"/>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8AE236-FBF6-509E-7E19-96FE8077820C}"/>
              </a:ext>
            </a:extLst>
          </p:cNvPr>
          <p:cNvSpPr>
            <a:spLocks noGrp="1"/>
          </p:cNvSpPr>
          <p:nvPr>
            <p:ph type="title"/>
          </p:nvPr>
        </p:nvSpPr>
        <p:spPr>
          <a:xfrm>
            <a:off x="855663" y="619125"/>
            <a:ext cx="7429500" cy="1477963"/>
          </a:xfrm>
        </p:spPr>
        <p:txBody>
          <a:bodyPr/>
          <a:lstStyle/>
          <a:p>
            <a:pPr algn="ctr">
              <a:defRPr/>
            </a:pPr>
            <a:r>
              <a:rPr lang="es-CO" dirty="0">
                <a:solidFill>
                  <a:srgbClr val="FF0000"/>
                </a:solidFill>
              </a:rPr>
              <a:t>DISCERNIMIENTO Y CARISMAS Y DONES EN LA IGLESIA CATÓLICA </a:t>
            </a:r>
          </a:p>
        </p:txBody>
      </p:sp>
      <p:pic>
        <p:nvPicPr>
          <p:cNvPr id="47106" name="Marcador de contenido 4">
            <a:extLst>
              <a:ext uri="{FF2B5EF4-FFF2-40B4-BE49-F238E27FC236}">
                <a16:creationId xmlns:a16="http://schemas.microsoft.com/office/drawing/2014/main" id="{A08E5A6C-EB97-54ED-112E-25B1ED0378B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51250" y="2611438"/>
            <a:ext cx="2755900" cy="3019425"/>
          </a:xfrm>
        </p:spPr>
      </p:pic>
      <p:sp>
        <p:nvSpPr>
          <p:cNvPr id="47107" name="CuadroTexto 5">
            <a:extLst>
              <a:ext uri="{FF2B5EF4-FFF2-40B4-BE49-F238E27FC236}">
                <a16:creationId xmlns:a16="http://schemas.microsoft.com/office/drawing/2014/main" id="{A4DDD06C-53E4-E354-30C6-7B19BDBCAFEE}"/>
              </a:ext>
            </a:extLst>
          </p:cNvPr>
          <p:cNvSpPr txBox="1">
            <a:spLocks noChangeArrowheads="1"/>
          </p:cNvSpPr>
          <p:nvPr/>
        </p:nvSpPr>
        <p:spPr bwMode="auto">
          <a:xfrm>
            <a:off x="3746500" y="4314825"/>
            <a:ext cx="26781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a:lnSpc>
                <a:spcPct val="100000"/>
              </a:lnSpc>
              <a:spcBef>
                <a:spcPct val="0"/>
              </a:spcBef>
              <a:buSzTx/>
              <a:buFontTx/>
              <a:buNone/>
            </a:pPr>
            <a:r>
              <a:rPr lang="es-CO" altLang="es-CO" sz="900">
                <a:hlinkClick r:id="rId3" tooltip="https://www.mensaje-celestial.com/2016/11/dones-de-manifestacion.html?m=0"/>
              </a:rPr>
              <a:t>Esta foto</a:t>
            </a:r>
            <a:r>
              <a:rPr lang="es-CO" altLang="es-CO" sz="900"/>
              <a:t> de Autor desconocido está bajo licencia </a:t>
            </a:r>
            <a:r>
              <a:rPr lang="es-CO" altLang="es-CO" sz="900">
                <a:hlinkClick r:id="rId4" tooltip="https://creativecommons.org/licenses/by-nc-sa/3.0/"/>
              </a:rPr>
              <a:t>CC BY-SA-NC</a:t>
            </a:r>
            <a:endParaRPr lang="es-CO" altLang="es-CO" sz="900"/>
          </a:p>
        </p:txBody>
      </p:sp>
      <p:pic>
        <p:nvPicPr>
          <p:cNvPr id="47108" name="Imagen 7">
            <a:extLst>
              <a:ext uri="{FF2B5EF4-FFF2-40B4-BE49-F238E27FC236}">
                <a16:creationId xmlns:a16="http://schemas.microsoft.com/office/drawing/2014/main" id="{9A6AAFAC-0593-5C48-0546-97CC8A8B24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2275" y="1878013"/>
            <a:ext cx="6048375" cy="497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CuadroTexto 8">
            <a:extLst>
              <a:ext uri="{FF2B5EF4-FFF2-40B4-BE49-F238E27FC236}">
                <a16:creationId xmlns:a16="http://schemas.microsoft.com/office/drawing/2014/main" id="{17AF2EB0-7CD6-50D1-5BE1-6DFB8ABB8D92}"/>
              </a:ext>
            </a:extLst>
          </p:cNvPr>
          <p:cNvSpPr txBox="1">
            <a:spLocks noChangeArrowheads="1"/>
          </p:cNvSpPr>
          <p:nvPr/>
        </p:nvSpPr>
        <p:spPr bwMode="auto">
          <a:xfrm>
            <a:off x="1901825" y="4486275"/>
            <a:ext cx="5875338"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a:lnSpc>
                <a:spcPct val="100000"/>
              </a:lnSpc>
              <a:spcBef>
                <a:spcPct val="0"/>
              </a:spcBef>
              <a:buSzTx/>
              <a:buFontTx/>
              <a:buNone/>
            </a:pPr>
            <a:r>
              <a:rPr lang="es-CO" altLang="es-CO" sz="900">
                <a:hlinkClick r:id="rId6" tooltip="https://diosamoreterno.blogspot.com/2010/06/los-dones-del-espiritu-santo.html"/>
              </a:rPr>
              <a:t>Esta foto</a:t>
            </a:r>
            <a:r>
              <a:rPr lang="es-CO" altLang="es-CO" sz="900"/>
              <a:t> de Autor desconocido está bajo licencia </a:t>
            </a:r>
            <a:r>
              <a:rPr lang="es-CO" altLang="es-CO" sz="900">
                <a:hlinkClick r:id="rId7" tooltip="https://creativecommons.org/licenses/by/3.0/"/>
              </a:rPr>
              <a:t>CC BY</a:t>
            </a:r>
            <a:endParaRPr lang="es-CO" altLang="es-CO" sz="9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0C1E03-9597-537C-3844-E4A0891E7FBB}"/>
              </a:ext>
            </a:extLst>
          </p:cNvPr>
          <p:cNvSpPr>
            <a:spLocks noGrp="1"/>
          </p:cNvSpPr>
          <p:nvPr>
            <p:ph type="title"/>
          </p:nvPr>
        </p:nvSpPr>
        <p:spPr>
          <a:xfrm>
            <a:off x="855663" y="619125"/>
            <a:ext cx="7429500" cy="1477963"/>
          </a:xfrm>
        </p:spPr>
        <p:txBody>
          <a:bodyPr/>
          <a:lstStyle/>
          <a:p>
            <a:pPr algn="ctr">
              <a:defRPr/>
            </a:pPr>
            <a:r>
              <a:rPr lang="es-CO" dirty="0">
                <a:solidFill>
                  <a:srgbClr val="FF0000"/>
                </a:solidFill>
              </a:rPr>
              <a:t>Etimología de la palabra discernimiento</a:t>
            </a:r>
          </a:p>
        </p:txBody>
      </p:sp>
      <p:sp>
        <p:nvSpPr>
          <p:cNvPr id="3" name="Marcador de contenido 2">
            <a:extLst>
              <a:ext uri="{FF2B5EF4-FFF2-40B4-BE49-F238E27FC236}">
                <a16:creationId xmlns:a16="http://schemas.microsoft.com/office/drawing/2014/main" id="{529096BF-AC8B-9D14-57C6-B2D152D2D1A2}"/>
              </a:ext>
            </a:extLst>
          </p:cNvPr>
          <p:cNvSpPr>
            <a:spLocks noGrp="1"/>
          </p:cNvSpPr>
          <p:nvPr>
            <p:ph idx="1"/>
          </p:nvPr>
        </p:nvSpPr>
        <p:spPr>
          <a:xfrm>
            <a:off x="855663" y="2249488"/>
            <a:ext cx="7429500" cy="4203700"/>
          </a:xfrm>
        </p:spPr>
        <p:txBody>
          <a:bodyPr/>
          <a:lstStyle/>
          <a:p>
            <a:pPr>
              <a:defRPr/>
            </a:pPr>
            <a:r>
              <a:rPr lang="es-CO" dirty="0"/>
              <a:t>LA ETIMOLOGÍA DE DISCERNIMIENTO VOCACIONAL EN EL NUEVO TESTAMENTO El verbo KRINO (del griego) es el más usado en el Nuevo Testamento, tiene las siguientes connotaciones:  separar  elegir  cortar  distinguir  discernir. Todos estos sentidos nos expresan una acción propia del conocimiento humano y de su juicio ante una realidad que se debe asumir. </a:t>
            </a:r>
            <a:r>
              <a:rPr lang="es-CO" sz="2000" dirty="0"/>
              <a:t>(CFR. Castillo, José María, El Discernimiento Cristiano, Salamanca, Ed. Sígueme, 1984).</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51960C-190D-5B53-1C59-80B99D3FF063}"/>
              </a:ext>
            </a:extLst>
          </p:cNvPr>
          <p:cNvSpPr>
            <a:spLocks noGrp="1"/>
          </p:cNvSpPr>
          <p:nvPr>
            <p:ph type="title"/>
          </p:nvPr>
        </p:nvSpPr>
        <p:spPr>
          <a:xfrm>
            <a:off x="855663" y="619125"/>
            <a:ext cx="7429500" cy="1477963"/>
          </a:xfrm>
        </p:spPr>
        <p:txBody>
          <a:bodyPr/>
          <a:lstStyle/>
          <a:p>
            <a:pPr algn="ctr">
              <a:defRPr/>
            </a:pPr>
            <a:r>
              <a:rPr lang="es-CO" dirty="0">
                <a:solidFill>
                  <a:srgbClr val="FF0000"/>
                </a:solidFill>
              </a:rPr>
              <a:t>El discernimiento en la biblia</a:t>
            </a:r>
          </a:p>
        </p:txBody>
      </p:sp>
      <p:sp>
        <p:nvSpPr>
          <p:cNvPr id="3" name="Marcador de contenido 2">
            <a:extLst>
              <a:ext uri="{FF2B5EF4-FFF2-40B4-BE49-F238E27FC236}">
                <a16:creationId xmlns:a16="http://schemas.microsoft.com/office/drawing/2014/main" id="{1CF9D0D7-7C1D-0242-CB72-255BA6496D87}"/>
              </a:ext>
            </a:extLst>
          </p:cNvPr>
          <p:cNvSpPr>
            <a:spLocks noGrp="1"/>
          </p:cNvSpPr>
          <p:nvPr>
            <p:ph idx="1"/>
          </p:nvPr>
        </p:nvSpPr>
        <p:spPr>
          <a:xfrm>
            <a:off x="820738" y="1773238"/>
            <a:ext cx="7429500" cy="4968875"/>
          </a:xfrm>
        </p:spPr>
        <p:txBody>
          <a:bodyPr>
            <a:normAutofit fontScale="85000" lnSpcReduction="20000"/>
          </a:bodyPr>
          <a:lstStyle/>
          <a:p>
            <a:pPr algn="just">
              <a:defRPr/>
            </a:pPr>
            <a:r>
              <a:rPr lang="es-CO" dirty="0"/>
              <a:t>KRINO tiene un derivado DOKIMAZO, que significa poner a prueba, examinar detalladamente, como también poner a alguien o algo a prueba. Veamos un ejemplo: </a:t>
            </a:r>
            <a:r>
              <a:rPr lang="es-CO" dirty="0">
                <a:solidFill>
                  <a:srgbClr val="FF0000"/>
                </a:solidFill>
              </a:rPr>
              <a:t>Romanos 12,1-2: </a:t>
            </a:r>
            <a:r>
              <a:rPr lang="es-CO" dirty="0"/>
              <a:t>Veamos ahora con atención este texto: * San Pablo exhorta a los romanos para que sepan </a:t>
            </a:r>
            <a:r>
              <a:rPr lang="es-CO" dirty="0">
                <a:solidFill>
                  <a:srgbClr val="FF0000"/>
                </a:solidFill>
              </a:rPr>
              <a:t>ofrecerse a Dios totalmente</a:t>
            </a:r>
            <a:r>
              <a:rPr lang="es-CO" dirty="0"/>
              <a:t>. Para que éste ofrecimiento </a:t>
            </a:r>
            <a:r>
              <a:rPr lang="es-CO" dirty="0">
                <a:solidFill>
                  <a:srgbClr val="FF0000"/>
                </a:solidFill>
              </a:rPr>
              <a:t>sea agradable </a:t>
            </a:r>
            <a:r>
              <a:rPr lang="es-CO" dirty="0"/>
              <a:t>a Dios es necesario: - una renovación de la mente, una capacidad para poder distinguir en todas las cosas que se hacen, se desean o se esperan, </a:t>
            </a:r>
            <a:r>
              <a:rPr lang="es-CO" dirty="0">
                <a:solidFill>
                  <a:srgbClr val="FF0000"/>
                </a:solidFill>
              </a:rPr>
              <a:t>LA VOLUNTAD DE DIOS</a:t>
            </a:r>
            <a:r>
              <a:rPr lang="es-CO" dirty="0"/>
              <a:t>. - la voluntad de Dios, en este caso para Pablo, es lo bueno, lo agradable, lo perfecto. Otro aspecto que podemos resaltar es el sentido </a:t>
            </a:r>
            <a:r>
              <a:rPr lang="es-CO" dirty="0">
                <a:solidFill>
                  <a:srgbClr val="FF0000"/>
                </a:solidFill>
              </a:rPr>
              <a:t>CULTUA</a:t>
            </a:r>
            <a:r>
              <a:rPr lang="es-CO" dirty="0"/>
              <a:t>L del ofrecimiento. Se ofrece el cuerpo no como un simple elemento material, sino como el depositario de todos los atributos de las personas. En otras palabras: ofrecerse total y definitivamente a Dios, sin reservas ni limitaciones, es lo que permite al hombre saber discernir su voluntad. (P. Wilson Sossa, </a:t>
            </a:r>
            <a:r>
              <a:rPr lang="es-CO" dirty="0" err="1"/>
              <a:t>Cjm</a:t>
            </a:r>
            <a:r>
              <a:rPr lang="es-CO" dirty="0"/>
              <a:t>, </a:t>
            </a:r>
            <a:r>
              <a:rPr lang="es-CO" dirty="0">
                <a:hlinkClick r:id="rId2"/>
              </a:rPr>
              <a:t>http://www.autorescatolicos.org/misc13/wilsonsossa0008.pdf</a:t>
            </a:r>
            <a:r>
              <a:rPr lang="es-CO" dirty="0"/>
              <a: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C35793-A788-473C-E06F-C876E4123CC4}"/>
              </a:ext>
            </a:extLst>
          </p:cNvPr>
          <p:cNvSpPr>
            <a:spLocks noGrp="1"/>
          </p:cNvSpPr>
          <p:nvPr>
            <p:ph type="title"/>
          </p:nvPr>
        </p:nvSpPr>
        <p:spPr>
          <a:xfrm>
            <a:off x="855663" y="619125"/>
            <a:ext cx="7429500" cy="1477963"/>
          </a:xfrm>
        </p:spPr>
        <p:txBody>
          <a:bodyPr/>
          <a:lstStyle/>
          <a:p>
            <a:pPr algn="ctr">
              <a:defRPr/>
            </a:pPr>
            <a:r>
              <a:rPr lang="es-CO" dirty="0" err="1"/>
              <a:t>Dscernimiento</a:t>
            </a:r>
            <a:r>
              <a:rPr lang="es-CO" dirty="0"/>
              <a:t> en el </a:t>
            </a:r>
            <a:r>
              <a:rPr lang="es-CO" dirty="0" err="1"/>
              <a:t>a.t.</a:t>
            </a:r>
            <a:endParaRPr lang="es-CO" dirty="0"/>
          </a:p>
        </p:txBody>
      </p:sp>
      <p:sp>
        <p:nvSpPr>
          <p:cNvPr id="3" name="Marcador de contenido 2">
            <a:extLst>
              <a:ext uri="{FF2B5EF4-FFF2-40B4-BE49-F238E27FC236}">
                <a16:creationId xmlns:a16="http://schemas.microsoft.com/office/drawing/2014/main" id="{8242F660-410A-1C0D-B429-DB41D8F9DB65}"/>
              </a:ext>
            </a:extLst>
          </p:cNvPr>
          <p:cNvSpPr>
            <a:spLocks noGrp="1"/>
          </p:cNvSpPr>
          <p:nvPr>
            <p:ph idx="1"/>
          </p:nvPr>
        </p:nvSpPr>
        <p:spPr>
          <a:xfrm>
            <a:off x="855663" y="1773238"/>
            <a:ext cx="7429500" cy="4017962"/>
          </a:xfrm>
        </p:spPr>
        <p:txBody>
          <a:bodyPr/>
          <a:lstStyle/>
          <a:p>
            <a:pPr>
              <a:defRPr/>
            </a:pPr>
            <a:r>
              <a:rPr lang="es-CO" i="1" dirty="0">
                <a:solidFill>
                  <a:srgbClr val="000000"/>
                </a:solidFill>
                <a:effectLst/>
                <a:latin typeface="ff6"/>
              </a:rPr>
              <a:t>La Alianza del A. T. </a:t>
            </a:r>
          </a:p>
          <a:p>
            <a:pPr marL="0" indent="0">
              <a:buFont typeface="Arial" panose="020B0604020202020204" pitchFamily="34" charset="0"/>
              <a:buNone/>
              <a:defRPr/>
            </a:pPr>
            <a:r>
              <a:rPr lang="es-CO" i="1" dirty="0">
                <a:solidFill>
                  <a:srgbClr val="000000"/>
                </a:solidFill>
                <a:effectLst/>
                <a:latin typeface="ff6"/>
              </a:rPr>
              <a:t>El profeta Jeremías había anunciado la característica típica o peculiar de la nueva alianza:</a:t>
            </a:r>
            <a:endParaRPr lang="es-CO" dirty="0">
              <a:solidFill>
                <a:srgbClr val="000000"/>
              </a:solidFill>
              <a:effectLst/>
              <a:latin typeface="Source Sans Pro" panose="020B0503030403020204" pitchFamily="34" charset="0"/>
            </a:endParaRPr>
          </a:p>
          <a:p>
            <a:pPr marL="0" indent="0">
              <a:buFont typeface="Arial" panose="020B0604020202020204" pitchFamily="34" charset="0"/>
              <a:buNone/>
              <a:defRPr/>
            </a:pPr>
            <a:r>
              <a:rPr lang="es-CO" i="1" dirty="0">
                <a:solidFill>
                  <a:srgbClr val="000000"/>
                </a:solidFill>
                <a:effectLst/>
                <a:latin typeface="ff6"/>
              </a:rPr>
              <a:t>Así será la alianza que haré con ellos, después de aquellos días, -oráculo del Señor-:Meteré mi ley en su pecho, la escribiré en sus corazones; yo seré su Dios y ellos serán mi pueblo (</a:t>
            </a:r>
            <a:r>
              <a:rPr lang="es-CO" i="1" dirty="0" err="1">
                <a:solidFill>
                  <a:srgbClr val="000000"/>
                </a:solidFill>
                <a:effectLst/>
                <a:latin typeface="ff6"/>
              </a:rPr>
              <a:t>Jer</a:t>
            </a:r>
            <a:r>
              <a:rPr lang="es-CO" i="1" dirty="0">
                <a:solidFill>
                  <a:srgbClr val="000000"/>
                </a:solidFill>
                <a:effectLst/>
                <a:latin typeface="ff6"/>
              </a:rPr>
              <a:t> 31, 33).</a:t>
            </a:r>
          </a:p>
          <a:p>
            <a:pPr marL="0" indent="0">
              <a:buFont typeface="Arial" panose="020B0604020202020204" pitchFamily="34" charset="0"/>
              <a:buNone/>
              <a:defRPr/>
            </a:pPr>
            <a:r>
              <a:rPr lang="es-CO" i="1" dirty="0">
                <a:solidFill>
                  <a:srgbClr val="000000"/>
                </a:solidFill>
                <a:effectLst/>
                <a:latin typeface="ff6"/>
              </a:rPr>
              <a:t>Los Mandamientos de Dios</a:t>
            </a:r>
            <a:endParaRPr lang="es-CO" dirty="0">
              <a:solidFill>
                <a:srgbClr val="000000"/>
              </a:solidFill>
              <a:effectLst/>
              <a:latin typeface="Source Sans Pro" panose="020B0503030403020204" pitchFamily="34" charset="0"/>
            </a:endParaRPr>
          </a:p>
          <a:p>
            <a:pPr>
              <a:defRPr/>
            </a:pPr>
            <a:endParaRPr lang="es-CO"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Marcador de contenido 2">
            <a:extLst>
              <a:ext uri="{FF2B5EF4-FFF2-40B4-BE49-F238E27FC236}">
                <a16:creationId xmlns:a16="http://schemas.microsoft.com/office/drawing/2014/main" id="{2317A6BF-90B7-AEA8-B32D-3A859BBCDFC5}"/>
              </a:ext>
            </a:extLst>
          </p:cNvPr>
          <p:cNvSpPr>
            <a:spLocks noGrp="1" noChangeArrowheads="1"/>
          </p:cNvSpPr>
          <p:nvPr>
            <p:ph idx="1"/>
          </p:nvPr>
        </p:nvSpPr>
        <p:spPr>
          <a:xfrm>
            <a:off x="284163" y="404813"/>
            <a:ext cx="8572500" cy="6337300"/>
          </a:xfrm>
        </p:spPr>
        <p:txBody>
          <a:bodyPr>
            <a:normAutofit fontScale="85000" lnSpcReduction="20000"/>
          </a:bodyPr>
          <a:lstStyle/>
          <a:p>
            <a:pPr marL="0" indent="0" algn="ctr" eaLnBrk="1" fontAlgn="auto" hangingPunct="1">
              <a:spcAft>
                <a:spcPts val="0"/>
              </a:spcAft>
              <a:buFont typeface="Arial" panose="020B0604020202020204" pitchFamily="34" charset="0"/>
              <a:buNone/>
              <a:defRPr/>
            </a:pPr>
            <a:r>
              <a:rPr lang="es-CO" altLang="es-CO" dirty="0">
                <a:solidFill>
                  <a:srgbClr val="FF0000"/>
                </a:solidFill>
              </a:rPr>
              <a:t>PRESENTACIÓN DEL CURSO </a:t>
            </a:r>
          </a:p>
          <a:p>
            <a:pPr marL="0" indent="0" eaLnBrk="1" fontAlgn="auto" hangingPunct="1">
              <a:spcAft>
                <a:spcPts val="0"/>
              </a:spcAft>
              <a:buFont typeface="Arial" panose="020B0604020202020204" pitchFamily="34" charset="0"/>
              <a:buNone/>
              <a:defRPr/>
            </a:pPr>
            <a:endParaRPr lang="es-CO" altLang="es-CO" dirty="0"/>
          </a:p>
          <a:p>
            <a:pPr marL="0" indent="0" eaLnBrk="1" fontAlgn="auto" hangingPunct="1">
              <a:spcAft>
                <a:spcPts val="0"/>
              </a:spcAft>
              <a:buFont typeface="Arial" panose="020B0604020202020204" pitchFamily="34" charset="0"/>
              <a:buNone/>
              <a:defRPr/>
            </a:pPr>
            <a:r>
              <a:rPr lang="es-CO" altLang="es-CO" dirty="0"/>
              <a:t>1. LA ESPIRITUALIDAD COMO MEDIO DE DESARROLLO HUMANO INTEGRAL</a:t>
            </a:r>
          </a:p>
          <a:p>
            <a:pPr marL="0" indent="0" eaLnBrk="1" fontAlgn="auto" hangingPunct="1">
              <a:spcAft>
                <a:spcPts val="0"/>
              </a:spcAft>
              <a:buFont typeface="Arial" panose="020B0604020202020204" pitchFamily="34" charset="0"/>
              <a:buNone/>
              <a:defRPr/>
            </a:pPr>
            <a:r>
              <a:rPr lang="es-CO" altLang="es-CO" dirty="0"/>
              <a:t>¿Una espiritualidad para insatisfechos y los enemigos del discernimiento hoy?</a:t>
            </a:r>
          </a:p>
          <a:p>
            <a:pPr marL="0" indent="0" eaLnBrk="1" fontAlgn="auto" hangingPunct="1">
              <a:spcAft>
                <a:spcPts val="0"/>
              </a:spcAft>
              <a:buFont typeface="Arial" panose="020B0604020202020204" pitchFamily="34" charset="0"/>
              <a:buNone/>
              <a:defRPr/>
            </a:pPr>
            <a:r>
              <a:rPr lang="es-CO" altLang="es-CO" dirty="0"/>
              <a:t>2. UNA EXPERIENCIA ESPIRITUAL: recorrido sobre el camino de experiencias espirituales en la Iglesia. (Tomamos el discípulo amado como un ejemplo de vida)</a:t>
            </a:r>
          </a:p>
          <a:p>
            <a:pPr marL="0" indent="0" eaLnBrk="1" fontAlgn="auto" hangingPunct="1">
              <a:spcAft>
                <a:spcPts val="0"/>
              </a:spcAft>
              <a:buFont typeface="Arial" panose="020B0604020202020204" pitchFamily="34" charset="0"/>
              <a:buNone/>
              <a:defRPr/>
            </a:pPr>
            <a:r>
              <a:rPr lang="es-CO" altLang="es-CO" dirty="0"/>
              <a:t>3. UNA ESPIRITUALIDAD ACTUAL PARA LA RENOVACIÓN CARISMÁTICA CATOLICA</a:t>
            </a:r>
          </a:p>
          <a:p>
            <a:pPr marL="0" indent="0" eaLnBrk="1" fontAlgn="auto" hangingPunct="1">
              <a:spcAft>
                <a:spcPts val="0"/>
              </a:spcAft>
              <a:buFont typeface="Arial" panose="020B0604020202020204" pitchFamily="34" charset="0"/>
              <a:buNone/>
              <a:defRPr/>
            </a:pPr>
            <a:r>
              <a:rPr lang="es-CO" altLang="es-CO" dirty="0"/>
              <a:t>4. ¿QUÉ ES EL CARISMA Y CÓMO DISCERNIR LOS CARISMAS EN LAS COMUNIDADES?</a:t>
            </a:r>
          </a:p>
          <a:p>
            <a:pPr marL="0" indent="0" eaLnBrk="1" fontAlgn="auto" hangingPunct="1">
              <a:spcAft>
                <a:spcPts val="0"/>
              </a:spcAft>
              <a:buFont typeface="Arial" panose="020B0604020202020204" pitchFamily="34" charset="0"/>
              <a:buNone/>
              <a:defRPr/>
            </a:pPr>
            <a:r>
              <a:rPr lang="es-CO" altLang="es-CO" dirty="0"/>
              <a:t>5. LOS MOVIMIENTOS EN LA IGLESIA</a:t>
            </a:r>
          </a:p>
          <a:p>
            <a:pPr eaLnBrk="1" fontAlgn="auto" hangingPunct="1">
              <a:spcAft>
                <a:spcPts val="0"/>
              </a:spcAft>
              <a:buFontTx/>
              <a:buChar char="-"/>
              <a:defRPr/>
            </a:pPr>
            <a:r>
              <a:rPr lang="es-CO" altLang="es-CO" dirty="0"/>
              <a:t>HISTORIA</a:t>
            </a:r>
          </a:p>
          <a:p>
            <a:pPr eaLnBrk="1" fontAlgn="auto" hangingPunct="1">
              <a:spcAft>
                <a:spcPts val="0"/>
              </a:spcAft>
              <a:buFontTx/>
              <a:buChar char="-"/>
              <a:defRPr/>
            </a:pPr>
            <a:r>
              <a:rPr lang="es-CO" altLang="es-CO" dirty="0"/>
              <a:t>CONTEXTO </a:t>
            </a:r>
          </a:p>
          <a:p>
            <a:pPr eaLnBrk="1" fontAlgn="auto" hangingPunct="1">
              <a:spcAft>
                <a:spcPts val="0"/>
              </a:spcAft>
              <a:buFontTx/>
              <a:buChar char="-"/>
              <a:defRPr/>
            </a:pPr>
            <a:r>
              <a:rPr lang="es-CO" altLang="es-CO" dirty="0"/>
              <a:t>ACTUALIDAD </a:t>
            </a:r>
          </a:p>
          <a:p>
            <a:pPr marL="0" indent="0" eaLnBrk="1" fontAlgn="auto" hangingPunct="1">
              <a:spcAft>
                <a:spcPts val="0"/>
              </a:spcAft>
              <a:buFont typeface="Arial" panose="020B0604020202020204" pitchFamily="34" charset="0"/>
              <a:buNone/>
              <a:defRPr/>
            </a:pPr>
            <a:r>
              <a:rPr lang="es-CO" altLang="es-CO" dirty="0"/>
              <a:t>6. RETOS Y PROYECCIÓN DE LOS MOVIMIENTOS EN LA IGLESIA</a:t>
            </a:r>
          </a:p>
          <a:p>
            <a:pPr eaLnBrk="1" fontAlgn="auto" hangingPunct="1">
              <a:spcAft>
                <a:spcPts val="0"/>
              </a:spcAft>
              <a:defRPr/>
            </a:pPr>
            <a:endParaRPr lang="es-CO" altLang="es-CO"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AE716E-C66D-D8F9-8A53-E3F8DAC6BEFC}"/>
              </a:ext>
            </a:extLst>
          </p:cNvPr>
          <p:cNvSpPr>
            <a:spLocks noGrp="1"/>
          </p:cNvSpPr>
          <p:nvPr>
            <p:ph type="title"/>
          </p:nvPr>
        </p:nvSpPr>
        <p:spPr>
          <a:xfrm>
            <a:off x="855663" y="619125"/>
            <a:ext cx="7429500" cy="1477963"/>
          </a:xfrm>
        </p:spPr>
        <p:txBody>
          <a:bodyPr/>
          <a:lstStyle/>
          <a:p>
            <a:pPr algn="ctr">
              <a:defRPr/>
            </a:pPr>
            <a:r>
              <a:rPr lang="es-CO" dirty="0"/>
              <a:t>Nuevo testamento: discernimiento</a:t>
            </a:r>
          </a:p>
        </p:txBody>
      </p:sp>
      <p:sp>
        <p:nvSpPr>
          <p:cNvPr id="3" name="Marcador de contenido 2">
            <a:extLst>
              <a:ext uri="{FF2B5EF4-FFF2-40B4-BE49-F238E27FC236}">
                <a16:creationId xmlns:a16="http://schemas.microsoft.com/office/drawing/2014/main" id="{C11BADBC-0468-0EF8-33FE-DC055756177C}"/>
              </a:ext>
            </a:extLst>
          </p:cNvPr>
          <p:cNvSpPr>
            <a:spLocks noGrp="1"/>
          </p:cNvSpPr>
          <p:nvPr>
            <p:ph idx="1"/>
          </p:nvPr>
        </p:nvSpPr>
        <p:spPr>
          <a:xfrm>
            <a:off x="855663" y="2420938"/>
            <a:ext cx="7429500" cy="3541712"/>
          </a:xfrm>
        </p:spPr>
        <p:txBody>
          <a:bodyPr>
            <a:normAutofit lnSpcReduction="10000"/>
          </a:bodyPr>
          <a:lstStyle/>
          <a:p>
            <a:pPr algn="ctr">
              <a:defRPr/>
            </a:pPr>
            <a:r>
              <a:rPr lang="es-CO" i="1" dirty="0">
                <a:solidFill>
                  <a:srgbClr val="000000"/>
                </a:solidFill>
                <a:effectLst/>
                <a:latin typeface="ff11"/>
              </a:rPr>
              <a:t>Esta pregunta, es muy clara: el discernimiento personal de la voluntad de Dios, de acuerdo con las exigencias de la fe, representa, a un tiempo, la más completa liberación interior que puede vivir un creyente, y la exigencia más radical que brota del mensaje de Jesús de Nazaret. Lo cual, por lo demás, no es sino seguir fielmente el mismo espíritu del propio Jesús.</a:t>
            </a:r>
            <a:endParaRPr lang="es-CO"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9E5EB2-D137-3941-D731-3AF514915F9F}"/>
              </a:ext>
            </a:extLst>
          </p:cNvPr>
          <p:cNvSpPr>
            <a:spLocks noGrp="1"/>
          </p:cNvSpPr>
          <p:nvPr>
            <p:ph type="title"/>
          </p:nvPr>
        </p:nvSpPr>
        <p:spPr>
          <a:xfrm>
            <a:off x="855663" y="619125"/>
            <a:ext cx="7429500" cy="1477963"/>
          </a:xfrm>
        </p:spPr>
        <p:txBody>
          <a:bodyPr/>
          <a:lstStyle/>
          <a:p>
            <a:pPr algn="ctr">
              <a:defRPr/>
            </a:pPr>
            <a:r>
              <a:rPr lang="es-CO" dirty="0"/>
              <a:t>Criterios en el </a:t>
            </a:r>
            <a:r>
              <a:rPr lang="es-CO" dirty="0" err="1"/>
              <a:t>nt</a:t>
            </a:r>
            <a:endParaRPr lang="es-CO" dirty="0"/>
          </a:p>
        </p:txBody>
      </p:sp>
      <p:sp>
        <p:nvSpPr>
          <p:cNvPr id="3" name="Marcador de contenido 2">
            <a:extLst>
              <a:ext uri="{FF2B5EF4-FFF2-40B4-BE49-F238E27FC236}">
                <a16:creationId xmlns:a16="http://schemas.microsoft.com/office/drawing/2014/main" id="{8B31E986-3835-60DD-9EDD-5051DFE5C468}"/>
              </a:ext>
            </a:extLst>
          </p:cNvPr>
          <p:cNvSpPr>
            <a:spLocks noGrp="1"/>
          </p:cNvSpPr>
          <p:nvPr>
            <p:ph idx="1"/>
          </p:nvPr>
        </p:nvSpPr>
        <p:spPr>
          <a:xfrm>
            <a:off x="855663" y="2249488"/>
            <a:ext cx="7429500" cy="3541712"/>
          </a:xfrm>
        </p:spPr>
        <p:txBody>
          <a:bodyPr/>
          <a:lstStyle/>
          <a:p>
            <a:pPr>
              <a:defRPr/>
            </a:pPr>
            <a:r>
              <a:rPr lang="es-CO" i="1" dirty="0">
                <a:solidFill>
                  <a:srgbClr val="000000"/>
                </a:solidFill>
                <a:effectLst/>
                <a:latin typeface="ff11"/>
              </a:rPr>
              <a:t>1. la nueva Ley: el amor</a:t>
            </a:r>
          </a:p>
          <a:p>
            <a:pPr>
              <a:defRPr/>
            </a:pPr>
            <a:r>
              <a:rPr lang="es-CO" i="1" dirty="0">
                <a:solidFill>
                  <a:srgbClr val="000000"/>
                </a:solidFill>
                <a:effectLst/>
                <a:latin typeface="ff11"/>
              </a:rPr>
              <a:t>La renovación y la liberación de Jesús no se quedó en la superficie. Fue hasta el fondo de las cosas, de la vida y de las personas. </a:t>
            </a:r>
            <a:r>
              <a:rPr lang="es-CO" i="1" dirty="0">
                <a:solidFill>
                  <a:srgbClr val="FF0000"/>
                </a:solidFill>
                <a:effectLst/>
                <a:latin typeface="ff11"/>
              </a:rPr>
              <a:t>Os han enseñado que se mandó a los antiguos... Pues yo os digo </a:t>
            </a:r>
            <a:r>
              <a:rPr lang="es-CO" i="1" dirty="0">
                <a:solidFill>
                  <a:srgbClr val="000000"/>
                </a:solidFill>
                <a:effectLst/>
                <a:latin typeface="ff11"/>
              </a:rPr>
              <a:t>(Mt 5, 21-22. 27-28. 31-32. 33-34. 43-44).</a:t>
            </a:r>
            <a:endParaRPr lang="es-CO"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6B5440-26B4-D2B7-E2C7-A57E9CFCA04C}"/>
              </a:ext>
            </a:extLst>
          </p:cNvPr>
          <p:cNvSpPr>
            <a:spLocks noGrp="1"/>
          </p:cNvSpPr>
          <p:nvPr>
            <p:ph type="title"/>
          </p:nvPr>
        </p:nvSpPr>
        <p:spPr>
          <a:xfrm>
            <a:off x="855663" y="619125"/>
            <a:ext cx="7429500" cy="1477963"/>
          </a:xfrm>
        </p:spPr>
        <p:txBody>
          <a:bodyPr/>
          <a:lstStyle/>
          <a:p>
            <a:pPr algn="ctr">
              <a:defRPr/>
            </a:pPr>
            <a:r>
              <a:rPr lang="es-CO" dirty="0"/>
              <a:t>Criterios en el </a:t>
            </a:r>
            <a:r>
              <a:rPr lang="es-CO" dirty="0" err="1"/>
              <a:t>nt</a:t>
            </a:r>
            <a:endParaRPr lang="es-CO" dirty="0"/>
          </a:p>
        </p:txBody>
      </p:sp>
      <p:sp>
        <p:nvSpPr>
          <p:cNvPr id="3" name="Marcador de contenido 2">
            <a:extLst>
              <a:ext uri="{FF2B5EF4-FFF2-40B4-BE49-F238E27FC236}">
                <a16:creationId xmlns:a16="http://schemas.microsoft.com/office/drawing/2014/main" id="{B676877C-FFA9-67A7-8269-E0359E85130D}"/>
              </a:ext>
            </a:extLst>
          </p:cNvPr>
          <p:cNvSpPr>
            <a:spLocks noGrp="1"/>
          </p:cNvSpPr>
          <p:nvPr>
            <p:ph idx="1"/>
          </p:nvPr>
        </p:nvSpPr>
        <p:spPr>
          <a:xfrm>
            <a:off x="855663" y="2249488"/>
            <a:ext cx="7429500" cy="3541712"/>
          </a:xfrm>
        </p:spPr>
        <p:txBody>
          <a:bodyPr>
            <a:normAutofit fontScale="85000" lnSpcReduction="20000"/>
          </a:bodyPr>
          <a:lstStyle/>
          <a:p>
            <a:pPr>
              <a:defRPr/>
            </a:pPr>
            <a:r>
              <a:rPr lang="es-CO" dirty="0">
                <a:solidFill>
                  <a:schemeClr val="bg1"/>
                </a:solidFill>
              </a:rPr>
              <a:t>2. Consciencia crítica frente a la realidad </a:t>
            </a:r>
          </a:p>
          <a:p>
            <a:pPr algn="just">
              <a:defRPr/>
            </a:pPr>
            <a:r>
              <a:rPr lang="es-CO" i="1" dirty="0">
                <a:solidFill>
                  <a:srgbClr val="000000"/>
                </a:solidFill>
                <a:effectLst/>
                <a:latin typeface="ff11"/>
              </a:rPr>
              <a:t>Es decir, por una conciencia que no esté modelada según los intereses y exigencias del sistema establecido. Por lo tanto, una conciencia que sea capaz de enjuiciar, pensar por sí misma, ver la vida a fondo y actuar con la libertad que siempre tiene que caracterizar a los hijos de Dios. En este sentido, es importante tener en cuenta que, a veces con razón, se acusa a la moral de servir de principio integrador de la gente en el sistema de valores y pautas de comportamiento que se consideran como normales en una determinada sociedad. </a:t>
            </a:r>
            <a:endParaRPr lang="es-CO"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3E36D9-1B9D-2143-3CB3-475C00DF3F1E}"/>
              </a:ext>
            </a:extLst>
          </p:cNvPr>
          <p:cNvSpPr>
            <a:spLocks noGrp="1"/>
          </p:cNvSpPr>
          <p:nvPr>
            <p:ph type="title"/>
          </p:nvPr>
        </p:nvSpPr>
        <p:spPr>
          <a:xfrm>
            <a:off x="855663" y="619125"/>
            <a:ext cx="7429500" cy="1477963"/>
          </a:xfrm>
        </p:spPr>
        <p:txBody>
          <a:bodyPr/>
          <a:lstStyle/>
          <a:p>
            <a:pPr algn="ctr">
              <a:defRPr/>
            </a:pPr>
            <a:r>
              <a:rPr lang="es-CO" dirty="0"/>
              <a:t>Criterios en el </a:t>
            </a:r>
            <a:r>
              <a:rPr lang="es-CO" dirty="0" err="1"/>
              <a:t>nt</a:t>
            </a:r>
            <a:endParaRPr lang="es-CO" dirty="0"/>
          </a:p>
        </p:txBody>
      </p:sp>
      <p:sp>
        <p:nvSpPr>
          <p:cNvPr id="3" name="Marcador de contenido 2">
            <a:extLst>
              <a:ext uri="{FF2B5EF4-FFF2-40B4-BE49-F238E27FC236}">
                <a16:creationId xmlns:a16="http://schemas.microsoft.com/office/drawing/2014/main" id="{1DEA118A-1780-ED28-AE53-693E84C2A4DC}"/>
              </a:ext>
            </a:extLst>
          </p:cNvPr>
          <p:cNvSpPr>
            <a:spLocks noGrp="1"/>
          </p:cNvSpPr>
          <p:nvPr>
            <p:ph idx="1"/>
          </p:nvPr>
        </p:nvSpPr>
        <p:spPr>
          <a:xfrm>
            <a:off x="855663" y="2249488"/>
            <a:ext cx="7429500" cy="3541712"/>
          </a:xfrm>
        </p:spPr>
        <p:txBody>
          <a:bodyPr/>
          <a:lstStyle/>
          <a:p>
            <a:pPr marL="0" indent="0">
              <a:buFont typeface="Arial" panose="020B0604020202020204" pitchFamily="34" charset="0"/>
              <a:buNone/>
              <a:defRPr/>
            </a:pPr>
            <a:r>
              <a:rPr lang="es-CO" i="1" dirty="0">
                <a:solidFill>
                  <a:srgbClr val="000000"/>
                </a:solidFill>
                <a:effectLst/>
                <a:latin typeface="ff6"/>
              </a:rPr>
              <a:t>3. La ley del Espíritu</a:t>
            </a:r>
          </a:p>
          <a:p>
            <a:pPr marL="0" indent="0">
              <a:buFont typeface="Arial" panose="020B0604020202020204" pitchFamily="34" charset="0"/>
              <a:buNone/>
              <a:defRPr/>
            </a:pPr>
            <a:r>
              <a:rPr lang="es-CO" i="1" dirty="0">
                <a:solidFill>
                  <a:srgbClr val="000000"/>
                </a:solidFill>
                <a:effectLst/>
                <a:latin typeface="ff6"/>
              </a:rPr>
              <a:t>El pueblo llama la "ley del Espíritu" (Rom 8, 2) o también la "ley del Mesías" (Gal 6, 2), ya que con esas expresiones, como veremos más adelante, el apóstol se refiere al amor, "pues el que ama al otro tiene cumplida la ley" (Rom 13, 8)</a:t>
            </a:r>
            <a:endParaRPr lang="es-CO"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552253-1F0B-8931-E8DD-75AB21D69748}"/>
              </a:ext>
            </a:extLst>
          </p:cNvPr>
          <p:cNvSpPr>
            <a:spLocks noGrp="1"/>
          </p:cNvSpPr>
          <p:nvPr>
            <p:ph type="title"/>
          </p:nvPr>
        </p:nvSpPr>
        <p:spPr>
          <a:xfrm>
            <a:off x="855663" y="619125"/>
            <a:ext cx="7429500" cy="1477963"/>
          </a:xfrm>
        </p:spPr>
        <p:txBody>
          <a:bodyPr/>
          <a:lstStyle/>
          <a:p>
            <a:pPr algn="ctr">
              <a:defRPr/>
            </a:pPr>
            <a:r>
              <a:rPr lang="es-CO" dirty="0"/>
              <a:t>CRITERIOS EN EL N.T.</a:t>
            </a:r>
          </a:p>
        </p:txBody>
      </p:sp>
      <p:sp>
        <p:nvSpPr>
          <p:cNvPr id="3" name="Marcador de contenido 2">
            <a:extLst>
              <a:ext uri="{FF2B5EF4-FFF2-40B4-BE49-F238E27FC236}">
                <a16:creationId xmlns:a16="http://schemas.microsoft.com/office/drawing/2014/main" id="{2685FD4D-083B-801F-0CC3-3402869A962D}"/>
              </a:ext>
            </a:extLst>
          </p:cNvPr>
          <p:cNvSpPr>
            <a:spLocks noGrp="1"/>
          </p:cNvSpPr>
          <p:nvPr>
            <p:ph idx="1"/>
          </p:nvPr>
        </p:nvSpPr>
        <p:spPr>
          <a:xfrm>
            <a:off x="855663" y="2249488"/>
            <a:ext cx="7429500" cy="3541712"/>
          </a:xfrm>
        </p:spPr>
        <p:txBody>
          <a:bodyPr>
            <a:normAutofit fontScale="77500" lnSpcReduction="20000"/>
          </a:bodyPr>
          <a:lstStyle/>
          <a:p>
            <a:pPr>
              <a:defRPr/>
            </a:pPr>
            <a:r>
              <a:rPr lang="es-CO" i="1" dirty="0">
                <a:solidFill>
                  <a:srgbClr val="000000"/>
                </a:solidFill>
                <a:effectLst/>
                <a:latin typeface="ff6"/>
              </a:rPr>
              <a:t>4. La verdadera libertad y miedo a la misma</a:t>
            </a:r>
          </a:p>
          <a:p>
            <a:pPr>
              <a:defRPr/>
            </a:pPr>
            <a:r>
              <a:rPr lang="es-CO" i="1" dirty="0">
                <a:solidFill>
                  <a:srgbClr val="000000"/>
                </a:solidFill>
                <a:effectLst/>
                <a:latin typeface="ff6"/>
              </a:rPr>
              <a:t>Una persona es libre cunado no está atada a nada ni de nadie. Cuando, por consiguiente, no tiene su consistencia, su estabilidad y su seguridad en nada exterior o extraño a su misma persona. Cuando, por lo tanto, es una persona plenamente disponible. Incluso la persona que vive en la soledad más íntima y más radical. De ahí el miedo a la libertad. Y la necesidad, casi compulsiva, que experimentan muchas personas de liberarse del terrible yugo de la propia libertad. (E. Fromm,</a:t>
            </a:r>
            <a:r>
              <a:rPr lang="es-CO" dirty="0">
                <a:solidFill>
                  <a:srgbClr val="000000"/>
                </a:solidFill>
                <a:effectLst/>
                <a:latin typeface="Source Sans Pro" panose="020B0503030403020204" pitchFamily="34" charset="0"/>
              </a:rPr>
              <a:t> </a:t>
            </a:r>
            <a:r>
              <a:rPr lang="es-CO" i="1" dirty="0">
                <a:solidFill>
                  <a:srgbClr val="000000"/>
                </a:solidFill>
                <a:effectLst/>
                <a:latin typeface="ff11"/>
              </a:rPr>
              <a:t>El miedo a </a:t>
            </a:r>
            <a:r>
              <a:rPr lang="es-CO" i="1" dirty="0">
                <a:solidFill>
                  <a:srgbClr val="000000"/>
                </a:solidFill>
                <a:effectLst/>
                <a:latin typeface="ff9"/>
              </a:rPr>
              <a:t>la </a:t>
            </a:r>
            <a:r>
              <a:rPr lang="es-CO" i="1" dirty="0">
                <a:solidFill>
                  <a:srgbClr val="000000"/>
                </a:solidFill>
                <a:effectLst/>
                <a:latin typeface="ff7"/>
              </a:rPr>
              <a:t> libertad </a:t>
            </a:r>
            <a:r>
              <a:rPr lang="es-CO" i="1" dirty="0">
                <a:solidFill>
                  <a:srgbClr val="000000"/>
                </a:solidFill>
                <a:effectLst/>
                <a:latin typeface="ff6"/>
              </a:rPr>
              <a:t>Buenos Aires - Madrid 197</a:t>
            </a:r>
            <a:r>
              <a:rPr lang="es-CO" i="1" dirty="0">
                <a:solidFill>
                  <a:srgbClr val="000000"/>
                </a:solidFill>
                <a:effectLst/>
                <a:latin typeface="Source Sans Pro" panose="020B0503030403020204" pitchFamily="34" charset="0"/>
              </a:rPr>
              <a:t>7</a:t>
            </a:r>
            <a:r>
              <a:rPr lang="es-CO" i="1" dirty="0">
                <a:solidFill>
                  <a:srgbClr val="000000"/>
                </a:solidFill>
                <a:effectLst/>
                <a:latin typeface="ff6"/>
              </a:rPr>
              <a:t>). </a:t>
            </a:r>
          </a:p>
          <a:p>
            <a:pPr>
              <a:defRPr/>
            </a:pPr>
            <a:r>
              <a:rPr lang="es-CO" i="1" dirty="0">
                <a:solidFill>
                  <a:srgbClr val="000000"/>
                </a:solidFill>
                <a:effectLst/>
                <a:latin typeface="ff6"/>
              </a:rPr>
              <a:t>¿Cómo agradar al Señor? Jesús es libre y quiere que sus discípulos son libres. </a:t>
            </a:r>
            <a:endParaRPr lang="es-CO"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0D2AF8-1726-74B8-40EE-EA0D4C0F5FFD}"/>
              </a:ext>
            </a:extLst>
          </p:cNvPr>
          <p:cNvSpPr>
            <a:spLocks noGrp="1"/>
          </p:cNvSpPr>
          <p:nvPr>
            <p:ph type="title"/>
          </p:nvPr>
        </p:nvSpPr>
        <p:spPr>
          <a:xfrm>
            <a:off x="855663" y="619125"/>
            <a:ext cx="7429500" cy="1477963"/>
          </a:xfrm>
        </p:spPr>
        <p:txBody>
          <a:bodyPr/>
          <a:lstStyle/>
          <a:p>
            <a:pPr algn="ctr">
              <a:defRPr/>
            </a:pPr>
            <a:r>
              <a:rPr lang="es-CO" dirty="0"/>
              <a:t>SÍNTESIS DEL A.T. Y N.T.</a:t>
            </a:r>
          </a:p>
        </p:txBody>
      </p:sp>
      <p:sp>
        <p:nvSpPr>
          <p:cNvPr id="3" name="Marcador de contenido 2">
            <a:extLst>
              <a:ext uri="{FF2B5EF4-FFF2-40B4-BE49-F238E27FC236}">
                <a16:creationId xmlns:a16="http://schemas.microsoft.com/office/drawing/2014/main" id="{88454076-8ACC-3D97-A808-D70357BC5B6A}"/>
              </a:ext>
            </a:extLst>
          </p:cNvPr>
          <p:cNvSpPr>
            <a:spLocks noGrp="1"/>
          </p:cNvSpPr>
          <p:nvPr>
            <p:ph idx="1"/>
          </p:nvPr>
        </p:nvSpPr>
        <p:spPr>
          <a:xfrm>
            <a:off x="855663" y="2249488"/>
            <a:ext cx="7429500" cy="3541712"/>
          </a:xfrm>
        </p:spPr>
        <p:txBody>
          <a:bodyPr>
            <a:normAutofit fontScale="92500" lnSpcReduction="10000"/>
          </a:bodyPr>
          <a:lstStyle/>
          <a:p>
            <a:pPr algn="just">
              <a:defRPr/>
            </a:pPr>
            <a:r>
              <a:rPr lang="es-CO" i="1" dirty="0">
                <a:solidFill>
                  <a:srgbClr val="000000"/>
                </a:solidFill>
                <a:effectLst/>
                <a:latin typeface="ff6"/>
              </a:rPr>
              <a:t>No se piense que el discernimiento es una tarea puramente individual. Además de los individuos, también </a:t>
            </a:r>
            <a:r>
              <a:rPr lang="es-CO" i="1" dirty="0">
                <a:solidFill>
                  <a:srgbClr val="FF0000"/>
                </a:solidFill>
                <a:effectLst/>
                <a:latin typeface="ff6"/>
              </a:rPr>
              <a:t>la comunidad cristiana como tal tiene que poner en práctica el discernimiento</a:t>
            </a:r>
            <a:r>
              <a:rPr lang="es-CO" i="1" dirty="0">
                <a:solidFill>
                  <a:srgbClr val="000000"/>
                </a:solidFill>
                <a:effectLst/>
                <a:latin typeface="ff6"/>
              </a:rPr>
              <a:t>. Así lo dice Pablo en la exhortación final dela primera carta a la comunidad de Tesalónica:</a:t>
            </a:r>
          </a:p>
          <a:p>
            <a:pPr algn="just">
              <a:defRPr/>
            </a:pPr>
            <a:r>
              <a:rPr lang="es-CO" i="1" dirty="0">
                <a:solidFill>
                  <a:srgbClr val="000000"/>
                </a:solidFill>
                <a:effectLst/>
                <a:latin typeface="ff6"/>
              </a:rPr>
              <a:t>“</a:t>
            </a:r>
            <a:r>
              <a:rPr lang="es-CO" i="1" dirty="0">
                <a:solidFill>
                  <a:srgbClr val="FF0000"/>
                </a:solidFill>
                <a:effectLst/>
                <a:latin typeface="ff6"/>
              </a:rPr>
              <a:t>No apaguéis el Espíritu</a:t>
            </a:r>
            <a:r>
              <a:rPr lang="es-CO" i="1" dirty="0">
                <a:solidFill>
                  <a:srgbClr val="000000"/>
                </a:solidFill>
                <a:effectLst/>
                <a:latin typeface="ff6"/>
              </a:rPr>
              <a:t>, no tengáis en poco los mensajes inspirados; pero examinadlo todo </a:t>
            </a:r>
            <a:r>
              <a:rPr lang="es-CO" i="1" dirty="0">
                <a:solidFill>
                  <a:srgbClr val="000000"/>
                </a:solidFill>
                <a:effectLst/>
                <a:latin typeface="ff11"/>
              </a:rPr>
              <a:t>(</a:t>
            </a:r>
            <a:r>
              <a:rPr lang="es-CO" i="1" dirty="0" err="1">
                <a:solidFill>
                  <a:srgbClr val="000000"/>
                </a:solidFill>
                <a:effectLst/>
                <a:latin typeface="ff11"/>
              </a:rPr>
              <a:t>pánta</a:t>
            </a:r>
            <a:r>
              <a:rPr lang="es-CO" i="1" dirty="0">
                <a:solidFill>
                  <a:srgbClr val="000000"/>
                </a:solidFill>
                <a:effectLst/>
                <a:latin typeface="ff11"/>
              </a:rPr>
              <a:t> dé </a:t>
            </a:r>
            <a:r>
              <a:rPr lang="es-CO" i="1" dirty="0" err="1">
                <a:solidFill>
                  <a:srgbClr val="000000"/>
                </a:solidFill>
                <a:effectLst/>
                <a:latin typeface="ff11"/>
              </a:rPr>
              <a:t>dokimásete</a:t>
            </a:r>
            <a:r>
              <a:rPr lang="es-CO" i="1" dirty="0">
                <a:solidFill>
                  <a:srgbClr val="000000"/>
                </a:solidFill>
                <a:effectLst/>
                <a:latin typeface="ff11"/>
              </a:rPr>
              <a:t>), </a:t>
            </a:r>
            <a:r>
              <a:rPr lang="es-CO" i="1" dirty="0">
                <a:solidFill>
                  <a:srgbClr val="FF0000"/>
                </a:solidFill>
                <a:effectLst/>
                <a:latin typeface="ff6"/>
              </a:rPr>
              <a:t>retened lo que haya de bueno y manteneos lejos de toda clase de mal</a:t>
            </a:r>
            <a:r>
              <a:rPr lang="es-CO" i="1" dirty="0">
                <a:solidFill>
                  <a:srgbClr val="000000"/>
                </a:solidFill>
                <a:effectLst/>
                <a:latin typeface="ff6"/>
              </a:rPr>
              <a:t>” (1 Tes 5, 19-22)</a:t>
            </a:r>
            <a:endParaRPr lang="es-CO" dirty="0">
              <a:solidFill>
                <a:srgbClr val="000000"/>
              </a:solidFill>
              <a:effectLst/>
              <a:latin typeface="Source Sans Pro" panose="020B0503030403020204" pitchFamily="34" charset="0"/>
            </a:endParaRPr>
          </a:p>
          <a:p>
            <a:pPr>
              <a:defRPr/>
            </a:pPr>
            <a:endParaRPr lang="es-CO"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05D13D-B274-F4AD-80E1-8984CF7DE0E2}"/>
              </a:ext>
            </a:extLst>
          </p:cNvPr>
          <p:cNvSpPr>
            <a:spLocks noGrp="1"/>
          </p:cNvSpPr>
          <p:nvPr>
            <p:ph type="title"/>
          </p:nvPr>
        </p:nvSpPr>
        <p:spPr>
          <a:xfrm>
            <a:off x="855663" y="619125"/>
            <a:ext cx="7429500" cy="1477963"/>
          </a:xfrm>
        </p:spPr>
        <p:txBody>
          <a:bodyPr/>
          <a:lstStyle/>
          <a:p>
            <a:pPr algn="ctr">
              <a:defRPr/>
            </a:pPr>
            <a:r>
              <a:rPr lang="es-CO" dirty="0"/>
              <a:t>En fin…</a:t>
            </a:r>
          </a:p>
        </p:txBody>
      </p:sp>
      <p:sp>
        <p:nvSpPr>
          <p:cNvPr id="3" name="Marcador de contenido 2">
            <a:extLst>
              <a:ext uri="{FF2B5EF4-FFF2-40B4-BE49-F238E27FC236}">
                <a16:creationId xmlns:a16="http://schemas.microsoft.com/office/drawing/2014/main" id="{A7BF5476-94AA-DF14-28DE-629069C0B167}"/>
              </a:ext>
            </a:extLst>
          </p:cNvPr>
          <p:cNvSpPr>
            <a:spLocks noGrp="1"/>
          </p:cNvSpPr>
          <p:nvPr>
            <p:ph idx="1"/>
          </p:nvPr>
        </p:nvSpPr>
        <p:spPr>
          <a:xfrm>
            <a:off x="855663" y="2249488"/>
            <a:ext cx="7429500" cy="3541712"/>
          </a:xfrm>
        </p:spPr>
        <p:txBody>
          <a:bodyPr/>
          <a:lstStyle/>
          <a:p>
            <a:pPr algn="just">
              <a:defRPr/>
            </a:pPr>
            <a:r>
              <a:rPr lang="es-CO" i="1" dirty="0">
                <a:solidFill>
                  <a:srgbClr val="000000"/>
                </a:solidFill>
                <a:effectLst/>
                <a:latin typeface="ff6"/>
              </a:rPr>
              <a:t>“</a:t>
            </a:r>
            <a:r>
              <a:rPr lang="es-CO" dirty="0">
                <a:solidFill>
                  <a:schemeClr val="bg1"/>
                </a:solidFill>
                <a:effectLst/>
                <a:latin typeface="ff6"/>
              </a:rPr>
              <a:t>Cada cual </a:t>
            </a:r>
            <a:r>
              <a:rPr lang="es-CO" u="sng" dirty="0">
                <a:solidFill>
                  <a:srgbClr val="FF0000"/>
                </a:solidFill>
                <a:effectLst/>
                <a:latin typeface="ff6"/>
              </a:rPr>
              <a:t>examine</a:t>
            </a:r>
            <a:r>
              <a:rPr lang="es-CO" dirty="0">
                <a:solidFill>
                  <a:srgbClr val="FF0000"/>
                </a:solidFill>
                <a:effectLst/>
                <a:latin typeface="Source Sans Pro" panose="020B0503030403020204" pitchFamily="34" charset="0"/>
              </a:rPr>
              <a:t> </a:t>
            </a:r>
            <a:r>
              <a:rPr lang="es-CO" dirty="0">
                <a:solidFill>
                  <a:srgbClr val="FF0000"/>
                </a:solidFill>
                <a:effectLst/>
                <a:latin typeface="ff11"/>
              </a:rPr>
              <a:t>(</a:t>
            </a:r>
            <a:r>
              <a:rPr lang="es-CO" dirty="0" err="1">
                <a:solidFill>
                  <a:srgbClr val="FF0000"/>
                </a:solidFill>
                <a:effectLst/>
                <a:latin typeface="ff11"/>
              </a:rPr>
              <a:t>dokimaséto</a:t>
            </a:r>
            <a:r>
              <a:rPr lang="es-CO" dirty="0">
                <a:solidFill>
                  <a:srgbClr val="FF0000"/>
                </a:solidFill>
                <a:effectLst/>
                <a:latin typeface="ff6"/>
              </a:rPr>
              <a:t> = se discierna) su propia conducta</a:t>
            </a:r>
            <a:r>
              <a:rPr lang="es-CO" dirty="0">
                <a:solidFill>
                  <a:srgbClr val="000000"/>
                </a:solidFill>
                <a:effectLst/>
                <a:latin typeface="ff6"/>
              </a:rPr>
              <a:t>, y tenga entonces motivo de satisfacción refiriéndose sólo a sí mismo, no refiriéndose al compañero, pues cada uno tendrá que cargar con su propio bulto” </a:t>
            </a:r>
            <a:r>
              <a:rPr lang="es-CO" i="1" dirty="0">
                <a:solidFill>
                  <a:srgbClr val="000000"/>
                </a:solidFill>
                <a:effectLst/>
                <a:latin typeface="ff6"/>
              </a:rPr>
              <a:t>(Gal 6, 4-5).</a:t>
            </a:r>
            <a:endParaRPr lang="es-CO" dirty="0">
              <a:solidFill>
                <a:srgbClr val="000000"/>
              </a:solidFill>
              <a:effectLst/>
              <a:latin typeface="Source Sans Pro" panose="020B0503030403020204" pitchFamily="34" charset="0"/>
            </a:endParaRPr>
          </a:p>
          <a:p>
            <a:pPr>
              <a:defRPr/>
            </a:pPr>
            <a:endParaRPr lang="es-CO"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37E3D6-DAFE-6A7D-E8A1-886D1B09516D}"/>
              </a:ext>
            </a:extLst>
          </p:cNvPr>
          <p:cNvSpPr>
            <a:spLocks noGrp="1"/>
          </p:cNvSpPr>
          <p:nvPr>
            <p:ph type="title"/>
          </p:nvPr>
        </p:nvSpPr>
        <p:spPr>
          <a:xfrm>
            <a:off x="855663" y="619125"/>
            <a:ext cx="7429500" cy="1477963"/>
          </a:xfrm>
        </p:spPr>
        <p:txBody>
          <a:bodyPr/>
          <a:lstStyle/>
          <a:p>
            <a:pPr algn="ctr">
              <a:defRPr/>
            </a:pPr>
            <a:r>
              <a:rPr lang="es-CO" dirty="0"/>
              <a:t>Actuación vs obras</a:t>
            </a:r>
          </a:p>
        </p:txBody>
      </p:sp>
      <p:sp>
        <p:nvSpPr>
          <p:cNvPr id="3" name="Marcador de contenido 2">
            <a:extLst>
              <a:ext uri="{FF2B5EF4-FFF2-40B4-BE49-F238E27FC236}">
                <a16:creationId xmlns:a16="http://schemas.microsoft.com/office/drawing/2014/main" id="{03B56E5E-AD0D-7A73-7FA7-E498DF530E6E}"/>
              </a:ext>
            </a:extLst>
          </p:cNvPr>
          <p:cNvSpPr>
            <a:spLocks noGrp="1"/>
          </p:cNvSpPr>
          <p:nvPr>
            <p:ph idx="1"/>
          </p:nvPr>
        </p:nvSpPr>
        <p:spPr>
          <a:xfrm>
            <a:off x="539750" y="1773238"/>
            <a:ext cx="7993063" cy="5616575"/>
          </a:xfrm>
        </p:spPr>
        <p:txBody>
          <a:bodyPr/>
          <a:lstStyle/>
          <a:p>
            <a:pPr algn="just">
              <a:defRPr/>
            </a:pPr>
            <a:r>
              <a:rPr lang="es-CO" i="1" dirty="0">
                <a:solidFill>
                  <a:srgbClr val="000000"/>
                </a:solidFill>
                <a:effectLst/>
                <a:latin typeface="ff6"/>
              </a:rPr>
              <a:t>Más propiamente la actuación</a:t>
            </a:r>
            <a:r>
              <a:rPr lang="es-CO" i="1" dirty="0">
                <a:solidFill>
                  <a:srgbClr val="000000"/>
                </a:solidFill>
                <a:effectLst/>
                <a:latin typeface="ff11"/>
              </a:rPr>
              <a:t> (</a:t>
            </a:r>
            <a:r>
              <a:rPr lang="es-CO" i="1" dirty="0" err="1">
                <a:solidFill>
                  <a:srgbClr val="000000"/>
                </a:solidFill>
                <a:effectLst/>
                <a:latin typeface="ff11"/>
              </a:rPr>
              <a:t>érgon</a:t>
            </a:r>
            <a:r>
              <a:rPr lang="es-CO" i="1" dirty="0">
                <a:solidFill>
                  <a:srgbClr val="000000"/>
                </a:solidFill>
                <a:effectLst/>
                <a:latin typeface="ff11"/>
              </a:rPr>
              <a:t>),</a:t>
            </a:r>
            <a:r>
              <a:rPr lang="es-CO" i="1" dirty="0">
                <a:solidFill>
                  <a:srgbClr val="000000"/>
                </a:solidFill>
                <a:effectLst/>
                <a:latin typeface="ff6"/>
              </a:rPr>
              <a:t> de que aquí se trata, es un concepto clave en la carta a los gálatas, en cuanto que se contrapone a las "obras”</a:t>
            </a:r>
            <a:r>
              <a:rPr lang="es-CO" i="1" dirty="0">
                <a:solidFill>
                  <a:srgbClr val="000000"/>
                </a:solidFill>
                <a:effectLst/>
                <a:latin typeface="ff11"/>
              </a:rPr>
              <a:t>(</a:t>
            </a:r>
            <a:r>
              <a:rPr lang="es-CO" i="1" dirty="0" err="1">
                <a:solidFill>
                  <a:srgbClr val="000000"/>
                </a:solidFill>
                <a:effectLst/>
                <a:latin typeface="ff11"/>
              </a:rPr>
              <a:t>érga</a:t>
            </a:r>
            <a:r>
              <a:rPr lang="es-CO" i="1" dirty="0">
                <a:solidFill>
                  <a:srgbClr val="000000"/>
                </a:solidFill>
                <a:effectLst/>
                <a:latin typeface="ff11"/>
              </a:rPr>
              <a:t>)</a:t>
            </a:r>
            <a:r>
              <a:rPr lang="es-CO" i="1" dirty="0">
                <a:solidFill>
                  <a:srgbClr val="000000"/>
                </a:solidFill>
                <a:effectLst/>
                <a:latin typeface="ff6"/>
              </a:rPr>
              <a:t> de la ley (Gal 2, 16; 3, 2. 5. 10) o de la carne (egoísmo) (Gal 5, 19). </a:t>
            </a:r>
          </a:p>
          <a:p>
            <a:pPr algn="just">
              <a:defRPr/>
            </a:pPr>
            <a:r>
              <a:rPr lang="es-CO" i="1" dirty="0">
                <a:solidFill>
                  <a:srgbClr val="000000"/>
                </a:solidFill>
                <a:effectLst/>
                <a:latin typeface="ff6"/>
              </a:rPr>
              <a:t>Con esa palabra, por lo tanto, se expresa el comportamiento específicamente cristiano. Y el procedimiento, para saber si ese comportamiento es o no cristiano, es precisamente el discernimiento.</a:t>
            </a:r>
          </a:p>
          <a:p>
            <a:pPr marL="0" indent="0" algn="just">
              <a:buFont typeface="Arial" panose="020B0604020202020204" pitchFamily="34" charset="0"/>
              <a:buNone/>
              <a:defRPr/>
            </a:pPr>
            <a:br>
              <a:rPr lang="es-CO" dirty="0">
                <a:effectLst/>
              </a:rPr>
            </a:br>
            <a:endParaRPr lang="es-CO" dirty="0">
              <a:effectLst/>
            </a:endParaRPr>
          </a:p>
          <a:p>
            <a:pPr>
              <a:defRPr/>
            </a:pPr>
            <a:endParaRPr lang="es-CO" dirty="0">
              <a:solidFill>
                <a:srgbClr val="000000"/>
              </a:solidFill>
              <a:effectLst/>
              <a:latin typeface="Source Sans Pro" panose="020B0503030403020204" pitchFamily="34" charset="0"/>
            </a:endParaRPr>
          </a:p>
          <a:p>
            <a:pPr>
              <a:defRPr/>
            </a:pPr>
            <a:endParaRPr lang="es-CO"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49D454-F82A-06C6-89BE-FA6AD7A347CF}"/>
              </a:ext>
            </a:extLst>
          </p:cNvPr>
          <p:cNvSpPr>
            <a:spLocks noGrp="1"/>
          </p:cNvSpPr>
          <p:nvPr>
            <p:ph type="title"/>
          </p:nvPr>
        </p:nvSpPr>
        <p:spPr>
          <a:xfrm>
            <a:off x="855663" y="619125"/>
            <a:ext cx="7429500" cy="1477963"/>
          </a:xfrm>
        </p:spPr>
        <p:txBody>
          <a:bodyPr/>
          <a:lstStyle/>
          <a:p>
            <a:pPr>
              <a:defRPr/>
            </a:pPr>
            <a:endParaRPr lang="es-CO"/>
          </a:p>
        </p:txBody>
      </p:sp>
      <p:sp>
        <p:nvSpPr>
          <p:cNvPr id="3" name="Marcador de contenido 2">
            <a:extLst>
              <a:ext uri="{FF2B5EF4-FFF2-40B4-BE49-F238E27FC236}">
                <a16:creationId xmlns:a16="http://schemas.microsoft.com/office/drawing/2014/main" id="{BCA94EA2-6476-A983-581F-FC7C74635B07}"/>
              </a:ext>
            </a:extLst>
          </p:cNvPr>
          <p:cNvSpPr>
            <a:spLocks noGrp="1"/>
          </p:cNvSpPr>
          <p:nvPr>
            <p:ph idx="1"/>
          </p:nvPr>
        </p:nvSpPr>
        <p:spPr>
          <a:xfrm>
            <a:off x="142875" y="0"/>
            <a:ext cx="8858250" cy="7173913"/>
          </a:xfrm>
        </p:spPr>
        <p:txBody>
          <a:bodyPr/>
          <a:lstStyle/>
          <a:p>
            <a:pPr algn="just">
              <a:defRPr/>
            </a:pPr>
            <a:endParaRPr lang="es-CO" dirty="0">
              <a:solidFill>
                <a:srgbClr val="000000"/>
              </a:solidFill>
              <a:effectLst/>
              <a:latin typeface="Arial" panose="020B0604020202020204" pitchFamily="34" charset="0"/>
            </a:endParaRPr>
          </a:p>
          <a:p>
            <a:pPr algn="just">
              <a:defRPr/>
            </a:pPr>
            <a:endParaRPr lang="es-CO" dirty="0">
              <a:solidFill>
                <a:srgbClr val="000000"/>
              </a:solidFill>
              <a:effectLst/>
              <a:latin typeface="Arial" panose="020B0604020202020204" pitchFamily="34" charset="0"/>
            </a:endParaRPr>
          </a:p>
          <a:p>
            <a:pPr marL="0" indent="0" algn="just">
              <a:buFont typeface="Arial" panose="020B0604020202020204" pitchFamily="34" charset="0"/>
              <a:buNone/>
              <a:defRPr/>
            </a:pPr>
            <a:r>
              <a:rPr lang="es-CO" sz="3000" dirty="0">
                <a:effectLst/>
                <a:latin typeface="Arial" panose="020B0604020202020204" pitchFamily="34" charset="0"/>
              </a:rPr>
              <a:t>CRITERIOS DE DISCERNIMIENTO SEGÚN SAN PABLO </a:t>
            </a:r>
            <a:endParaRPr lang="es-CO" dirty="0">
              <a:solidFill>
                <a:srgbClr val="000000"/>
              </a:solidFill>
              <a:effectLst/>
              <a:latin typeface="Arial" panose="020B0604020202020204" pitchFamily="34" charset="0"/>
            </a:endParaRPr>
          </a:p>
          <a:p>
            <a:pPr algn="just">
              <a:defRPr/>
            </a:pPr>
            <a:r>
              <a:rPr lang="es-CO" dirty="0">
                <a:solidFill>
                  <a:srgbClr val="000000"/>
                </a:solidFill>
                <a:effectLst/>
                <a:latin typeface="Arial" panose="020B0604020202020204" pitchFamily="34" charset="0"/>
              </a:rPr>
              <a:t> San Juan, en su primera carta, pone en guardia a los cristianos para que adopten una actitud crítica frente a las inspiraciones: "Queridísimos, no os </a:t>
            </a:r>
            <a:r>
              <a:rPr lang="es-CO" dirty="0" err="1">
                <a:solidFill>
                  <a:srgbClr val="000000"/>
                </a:solidFill>
                <a:effectLst/>
                <a:latin typeface="Arial" panose="020B0604020202020204" pitchFamily="34" charset="0"/>
              </a:rPr>
              <a:t>fiéis</a:t>
            </a:r>
            <a:r>
              <a:rPr lang="es-CO" dirty="0">
                <a:solidFill>
                  <a:srgbClr val="000000"/>
                </a:solidFill>
                <a:effectLst/>
                <a:latin typeface="Arial" panose="020B0604020202020204" pitchFamily="34" charset="0"/>
              </a:rPr>
              <a:t> de todo espíritu, sino examinad los espíritus, a ver si son de Dios" (4,1)". Mas ¿cuáles son los criterios por los que podemos estar seguros de que una determinada inspiración viene efectivamente de Dios? De la doctrina paulina se obtienen algunos de estos criterios:</a:t>
            </a:r>
          </a:p>
          <a:p>
            <a:pPr>
              <a:defRPr/>
            </a:pPr>
            <a:endParaRPr lang="es-CO"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A446DB-6128-D66C-2976-2C392A333749}"/>
              </a:ext>
            </a:extLst>
          </p:cNvPr>
          <p:cNvSpPr>
            <a:spLocks noGrp="1"/>
          </p:cNvSpPr>
          <p:nvPr>
            <p:ph type="title"/>
          </p:nvPr>
        </p:nvSpPr>
        <p:spPr>
          <a:xfrm>
            <a:off x="855663" y="619125"/>
            <a:ext cx="7429500" cy="1477963"/>
          </a:xfrm>
        </p:spPr>
        <p:txBody>
          <a:bodyPr/>
          <a:lstStyle/>
          <a:p>
            <a:pPr>
              <a:defRPr/>
            </a:pPr>
            <a:endParaRPr lang="es-CO"/>
          </a:p>
        </p:txBody>
      </p:sp>
      <p:sp>
        <p:nvSpPr>
          <p:cNvPr id="3" name="Marcador de contenido 2">
            <a:extLst>
              <a:ext uri="{FF2B5EF4-FFF2-40B4-BE49-F238E27FC236}">
                <a16:creationId xmlns:a16="http://schemas.microsoft.com/office/drawing/2014/main" id="{4887F079-DA82-6011-7306-C820E4EDE0C9}"/>
              </a:ext>
            </a:extLst>
          </p:cNvPr>
          <p:cNvSpPr>
            <a:spLocks noGrp="1"/>
          </p:cNvSpPr>
          <p:nvPr>
            <p:ph idx="1"/>
          </p:nvPr>
        </p:nvSpPr>
        <p:spPr>
          <a:xfrm>
            <a:off x="179388" y="333375"/>
            <a:ext cx="8280400" cy="6480175"/>
          </a:xfrm>
        </p:spPr>
        <p:txBody>
          <a:bodyPr>
            <a:normAutofit fontScale="92500"/>
          </a:bodyPr>
          <a:lstStyle/>
          <a:p>
            <a:pPr marL="0" indent="0" algn="just">
              <a:buFont typeface="Arial" panose="020B0604020202020204" pitchFamily="34" charset="0"/>
              <a:buNone/>
              <a:defRPr/>
            </a:pPr>
            <a:r>
              <a:rPr lang="es-CO" i="1" dirty="0">
                <a:solidFill>
                  <a:srgbClr val="000000"/>
                </a:solidFill>
                <a:effectLst/>
                <a:latin typeface="Arial" panose="020B0604020202020204" pitchFamily="34" charset="0"/>
              </a:rPr>
              <a:t>- Los frutos. </a:t>
            </a:r>
            <a:r>
              <a:rPr lang="es-CO" dirty="0">
                <a:solidFill>
                  <a:srgbClr val="000000"/>
                </a:solidFill>
                <a:effectLst/>
                <a:latin typeface="Arial" panose="020B0604020202020204" pitchFamily="34" charset="0"/>
              </a:rPr>
              <a:t>El espíritu bueno y el malo se reconocen por sus frutos: "Las obras de la carne son manifiestas: fornicación, impureza, lujuria... Por el contrario, los frutos del Espíritu son: caridad, alegría, paz, longanimidad, benignidad, bondad, fe, mansedumbre, continencia" (</a:t>
            </a:r>
            <a:r>
              <a:rPr lang="es-CO" dirty="0" err="1">
                <a:solidFill>
                  <a:srgbClr val="000000"/>
                </a:solidFill>
                <a:effectLst/>
                <a:latin typeface="Arial" panose="020B0604020202020204" pitchFamily="34" charset="0"/>
              </a:rPr>
              <a:t>Gál</a:t>
            </a:r>
            <a:r>
              <a:rPr lang="es-CO" dirty="0">
                <a:solidFill>
                  <a:srgbClr val="000000"/>
                </a:solidFill>
                <a:effectLst/>
                <a:latin typeface="Arial" panose="020B0604020202020204" pitchFamily="34" charset="0"/>
              </a:rPr>
              <a:t> 5,14-22; </a:t>
            </a:r>
            <a:r>
              <a:rPr lang="es-CO" dirty="0" err="1">
                <a:solidFill>
                  <a:srgbClr val="000000"/>
                </a:solidFill>
                <a:effectLst/>
                <a:latin typeface="Arial" panose="020B0604020202020204" pitchFamily="34" charset="0"/>
              </a:rPr>
              <a:t>cf</a:t>
            </a:r>
            <a:r>
              <a:rPr lang="es-CO" dirty="0">
                <a:solidFill>
                  <a:srgbClr val="000000"/>
                </a:solidFill>
                <a:effectLst/>
                <a:latin typeface="Arial" panose="020B0604020202020204" pitchFamily="34" charset="0"/>
              </a:rPr>
              <a:t> </a:t>
            </a:r>
            <a:r>
              <a:rPr lang="es-CO" dirty="0" err="1">
                <a:solidFill>
                  <a:srgbClr val="000000"/>
                </a:solidFill>
                <a:effectLst/>
                <a:latin typeface="Arial" panose="020B0604020202020204" pitchFamily="34" charset="0"/>
              </a:rPr>
              <a:t>Ef</a:t>
            </a:r>
            <a:r>
              <a:rPr lang="es-CO" dirty="0">
                <a:solidFill>
                  <a:srgbClr val="000000"/>
                </a:solidFill>
                <a:effectLst/>
                <a:latin typeface="Arial" panose="020B0604020202020204" pitchFamily="34" charset="0"/>
              </a:rPr>
              <a:t> 5,8-10; Rom 7,4-5.19-20).</a:t>
            </a:r>
            <a:endParaRPr lang="es-CO" dirty="0">
              <a:solidFill>
                <a:srgbClr val="000000"/>
              </a:solidFill>
              <a:effectLst/>
              <a:latin typeface="Bookman Old Style" panose="02050604050505020204" pitchFamily="18" charset="0"/>
            </a:endParaRPr>
          </a:p>
          <a:p>
            <a:pPr marL="0" indent="0" algn="just">
              <a:buFont typeface="Arial" panose="020B0604020202020204" pitchFamily="34" charset="0"/>
              <a:buNone/>
              <a:defRPr/>
            </a:pPr>
            <a:r>
              <a:rPr lang="es-CO" i="1" dirty="0">
                <a:solidFill>
                  <a:srgbClr val="000000"/>
                </a:solidFill>
                <a:effectLst/>
                <a:latin typeface="Arial" panose="020B0604020202020204" pitchFamily="34" charset="0"/>
              </a:rPr>
              <a:t>- La comunión eclesial. </a:t>
            </a:r>
            <a:r>
              <a:rPr lang="es-CO" dirty="0">
                <a:solidFill>
                  <a:srgbClr val="000000"/>
                </a:solidFill>
                <a:effectLst/>
                <a:latin typeface="Arial" panose="020B0604020202020204" pitchFamily="34" charset="0"/>
              </a:rPr>
              <a:t>Los dones auténticos del Espíritu son los que edifican la Iglesia (1 </a:t>
            </a:r>
            <a:r>
              <a:rPr lang="es-CO" dirty="0" err="1">
                <a:solidFill>
                  <a:srgbClr val="000000"/>
                </a:solidFill>
                <a:effectLst/>
                <a:latin typeface="Arial" panose="020B0604020202020204" pitchFamily="34" charset="0"/>
              </a:rPr>
              <a:t>Cor</a:t>
            </a:r>
            <a:r>
              <a:rPr lang="es-CO" dirty="0">
                <a:solidFill>
                  <a:srgbClr val="000000"/>
                </a:solidFill>
                <a:effectLst/>
                <a:latin typeface="Arial" panose="020B0604020202020204" pitchFamily="34" charset="0"/>
              </a:rPr>
              <a:t> 14,4.12.26). Los carismas son dones fecundos para la Iglesia; sobre todo la profecía, la cual es una palabra eficaz que da paz, ánimo y confianza.</a:t>
            </a:r>
            <a:endParaRPr lang="es-CO" dirty="0">
              <a:solidFill>
                <a:srgbClr val="000000"/>
              </a:solidFill>
              <a:effectLst/>
              <a:latin typeface="Bookman Old Style" panose="02050604050505020204" pitchFamily="18" charset="0"/>
            </a:endParaRPr>
          </a:p>
          <a:p>
            <a:pPr marL="0" indent="0" algn="just">
              <a:buFont typeface="Arial" panose="020B0604020202020204" pitchFamily="34" charset="0"/>
              <a:buNone/>
              <a:defRPr/>
            </a:pPr>
            <a:r>
              <a:rPr lang="es-CO" i="1" dirty="0">
                <a:solidFill>
                  <a:srgbClr val="000000"/>
                </a:solidFill>
                <a:effectLst/>
                <a:latin typeface="Arial" panose="020B0604020202020204" pitchFamily="34" charset="0"/>
              </a:rPr>
              <a:t>- La fuerza en la debilidad. </a:t>
            </a:r>
            <a:r>
              <a:rPr lang="es-CO" dirty="0">
                <a:solidFill>
                  <a:srgbClr val="000000"/>
                </a:solidFill>
                <a:effectLst/>
                <a:latin typeface="Arial" panose="020B0604020202020204" pitchFamily="34" charset="0"/>
              </a:rPr>
              <a:t>El Espíritu se manifiesta con signos de poder: milagros, seguridad para proclamar la palabra de Dios y afrontar las persecuciones (1 Tes 1,4-5; 2 </a:t>
            </a:r>
            <a:r>
              <a:rPr lang="es-CO" dirty="0" err="1">
                <a:solidFill>
                  <a:srgbClr val="000000"/>
                </a:solidFill>
                <a:effectLst/>
                <a:latin typeface="Arial" panose="020B0604020202020204" pitchFamily="34" charset="0"/>
              </a:rPr>
              <a:t>Cor</a:t>
            </a:r>
            <a:r>
              <a:rPr lang="es-CO" dirty="0">
                <a:solidFill>
                  <a:srgbClr val="000000"/>
                </a:solidFill>
                <a:effectLst/>
                <a:latin typeface="Arial" panose="020B0604020202020204" pitchFamily="34" charset="0"/>
              </a:rPr>
              <a:t> 12,12). Son signos que resultan tanto más auténticos cuanto más contrastan con la debilidad del apóstol (2 </a:t>
            </a:r>
            <a:r>
              <a:rPr lang="es-CO" dirty="0" err="1">
                <a:solidFill>
                  <a:srgbClr val="000000"/>
                </a:solidFill>
                <a:effectLst/>
                <a:latin typeface="Arial" panose="020B0604020202020204" pitchFamily="34" charset="0"/>
              </a:rPr>
              <a:t>Cor</a:t>
            </a:r>
            <a:r>
              <a:rPr lang="es-CO" dirty="0">
                <a:solidFill>
                  <a:srgbClr val="000000"/>
                </a:solidFill>
                <a:effectLst/>
                <a:latin typeface="Arial" panose="020B0604020202020204" pitchFamily="34" charset="0"/>
              </a:rPr>
              <a:t> 2,4; 12,9).</a:t>
            </a:r>
            <a:endParaRPr lang="es-CO" dirty="0">
              <a:solidFill>
                <a:srgbClr val="000000"/>
              </a:solidFill>
              <a:effectLst/>
              <a:latin typeface="Bookman Old Style" panose="02050604050505020204" pitchFamily="18" charset="0"/>
            </a:endParaRPr>
          </a:p>
          <a:p>
            <a:pPr>
              <a:defRPr/>
            </a:pPr>
            <a:endParaRPr lang="es-CO"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5F3BB6-4241-B88D-8A8B-44DACB385D80}"/>
              </a:ext>
            </a:extLst>
          </p:cNvPr>
          <p:cNvSpPr>
            <a:spLocks noGrp="1"/>
          </p:cNvSpPr>
          <p:nvPr>
            <p:ph type="title"/>
          </p:nvPr>
        </p:nvSpPr>
        <p:spPr>
          <a:xfrm>
            <a:off x="855663" y="619125"/>
            <a:ext cx="7429500" cy="1477963"/>
          </a:xfrm>
        </p:spPr>
        <p:txBody>
          <a:bodyPr/>
          <a:lstStyle/>
          <a:p>
            <a:pPr algn="ctr" eaLnBrk="1" hangingPunct="1">
              <a:defRPr/>
            </a:pPr>
            <a:r>
              <a:rPr lang="es-CO" dirty="0">
                <a:solidFill>
                  <a:srgbClr val="FF0000"/>
                </a:solidFill>
              </a:rPr>
              <a:t>PRESENTACIÓN </a:t>
            </a:r>
          </a:p>
        </p:txBody>
      </p:sp>
      <p:sp>
        <p:nvSpPr>
          <p:cNvPr id="3" name="Marcador de contenido 2">
            <a:extLst>
              <a:ext uri="{FF2B5EF4-FFF2-40B4-BE49-F238E27FC236}">
                <a16:creationId xmlns:a16="http://schemas.microsoft.com/office/drawing/2014/main" id="{8D61D0BF-8C77-EEAB-8775-385D29923CA1}"/>
              </a:ext>
            </a:extLst>
          </p:cNvPr>
          <p:cNvSpPr>
            <a:spLocks noGrp="1"/>
          </p:cNvSpPr>
          <p:nvPr>
            <p:ph idx="1"/>
          </p:nvPr>
        </p:nvSpPr>
        <p:spPr>
          <a:xfrm>
            <a:off x="855663" y="2249488"/>
            <a:ext cx="7429500" cy="3541712"/>
          </a:xfrm>
        </p:spPr>
        <p:txBody>
          <a:bodyPr>
            <a:normAutofit fontScale="85000" lnSpcReduction="10000"/>
          </a:bodyPr>
          <a:lstStyle/>
          <a:p>
            <a:pPr algn="just" eaLnBrk="1" hangingPunct="1">
              <a:defRPr/>
            </a:pPr>
            <a:r>
              <a:rPr lang="es-CO" b="1" dirty="0">
                <a:solidFill>
                  <a:srgbClr val="FF0000"/>
                </a:solidFill>
                <a:effectLst/>
                <a:latin typeface="Times" pitchFamily="2" charset="0"/>
              </a:rPr>
              <a:t>Concilio Vaticano II (Gozo y Esperanza </a:t>
            </a:r>
            <a:r>
              <a:rPr lang="es-CO" b="1" dirty="0" err="1">
                <a:solidFill>
                  <a:srgbClr val="FF0000"/>
                </a:solidFill>
                <a:effectLst/>
                <a:latin typeface="Times" pitchFamily="2" charset="0"/>
              </a:rPr>
              <a:t>Nº</a:t>
            </a:r>
            <a:r>
              <a:rPr lang="es-CO" b="1" dirty="0">
                <a:solidFill>
                  <a:srgbClr val="FF0000"/>
                </a:solidFill>
                <a:effectLst/>
                <a:latin typeface="Times" pitchFamily="2" charset="0"/>
              </a:rPr>
              <a:t> 22) </a:t>
            </a:r>
            <a:r>
              <a:rPr lang="es-CO" b="1" dirty="0">
                <a:effectLst/>
                <a:latin typeface="Times" pitchFamily="2" charset="0"/>
              </a:rPr>
              <a:t>Dios nos revela en la encarnación</a:t>
            </a:r>
            <a:r>
              <a:rPr lang="es-CO" b="1" dirty="0">
                <a:solidFill>
                  <a:srgbClr val="FF0000"/>
                </a:solidFill>
                <a:effectLst/>
                <a:latin typeface="Times" pitchFamily="2" charset="0"/>
              </a:rPr>
              <a:t> lo que el hombre es, es decir, en Cristo se nos revela la </a:t>
            </a:r>
            <a:r>
              <a:rPr lang="es-CO" b="1" u="sng" dirty="0">
                <a:effectLst/>
                <a:latin typeface="Times" pitchFamily="2" charset="0"/>
              </a:rPr>
              <a:t>autenticidad del hombre</a:t>
            </a:r>
            <a:r>
              <a:rPr lang="es-CO" b="1" dirty="0">
                <a:solidFill>
                  <a:srgbClr val="FF0000"/>
                </a:solidFill>
                <a:effectLst/>
                <a:latin typeface="Times" pitchFamily="2" charset="0"/>
              </a:rPr>
              <a:t>. Ahora bien, la autenticidad del hombre llamado Jesús, radica en ser El mismo y así translucir la presencia diáfana de Dios, saliendo de sí mismo y haciendo comunión con los otros. Se sigue, pues, que el hombre auténtico, según la voluntad de Dios es el ser humano de Comunión, esto es, que entiende y vive que la razón de ser de su vida está en salir de sí mismo y trascender en su hermano, particularmente en aquel que está más necesitado.</a:t>
            </a:r>
            <a:endParaRPr lang="es-CO" b="1" dirty="0">
              <a:solidFill>
                <a:srgbClr val="FF000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54904D-F44B-0F00-467D-2FA84DE1569B}"/>
              </a:ext>
            </a:extLst>
          </p:cNvPr>
          <p:cNvSpPr>
            <a:spLocks noGrp="1"/>
          </p:cNvSpPr>
          <p:nvPr>
            <p:ph type="title"/>
          </p:nvPr>
        </p:nvSpPr>
        <p:spPr>
          <a:xfrm>
            <a:off x="855663" y="619125"/>
            <a:ext cx="7429500" cy="1477963"/>
          </a:xfrm>
        </p:spPr>
        <p:txBody>
          <a:bodyPr/>
          <a:lstStyle/>
          <a:p>
            <a:pPr>
              <a:defRPr/>
            </a:pPr>
            <a:endParaRPr lang="es-CO"/>
          </a:p>
        </p:txBody>
      </p:sp>
      <p:sp>
        <p:nvSpPr>
          <p:cNvPr id="3" name="Marcador de contenido 2">
            <a:extLst>
              <a:ext uri="{FF2B5EF4-FFF2-40B4-BE49-F238E27FC236}">
                <a16:creationId xmlns:a16="http://schemas.microsoft.com/office/drawing/2014/main" id="{CA2024D1-1582-927D-AFE6-805483A3749E}"/>
              </a:ext>
            </a:extLst>
          </p:cNvPr>
          <p:cNvSpPr>
            <a:spLocks noGrp="1"/>
          </p:cNvSpPr>
          <p:nvPr>
            <p:ph idx="1"/>
          </p:nvPr>
        </p:nvSpPr>
        <p:spPr>
          <a:xfrm>
            <a:off x="855663" y="0"/>
            <a:ext cx="7429500" cy="6308725"/>
          </a:xfrm>
        </p:spPr>
        <p:txBody>
          <a:bodyPr>
            <a:normAutofit fontScale="70000" lnSpcReduction="20000"/>
          </a:bodyPr>
          <a:lstStyle/>
          <a:p>
            <a:pPr marL="0" indent="0" algn="just">
              <a:buFont typeface="Arial" panose="020B0604020202020204" pitchFamily="34" charset="0"/>
              <a:buNone/>
              <a:defRPr/>
            </a:pPr>
            <a:r>
              <a:rPr lang="es-CO" i="1" dirty="0">
                <a:solidFill>
                  <a:srgbClr val="000000"/>
                </a:solidFill>
                <a:effectLst/>
                <a:latin typeface="Arial" panose="020B0604020202020204" pitchFamily="34" charset="0"/>
              </a:rPr>
              <a:t>- La inmediatez de Dios. </a:t>
            </a:r>
            <a:r>
              <a:rPr lang="es-CO" dirty="0">
                <a:solidFill>
                  <a:srgbClr val="000000"/>
                </a:solidFill>
                <a:effectLst/>
                <a:latin typeface="Arial" panose="020B0604020202020204" pitchFamily="34" charset="0"/>
              </a:rPr>
              <a:t>Seguridad de una vocación divina en la docilidad eclesial. Por una parte, Dios da la certeza de su vocación (Rom 1,1; </a:t>
            </a:r>
            <a:r>
              <a:rPr lang="es-CO" dirty="0" err="1">
                <a:solidFill>
                  <a:srgbClr val="000000"/>
                </a:solidFill>
                <a:effectLst/>
                <a:latin typeface="Arial" panose="020B0604020202020204" pitchFamily="34" charset="0"/>
              </a:rPr>
              <a:t>Gál</a:t>
            </a:r>
            <a:r>
              <a:rPr lang="es-CO" dirty="0">
                <a:solidFill>
                  <a:srgbClr val="000000"/>
                </a:solidFill>
                <a:effectLst/>
                <a:latin typeface="Arial" panose="020B0604020202020204" pitchFamily="34" charset="0"/>
              </a:rPr>
              <a:t> 1,15; </a:t>
            </a:r>
            <a:r>
              <a:rPr lang="es-CO" dirty="0" err="1">
                <a:solidFill>
                  <a:srgbClr val="000000"/>
                </a:solidFill>
                <a:effectLst/>
                <a:latin typeface="Arial" panose="020B0604020202020204" pitchFamily="34" charset="0"/>
              </a:rPr>
              <a:t>Flp</a:t>
            </a:r>
            <a:r>
              <a:rPr lang="es-CO" dirty="0">
                <a:solidFill>
                  <a:srgbClr val="000000"/>
                </a:solidFill>
                <a:effectLst/>
                <a:latin typeface="Arial" panose="020B0604020202020204" pitchFamily="34" charset="0"/>
              </a:rPr>
              <a:t> 3,12) y, por otra, esa llamada debe ser autenticada por la comunidad eclesial (</a:t>
            </a:r>
            <a:r>
              <a:rPr lang="es-CO" dirty="0" err="1">
                <a:solidFill>
                  <a:srgbClr val="000000"/>
                </a:solidFill>
                <a:effectLst/>
                <a:latin typeface="Arial" panose="020B0604020202020204" pitchFamily="34" charset="0"/>
              </a:rPr>
              <a:t>Gál</a:t>
            </a:r>
            <a:r>
              <a:rPr lang="es-CO" dirty="0">
                <a:solidFill>
                  <a:srgbClr val="000000"/>
                </a:solidFill>
                <a:effectLst/>
                <a:latin typeface="Arial" panose="020B0604020202020204" pitchFamily="34" charset="0"/>
              </a:rPr>
              <a:t> 1,18) y por sus responsables.</a:t>
            </a:r>
            <a:endParaRPr lang="es-CO" dirty="0">
              <a:solidFill>
                <a:srgbClr val="000000"/>
              </a:solidFill>
              <a:effectLst/>
              <a:latin typeface="Bookman Old Style" panose="02050604050505020204" pitchFamily="18" charset="0"/>
            </a:endParaRPr>
          </a:p>
          <a:p>
            <a:pPr marL="0" indent="0" algn="just">
              <a:buFont typeface="Arial" panose="020B0604020202020204" pitchFamily="34" charset="0"/>
              <a:buNone/>
              <a:defRPr/>
            </a:pPr>
            <a:r>
              <a:rPr lang="es-CO" i="1" dirty="0">
                <a:solidFill>
                  <a:srgbClr val="000000"/>
                </a:solidFill>
                <a:effectLst/>
                <a:latin typeface="Arial" panose="020B0604020202020204" pitchFamily="34" charset="0"/>
              </a:rPr>
              <a:t>- La luz y la paz. </a:t>
            </a:r>
            <a:r>
              <a:rPr lang="es-CO" dirty="0">
                <a:solidFill>
                  <a:srgbClr val="000000"/>
                </a:solidFill>
                <a:effectLst/>
                <a:latin typeface="Arial" panose="020B0604020202020204" pitchFamily="34" charset="0"/>
              </a:rPr>
              <a:t>Los dones del Espíritu no son impulsos ciegos que suscitan dificultades y desorden (1 </a:t>
            </a:r>
            <a:r>
              <a:rPr lang="es-CO" dirty="0" err="1">
                <a:solidFill>
                  <a:srgbClr val="000000"/>
                </a:solidFill>
                <a:effectLst/>
                <a:latin typeface="Arial" panose="020B0604020202020204" pitchFamily="34" charset="0"/>
              </a:rPr>
              <a:t>Cor</a:t>
            </a:r>
            <a:r>
              <a:rPr lang="es-CO" dirty="0">
                <a:solidFill>
                  <a:srgbClr val="000000"/>
                </a:solidFill>
                <a:effectLst/>
                <a:latin typeface="Arial" panose="020B0604020202020204" pitchFamily="34" charset="0"/>
              </a:rPr>
              <a:t> 14,33). Esto vale no sólo de las manifestaciones extraordinarias, sino también de las mociones interiores: "La tristeza que es según Dios causa penitencia saludable e irrevocable, mientras que la tristeza del mundo engendra la muerte" (2 </a:t>
            </a:r>
            <a:r>
              <a:rPr lang="es-CO" dirty="0" err="1">
                <a:solidFill>
                  <a:srgbClr val="000000"/>
                </a:solidFill>
                <a:effectLst/>
                <a:latin typeface="Arial" panose="020B0604020202020204" pitchFamily="34" charset="0"/>
              </a:rPr>
              <a:t>Cor</a:t>
            </a:r>
            <a:r>
              <a:rPr lang="es-CO" dirty="0">
                <a:solidFill>
                  <a:srgbClr val="000000"/>
                </a:solidFill>
                <a:effectLst/>
                <a:latin typeface="Arial" panose="020B0604020202020204" pitchFamily="34" charset="0"/>
              </a:rPr>
              <a:t> 7,10), "porque el pensamiento de la carne es muerte, pero el pensamiento del espíritu es vida y paz" (Rom 8,6; </a:t>
            </a:r>
            <a:r>
              <a:rPr lang="es-CO" dirty="0" err="1">
                <a:solidFill>
                  <a:srgbClr val="000000"/>
                </a:solidFill>
                <a:effectLst/>
                <a:latin typeface="Arial" panose="020B0604020202020204" pitchFamily="34" charset="0"/>
              </a:rPr>
              <a:t>cf</a:t>
            </a:r>
            <a:r>
              <a:rPr lang="es-CO" dirty="0">
                <a:solidFill>
                  <a:srgbClr val="000000"/>
                </a:solidFill>
                <a:effectLst/>
                <a:latin typeface="Arial" panose="020B0604020202020204" pitchFamily="34" charset="0"/>
              </a:rPr>
              <a:t> 14,17-18).</a:t>
            </a:r>
            <a:endParaRPr lang="es-CO" dirty="0">
              <a:solidFill>
                <a:srgbClr val="000000"/>
              </a:solidFill>
              <a:effectLst/>
              <a:latin typeface="Bookman Old Style" panose="02050604050505020204" pitchFamily="18" charset="0"/>
            </a:endParaRPr>
          </a:p>
          <a:p>
            <a:pPr marL="0" indent="0" algn="just">
              <a:buFont typeface="Arial" panose="020B0604020202020204" pitchFamily="34" charset="0"/>
              <a:buNone/>
              <a:defRPr/>
            </a:pPr>
            <a:r>
              <a:rPr lang="es-CO" i="1" dirty="0">
                <a:solidFill>
                  <a:srgbClr val="000000"/>
                </a:solidFill>
                <a:effectLst/>
                <a:latin typeface="Arial" panose="020B0604020202020204" pitchFamily="34" charset="0"/>
              </a:rPr>
              <a:t>- La comunión fraterna. </a:t>
            </a:r>
            <a:r>
              <a:rPr lang="es-CO" dirty="0">
                <a:solidFill>
                  <a:srgbClr val="000000"/>
                </a:solidFill>
                <a:effectLst/>
                <a:latin typeface="Arial" panose="020B0604020202020204" pitchFamily="34" charset="0"/>
              </a:rPr>
              <a:t>Es el criterio más seguro e importante que revela los signos de la presencia del Espíritu (1 </a:t>
            </a:r>
            <a:r>
              <a:rPr lang="es-CO" dirty="0" err="1">
                <a:solidFill>
                  <a:srgbClr val="000000"/>
                </a:solidFill>
                <a:effectLst/>
                <a:latin typeface="Arial" panose="020B0604020202020204" pitchFamily="34" charset="0"/>
              </a:rPr>
              <a:t>Cor</a:t>
            </a:r>
            <a:r>
              <a:rPr lang="es-CO" dirty="0">
                <a:solidFill>
                  <a:srgbClr val="000000"/>
                </a:solidFill>
                <a:effectLst/>
                <a:latin typeface="Arial" panose="020B0604020202020204" pitchFamily="34" charset="0"/>
              </a:rPr>
              <a:t> 13). La caridad hace también respetar y amar los carismas de los otros (1 </a:t>
            </a:r>
            <a:r>
              <a:rPr lang="es-CO" dirty="0" err="1">
                <a:solidFill>
                  <a:srgbClr val="000000"/>
                </a:solidFill>
                <a:effectLst/>
                <a:latin typeface="Arial" panose="020B0604020202020204" pitchFamily="34" charset="0"/>
              </a:rPr>
              <a:t>Cor</a:t>
            </a:r>
            <a:r>
              <a:rPr lang="es-CO" dirty="0">
                <a:solidFill>
                  <a:srgbClr val="000000"/>
                </a:solidFill>
                <a:effectLst/>
                <a:latin typeface="Arial" panose="020B0604020202020204" pitchFamily="34" charset="0"/>
              </a:rPr>
              <a:t> 12).</a:t>
            </a:r>
            <a:endParaRPr lang="es-CO" dirty="0">
              <a:solidFill>
                <a:srgbClr val="000000"/>
              </a:solidFill>
              <a:effectLst/>
              <a:latin typeface="Bookman Old Style" panose="02050604050505020204" pitchFamily="18" charset="0"/>
            </a:endParaRPr>
          </a:p>
          <a:p>
            <a:pPr marL="0" indent="0" algn="just">
              <a:buFont typeface="Arial" panose="020B0604020202020204" pitchFamily="34" charset="0"/>
              <a:buNone/>
              <a:defRPr/>
            </a:pPr>
            <a:r>
              <a:rPr lang="es-CO" i="1" dirty="0">
                <a:solidFill>
                  <a:srgbClr val="000000"/>
                </a:solidFill>
                <a:effectLst/>
                <a:latin typeface="Arial" panose="020B0604020202020204" pitchFamily="34" charset="0"/>
              </a:rPr>
              <a:t>- ¡Jesús es el Señor! </a:t>
            </a:r>
            <a:r>
              <a:rPr lang="es-CO" dirty="0">
                <a:solidFill>
                  <a:srgbClr val="000000"/>
                </a:solidFill>
                <a:effectLst/>
                <a:latin typeface="Arial" panose="020B0604020202020204" pitchFamily="34" charset="0"/>
              </a:rPr>
              <a:t>El criterio supremo del discernimiento es el alcance y las consecuencias que ciertas mociones o actitudes tienen respecto a Jesús: "Nadie, hablando en el Espíritu de Dios, dice: 'Maldito es Jesús', ni nadie puede decir: 'Jesús es el Señor', sino el Espíritu" (1 </a:t>
            </a:r>
            <a:r>
              <a:rPr lang="es-CO" dirty="0" err="1">
                <a:solidFill>
                  <a:srgbClr val="000000"/>
                </a:solidFill>
                <a:effectLst/>
                <a:latin typeface="Arial" panose="020B0604020202020204" pitchFamily="34" charset="0"/>
              </a:rPr>
              <a:t>Cor</a:t>
            </a:r>
            <a:r>
              <a:rPr lang="es-CO" dirty="0">
                <a:solidFill>
                  <a:srgbClr val="000000"/>
                </a:solidFill>
                <a:effectLst/>
                <a:latin typeface="Arial" panose="020B0604020202020204" pitchFamily="34" charset="0"/>
              </a:rPr>
              <a:t> 12,3). Confesar que Jesús es el Señor no es sólo pronunciar una fórmula, sino descubrir el secreto de su persona, proclamar su divinidad, adherirse a él por la fe y el amor, lo cual no es posible más que con la gracia del Espíritu Santo.</a:t>
            </a:r>
            <a:endParaRPr lang="es-CO" dirty="0">
              <a:solidFill>
                <a:srgbClr val="000000"/>
              </a:solidFill>
              <a:effectLst/>
              <a:latin typeface="Bookman Old Style" panose="02050604050505020204" pitchFamily="18" charset="0"/>
            </a:endParaRPr>
          </a:p>
          <a:p>
            <a:pPr>
              <a:defRPr/>
            </a:pPr>
            <a:endParaRPr lang="es-CO"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4D5A08-815B-73AA-13E3-9E6157E5FC2D}"/>
              </a:ext>
            </a:extLst>
          </p:cNvPr>
          <p:cNvSpPr>
            <a:spLocks noGrp="1"/>
          </p:cNvSpPr>
          <p:nvPr>
            <p:ph type="title"/>
          </p:nvPr>
        </p:nvSpPr>
        <p:spPr>
          <a:xfrm>
            <a:off x="855663" y="619125"/>
            <a:ext cx="7429500" cy="1477963"/>
          </a:xfrm>
        </p:spPr>
        <p:txBody>
          <a:bodyPr/>
          <a:lstStyle/>
          <a:p>
            <a:pPr algn="ctr">
              <a:defRPr/>
            </a:pPr>
            <a:r>
              <a:rPr lang="es-CO" dirty="0"/>
              <a:t>TALLER </a:t>
            </a:r>
          </a:p>
        </p:txBody>
      </p:sp>
      <p:sp>
        <p:nvSpPr>
          <p:cNvPr id="3" name="Marcador de contenido 2">
            <a:extLst>
              <a:ext uri="{FF2B5EF4-FFF2-40B4-BE49-F238E27FC236}">
                <a16:creationId xmlns:a16="http://schemas.microsoft.com/office/drawing/2014/main" id="{9A508125-0EC0-99B0-366E-297134AB61DC}"/>
              </a:ext>
            </a:extLst>
          </p:cNvPr>
          <p:cNvSpPr>
            <a:spLocks noGrp="1"/>
          </p:cNvSpPr>
          <p:nvPr>
            <p:ph idx="1"/>
          </p:nvPr>
        </p:nvSpPr>
        <p:spPr>
          <a:xfrm>
            <a:off x="855663" y="1700213"/>
            <a:ext cx="7429500" cy="4090987"/>
          </a:xfrm>
        </p:spPr>
        <p:txBody>
          <a:bodyPr>
            <a:normAutofit fontScale="77500" lnSpcReduction="20000"/>
          </a:bodyPr>
          <a:lstStyle/>
          <a:p>
            <a:pPr>
              <a:defRPr/>
            </a:pPr>
            <a:r>
              <a:rPr lang="es-CO" dirty="0"/>
              <a:t>1. ¿POR QUÉ ES IMPORTANTE DISCERNIR LA VOLUNTAD DE DIOS EN LA VIDA?</a:t>
            </a:r>
          </a:p>
          <a:p>
            <a:pPr>
              <a:defRPr/>
            </a:pPr>
            <a:r>
              <a:rPr lang="es-CO" dirty="0"/>
              <a:t>2. LEER SOBRE LOS CRITERIOS DEL DISCERNIMIENTO Y APLICARLO EN UN ACONTECIMIENTO EN LA VIDA</a:t>
            </a:r>
          </a:p>
          <a:p>
            <a:pPr>
              <a:defRPr/>
            </a:pPr>
            <a:r>
              <a:rPr lang="es-CO" dirty="0"/>
              <a:t>3. UNA PRIMERA CONCLUSIÓN PARA LA VIDA PRÁCTICA </a:t>
            </a:r>
          </a:p>
          <a:p>
            <a:pPr>
              <a:defRPr/>
            </a:pPr>
            <a:endParaRPr lang="es-CO" dirty="0"/>
          </a:p>
          <a:p>
            <a:pPr>
              <a:defRPr/>
            </a:pPr>
            <a:r>
              <a:rPr lang="es-CO" dirty="0"/>
              <a:t>BIBLIOGRAFÍA</a:t>
            </a:r>
          </a:p>
          <a:p>
            <a:pPr>
              <a:defRPr/>
            </a:pPr>
            <a:r>
              <a:rPr lang="es-CO" dirty="0"/>
              <a:t>. Castillo, José María, El Discernimiento Cristiano, Salamanca, Ed. Sígueme, 1984</a:t>
            </a:r>
          </a:p>
          <a:p>
            <a:pPr>
              <a:defRPr/>
            </a:pPr>
            <a:r>
              <a:rPr lang="es-CO" dirty="0"/>
              <a:t>P. Wilson Sossa, </a:t>
            </a:r>
            <a:r>
              <a:rPr lang="es-CO" dirty="0" err="1"/>
              <a:t>Cjm</a:t>
            </a:r>
            <a:r>
              <a:rPr lang="es-CO" dirty="0"/>
              <a:t>, </a:t>
            </a:r>
            <a:r>
              <a:rPr lang="es-CO" dirty="0">
                <a:hlinkClick r:id="rId2"/>
              </a:rPr>
              <a:t>http://www.autorescatolicos.org/misc13/wilsonsossa0008.pdf</a:t>
            </a:r>
            <a:endParaRPr lang="es-CO" dirty="0"/>
          </a:p>
          <a:p>
            <a:pPr>
              <a:defRPr/>
            </a:pPr>
            <a:endParaRPr lang="es-CO"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91DAD8-C55B-8388-A690-88CAD1EE0FAD}"/>
              </a:ext>
            </a:extLst>
          </p:cNvPr>
          <p:cNvSpPr>
            <a:spLocks noGrp="1"/>
          </p:cNvSpPr>
          <p:nvPr>
            <p:ph type="title"/>
          </p:nvPr>
        </p:nvSpPr>
        <p:spPr>
          <a:xfrm>
            <a:off x="855663" y="619125"/>
            <a:ext cx="7429500" cy="1477963"/>
          </a:xfrm>
        </p:spPr>
        <p:txBody>
          <a:bodyPr>
            <a:normAutofit fontScale="90000"/>
          </a:bodyPr>
          <a:lstStyle/>
          <a:p>
            <a:pPr algn="ctr">
              <a:defRPr/>
            </a:pPr>
            <a:r>
              <a:rPr lang="es-CO" dirty="0">
                <a:solidFill>
                  <a:srgbClr val="FF0000"/>
                </a:solidFill>
              </a:rPr>
              <a:t>EL DISCERNIMIENTO EN NUESTRA IGLESIA </a:t>
            </a:r>
            <a:br>
              <a:rPr lang="es-CO" dirty="0"/>
            </a:br>
            <a:r>
              <a:rPr lang="es-CO" dirty="0"/>
              <a:t>(PAPA FANCISCO)</a:t>
            </a:r>
          </a:p>
        </p:txBody>
      </p:sp>
      <p:sp>
        <p:nvSpPr>
          <p:cNvPr id="3" name="Marcador de contenido 2">
            <a:extLst>
              <a:ext uri="{FF2B5EF4-FFF2-40B4-BE49-F238E27FC236}">
                <a16:creationId xmlns:a16="http://schemas.microsoft.com/office/drawing/2014/main" id="{9E77DFDF-2E7C-8772-04F4-AC03DCE9F8E1}"/>
              </a:ext>
            </a:extLst>
          </p:cNvPr>
          <p:cNvSpPr>
            <a:spLocks noGrp="1"/>
          </p:cNvSpPr>
          <p:nvPr>
            <p:ph idx="1"/>
          </p:nvPr>
        </p:nvSpPr>
        <p:spPr>
          <a:xfrm>
            <a:off x="855663" y="2249488"/>
            <a:ext cx="7429500" cy="3541712"/>
          </a:xfrm>
        </p:spPr>
        <p:txBody>
          <a:bodyPr/>
          <a:lstStyle/>
          <a:p>
            <a:pPr>
              <a:defRPr/>
            </a:pPr>
            <a:r>
              <a:rPr lang="es-CO" dirty="0"/>
              <a:t>DEFINICIÓN </a:t>
            </a:r>
          </a:p>
          <a:p>
            <a:pPr>
              <a:defRPr/>
            </a:pPr>
            <a:r>
              <a:rPr lang="es-CO" dirty="0"/>
              <a:t>El discernimiento es un </a:t>
            </a:r>
            <a:r>
              <a:rPr lang="es-CO" dirty="0">
                <a:solidFill>
                  <a:srgbClr val="FF0000"/>
                </a:solidFill>
              </a:rPr>
              <a:t>acto importante que concierne a todos, porque las elecciones son una parte esencial de la vida.</a:t>
            </a:r>
            <a:r>
              <a:rPr lang="es-CO" dirty="0"/>
              <a:t> Discernir las decisiones. Uno elige la comida, la ropa, un curso de estudio, un trabajo, una relación. En todos ellos se realiza un proyecto de vida, y también se concreta nuestra relación con Dios. (PP FRANCISCO)</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AB8372-5FBD-A72C-F0C4-A5D398EFE44A}"/>
              </a:ext>
            </a:extLst>
          </p:cNvPr>
          <p:cNvSpPr>
            <a:spLocks noGrp="1"/>
          </p:cNvSpPr>
          <p:nvPr>
            <p:ph type="title"/>
          </p:nvPr>
        </p:nvSpPr>
        <p:spPr>
          <a:xfrm>
            <a:off x="855663" y="619125"/>
            <a:ext cx="7429500" cy="1477963"/>
          </a:xfrm>
        </p:spPr>
        <p:txBody>
          <a:bodyPr/>
          <a:lstStyle/>
          <a:p>
            <a:pPr algn="ctr">
              <a:defRPr/>
            </a:pPr>
            <a:r>
              <a:rPr lang="es-CO" dirty="0">
                <a:solidFill>
                  <a:srgbClr val="FF0000"/>
                </a:solidFill>
              </a:rPr>
              <a:t>Los obstáculos del discernimiento</a:t>
            </a:r>
          </a:p>
        </p:txBody>
      </p:sp>
      <p:sp>
        <p:nvSpPr>
          <p:cNvPr id="3" name="Marcador de contenido 2">
            <a:extLst>
              <a:ext uri="{FF2B5EF4-FFF2-40B4-BE49-F238E27FC236}">
                <a16:creationId xmlns:a16="http://schemas.microsoft.com/office/drawing/2014/main" id="{DD1BE2E4-533A-5805-F53E-D7E43FA43A23}"/>
              </a:ext>
            </a:extLst>
          </p:cNvPr>
          <p:cNvSpPr>
            <a:spLocks noGrp="1"/>
          </p:cNvSpPr>
          <p:nvPr>
            <p:ph idx="1"/>
          </p:nvPr>
        </p:nvSpPr>
        <p:spPr>
          <a:xfrm>
            <a:off x="855663" y="2249488"/>
            <a:ext cx="7429500" cy="3541712"/>
          </a:xfrm>
        </p:spPr>
        <p:txBody>
          <a:bodyPr>
            <a:normAutofit fontScale="92500" lnSpcReduction="10000"/>
          </a:bodyPr>
          <a:lstStyle/>
          <a:p>
            <a:pPr marL="457200" indent="-457200">
              <a:buFont typeface="Arial" panose="020B0604020202020204" pitchFamily="34" charset="0"/>
              <a:buAutoNum type="arabicPeriod"/>
              <a:defRPr/>
            </a:pPr>
            <a:r>
              <a:rPr lang="es-CO" dirty="0"/>
              <a:t>No conocerse a sí mismo</a:t>
            </a:r>
          </a:p>
          <a:p>
            <a:pPr marL="0" indent="0">
              <a:buFont typeface="Arial" panose="020B0604020202020204" pitchFamily="34" charset="0"/>
              <a:buNone/>
              <a:defRPr/>
            </a:pPr>
            <a:r>
              <a:rPr lang="es-CO" dirty="0"/>
              <a:t>El obstáculo más grande al verdadero discernimiento (y a un verdadero crecimiento en la oración) no es la naturaleza intangible de Dios, sino el hecho de que no nos conocemos suficientemente a nosotros mismos, y no queremos ni siquiera conocernos por cómo somos verdaderamente. </a:t>
            </a:r>
            <a:r>
              <a:rPr lang="es-CO" dirty="0">
                <a:solidFill>
                  <a:srgbClr val="FF0000"/>
                </a:solidFill>
              </a:rPr>
              <a:t>Casi todos nosotros nos escondemos detrás de una máscara</a:t>
            </a:r>
            <a:r>
              <a:rPr lang="es-CO" dirty="0"/>
              <a:t>, no solo frente a los otros, sino también cuando nos miramos al espejo» (Th. Green, La cizaña entre el trigo, Roma, 1992, 25).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BC0B37-2E54-30F0-6959-72D7FE759AA1}"/>
              </a:ext>
            </a:extLst>
          </p:cNvPr>
          <p:cNvSpPr>
            <a:spLocks noGrp="1"/>
          </p:cNvSpPr>
          <p:nvPr>
            <p:ph type="title"/>
          </p:nvPr>
        </p:nvSpPr>
        <p:spPr>
          <a:xfrm>
            <a:off x="855663" y="619125"/>
            <a:ext cx="7429500" cy="1477963"/>
          </a:xfrm>
        </p:spPr>
        <p:txBody>
          <a:bodyPr/>
          <a:lstStyle/>
          <a:p>
            <a:pPr>
              <a:defRPr/>
            </a:pPr>
            <a:r>
              <a:rPr lang="es-CO" dirty="0"/>
              <a:t>2. Apagar el piloto automático</a:t>
            </a:r>
          </a:p>
        </p:txBody>
      </p:sp>
      <p:sp>
        <p:nvSpPr>
          <p:cNvPr id="3" name="Marcador de contenido 2">
            <a:extLst>
              <a:ext uri="{FF2B5EF4-FFF2-40B4-BE49-F238E27FC236}">
                <a16:creationId xmlns:a16="http://schemas.microsoft.com/office/drawing/2014/main" id="{0935D20E-0982-99C4-34BF-5F41DD761E79}"/>
              </a:ext>
            </a:extLst>
          </p:cNvPr>
          <p:cNvSpPr>
            <a:spLocks noGrp="1"/>
          </p:cNvSpPr>
          <p:nvPr>
            <p:ph idx="1"/>
          </p:nvPr>
        </p:nvSpPr>
        <p:spPr>
          <a:xfrm>
            <a:off x="855663" y="2249488"/>
            <a:ext cx="7429500" cy="3541712"/>
          </a:xfrm>
        </p:spPr>
        <p:txBody>
          <a:bodyPr>
            <a:normAutofit lnSpcReduction="10000"/>
          </a:bodyPr>
          <a:lstStyle/>
          <a:p>
            <a:pPr>
              <a:defRPr/>
            </a:pPr>
            <a:r>
              <a:rPr lang="es-CO" dirty="0">
                <a:solidFill>
                  <a:srgbClr val="FF0000"/>
                </a:solidFill>
              </a:rPr>
              <a:t>“apagar el piloto automático”</a:t>
            </a:r>
            <a:r>
              <a:rPr lang="es-CO" dirty="0"/>
              <a:t>, para adquirir conciencia sobre nuestra forma de hacer, sobre los sentimientos que nos habitan, sobre los pensamientos recurrentes que nos condicionan, y a menudo sin darnos cuenta. Requiere también distinguir entre las emociones y las facultades espirituales. “Siento” no es lo mismo que “estoy convencido”; “tengo ganas de” no es lo mismos que “quiero”. (PP. Francisco, el discernimiento).</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268855-0F08-06F4-DD67-85F53310A1D1}"/>
              </a:ext>
            </a:extLst>
          </p:cNvPr>
          <p:cNvSpPr>
            <a:spLocks noGrp="1"/>
          </p:cNvSpPr>
          <p:nvPr>
            <p:ph type="title"/>
          </p:nvPr>
        </p:nvSpPr>
        <p:spPr>
          <a:xfrm>
            <a:off x="855663" y="619125"/>
            <a:ext cx="7429500" cy="1477963"/>
          </a:xfrm>
        </p:spPr>
        <p:txBody>
          <a:bodyPr/>
          <a:lstStyle/>
          <a:p>
            <a:pPr>
              <a:defRPr/>
            </a:pPr>
            <a:r>
              <a:rPr lang="es-CO" dirty="0"/>
              <a:t>3. La raíz </a:t>
            </a:r>
            <a:r>
              <a:rPr lang="es-CO" dirty="0" err="1"/>
              <a:t>dE</a:t>
            </a:r>
            <a:r>
              <a:rPr lang="es-CO" dirty="0"/>
              <a:t> la falta </a:t>
            </a:r>
            <a:r>
              <a:rPr lang="es-CO" dirty="0" err="1"/>
              <a:t>deL</a:t>
            </a:r>
            <a:r>
              <a:rPr lang="es-CO" dirty="0"/>
              <a:t> deseo </a:t>
            </a:r>
          </a:p>
        </p:txBody>
      </p:sp>
      <p:sp>
        <p:nvSpPr>
          <p:cNvPr id="3" name="Marcador de contenido 2">
            <a:extLst>
              <a:ext uri="{FF2B5EF4-FFF2-40B4-BE49-F238E27FC236}">
                <a16:creationId xmlns:a16="http://schemas.microsoft.com/office/drawing/2014/main" id="{D1FA9284-6367-09AE-D6FA-AFD788E87D0F}"/>
              </a:ext>
            </a:extLst>
          </p:cNvPr>
          <p:cNvSpPr>
            <a:spLocks noGrp="1"/>
          </p:cNvSpPr>
          <p:nvPr>
            <p:ph idx="1"/>
          </p:nvPr>
        </p:nvSpPr>
        <p:spPr>
          <a:xfrm>
            <a:off x="855663" y="2249488"/>
            <a:ext cx="7429500" cy="3541712"/>
          </a:xfrm>
        </p:spPr>
        <p:txBody>
          <a:bodyPr>
            <a:normAutofit fontScale="77500" lnSpcReduction="20000"/>
          </a:bodyPr>
          <a:lstStyle/>
          <a:p>
            <a:pPr>
              <a:defRPr/>
            </a:pPr>
            <a:r>
              <a:rPr lang="es-CO" dirty="0"/>
              <a:t>El deseo no son las ganas del momento, no. La palabra italiana viene de un término latín muy hermoso, esto es curioso: </a:t>
            </a:r>
            <a:r>
              <a:rPr lang="es-CO" dirty="0">
                <a:solidFill>
                  <a:srgbClr val="FF0000"/>
                </a:solidFill>
              </a:rPr>
              <a:t>de-</a:t>
            </a:r>
            <a:r>
              <a:rPr lang="es-CO" dirty="0" err="1">
                <a:solidFill>
                  <a:srgbClr val="FF0000"/>
                </a:solidFill>
              </a:rPr>
              <a:t>sidus</a:t>
            </a:r>
            <a:r>
              <a:rPr lang="es-CO" dirty="0">
                <a:solidFill>
                  <a:srgbClr val="FF0000"/>
                </a:solidFill>
              </a:rPr>
              <a:t>, literalmente “la falta de la estrella”</a:t>
            </a:r>
            <a:r>
              <a:rPr lang="es-CO" dirty="0"/>
              <a:t>, deseo es una falta de la estrella, falta del punto de referencia que orienta el camino de la vida; esta evoca un sufrimiento, una carencia, y al mismo tiempo una tensión para alcanzar el bien que nos falta. El deseo entonces es la brújula para entender dónde me encuentro y dónde estoy yendo, es más, es la brújula para entender si estoy quieto o estoy caminando, una persona que nunca desea es una persona quieta, quizá enferma, casi muerta. </a:t>
            </a:r>
          </a:p>
          <a:p>
            <a:pPr>
              <a:defRPr/>
            </a:pPr>
            <a:r>
              <a:rPr lang="es-CO" dirty="0"/>
              <a:t>Es la brújula de si estoy caminando o si estoy quieto.</a:t>
            </a:r>
          </a:p>
          <a:p>
            <a:pPr>
              <a:defRPr/>
            </a:pPr>
            <a:r>
              <a:rPr lang="es-CO" dirty="0"/>
              <a:t> ¿Y cómo es posible reconocerlo?</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50BF1B-D1E7-8018-5DA2-B6EFFFFDB488}"/>
              </a:ext>
            </a:extLst>
          </p:cNvPr>
          <p:cNvSpPr>
            <a:spLocks noGrp="1"/>
          </p:cNvSpPr>
          <p:nvPr>
            <p:ph type="title"/>
          </p:nvPr>
        </p:nvSpPr>
        <p:spPr>
          <a:xfrm>
            <a:off x="855663" y="619125"/>
            <a:ext cx="7429500" cy="1477963"/>
          </a:xfrm>
        </p:spPr>
        <p:txBody>
          <a:bodyPr/>
          <a:lstStyle/>
          <a:p>
            <a:pPr>
              <a:defRPr/>
            </a:pPr>
            <a:r>
              <a:rPr lang="es-CO" dirty="0"/>
              <a:t>4. FRASES PESIMISTAS</a:t>
            </a:r>
          </a:p>
        </p:txBody>
      </p:sp>
      <p:sp>
        <p:nvSpPr>
          <p:cNvPr id="3" name="Marcador de contenido 2">
            <a:extLst>
              <a:ext uri="{FF2B5EF4-FFF2-40B4-BE49-F238E27FC236}">
                <a16:creationId xmlns:a16="http://schemas.microsoft.com/office/drawing/2014/main" id="{7FF6D0F0-8203-828A-D149-310EFED19216}"/>
              </a:ext>
            </a:extLst>
          </p:cNvPr>
          <p:cNvSpPr>
            <a:spLocks noGrp="1"/>
          </p:cNvSpPr>
          <p:nvPr>
            <p:ph idx="1"/>
          </p:nvPr>
        </p:nvSpPr>
        <p:spPr>
          <a:xfrm>
            <a:off x="855663" y="2249488"/>
            <a:ext cx="7429500" cy="3541712"/>
          </a:xfrm>
        </p:spPr>
        <p:txBody>
          <a:bodyPr>
            <a:normAutofit fontScale="92500" lnSpcReduction="10000"/>
          </a:bodyPr>
          <a:lstStyle/>
          <a:p>
            <a:pPr>
              <a:defRPr/>
            </a:pPr>
            <a:r>
              <a:rPr lang="es-CO" dirty="0"/>
              <a:t>Somos presos de pensamientos que nos alejan de nosotros mismos, mensajes estereotipados que nos hacen daño: por ejemplo, “yo no valgo nada” ―y te vienes abajo―; “a mí todo me va mal” ―y te vienes abajo―; “nunca realizaré nada bueno”, ―y te vienes abajo―, y así es la vida. ¡Estas frases pesimistas que te echan abajo! Leer la propia historia significa también reconocer la presencia de estos elementos “tóxicos”, pero para ampliar después la trama de nuestra historia</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626E60-7B2D-661D-C2FC-D6E8BFB7DB5D}"/>
              </a:ext>
            </a:extLst>
          </p:cNvPr>
          <p:cNvSpPr>
            <a:spLocks noGrp="1"/>
          </p:cNvSpPr>
          <p:nvPr>
            <p:ph type="title"/>
          </p:nvPr>
        </p:nvSpPr>
        <p:spPr>
          <a:xfrm>
            <a:off x="855663" y="619125"/>
            <a:ext cx="7429500" cy="1477963"/>
          </a:xfrm>
        </p:spPr>
        <p:txBody>
          <a:bodyPr/>
          <a:lstStyle/>
          <a:p>
            <a:pPr>
              <a:defRPr/>
            </a:pPr>
            <a:endParaRPr lang="es-CO" dirty="0"/>
          </a:p>
        </p:txBody>
      </p:sp>
      <p:sp>
        <p:nvSpPr>
          <p:cNvPr id="3" name="Marcador de contenido 2">
            <a:extLst>
              <a:ext uri="{FF2B5EF4-FFF2-40B4-BE49-F238E27FC236}">
                <a16:creationId xmlns:a16="http://schemas.microsoft.com/office/drawing/2014/main" id="{65745003-4B29-1C8A-2E9A-F2EB1E2D0EEA}"/>
              </a:ext>
            </a:extLst>
          </p:cNvPr>
          <p:cNvSpPr>
            <a:spLocks noGrp="1"/>
          </p:cNvSpPr>
          <p:nvPr>
            <p:ph idx="1"/>
          </p:nvPr>
        </p:nvSpPr>
        <p:spPr>
          <a:xfrm>
            <a:off x="684213" y="935038"/>
            <a:ext cx="7429500" cy="3543300"/>
          </a:xfrm>
        </p:spPr>
        <p:txBody>
          <a:bodyPr/>
          <a:lstStyle/>
          <a:p>
            <a:pPr algn="ctr">
              <a:defRPr/>
            </a:pPr>
            <a:r>
              <a:rPr lang="es-CO" sz="4000" dirty="0">
                <a:solidFill>
                  <a:srgbClr val="FF0000"/>
                </a:solidFill>
              </a:rPr>
              <a:t>LAS DIMENSIONES DEL DISCERNIMIENTO</a:t>
            </a:r>
          </a:p>
        </p:txBody>
      </p:sp>
      <p:pic>
        <p:nvPicPr>
          <p:cNvPr id="68611" name="Imagen 7">
            <a:extLst>
              <a:ext uri="{FF2B5EF4-FFF2-40B4-BE49-F238E27FC236}">
                <a16:creationId xmlns:a16="http://schemas.microsoft.com/office/drawing/2014/main" id="{0A055908-46C4-44F0-A948-B3137040F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22563"/>
            <a:ext cx="4456113"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2" name="CuadroTexto 8">
            <a:extLst>
              <a:ext uri="{FF2B5EF4-FFF2-40B4-BE49-F238E27FC236}">
                <a16:creationId xmlns:a16="http://schemas.microsoft.com/office/drawing/2014/main" id="{9FD25F69-4FA1-134D-C920-C010E660508F}"/>
              </a:ext>
            </a:extLst>
          </p:cNvPr>
          <p:cNvSpPr txBox="1">
            <a:spLocks noChangeArrowheads="1"/>
          </p:cNvSpPr>
          <p:nvPr/>
        </p:nvSpPr>
        <p:spPr bwMode="auto">
          <a:xfrm>
            <a:off x="2032000" y="6858000"/>
            <a:ext cx="50800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a:lnSpc>
                <a:spcPct val="100000"/>
              </a:lnSpc>
              <a:spcBef>
                <a:spcPct val="0"/>
              </a:spcBef>
              <a:buSzTx/>
              <a:buFontTx/>
              <a:buNone/>
            </a:pPr>
            <a:r>
              <a:rPr lang="es-CO" altLang="es-CO" sz="900">
                <a:hlinkClick r:id="rId3" tooltip="https://abordodelottoneurath.blogspot.com/2009/09/el-hubble-mejor-que-nunca.html"/>
              </a:rPr>
              <a:t>Esta foto</a:t>
            </a:r>
            <a:r>
              <a:rPr lang="es-CO" altLang="es-CO" sz="900"/>
              <a:t> de Autor desconocido está bajo licencia </a:t>
            </a:r>
            <a:r>
              <a:rPr lang="es-CO" altLang="es-CO" sz="900">
                <a:hlinkClick r:id="rId4" tooltip="https://creativecommons.org/licenses/by-nc-nd/3.0/"/>
              </a:rPr>
              <a:t>CC BY-NC-ND</a:t>
            </a:r>
            <a:endParaRPr lang="es-CO" altLang="es-CO" sz="900"/>
          </a:p>
        </p:txBody>
      </p:sp>
      <p:pic>
        <p:nvPicPr>
          <p:cNvPr id="68613" name="Imagen 10">
            <a:extLst>
              <a:ext uri="{FF2B5EF4-FFF2-40B4-BE49-F238E27FC236}">
                <a16:creationId xmlns:a16="http://schemas.microsoft.com/office/drawing/2014/main" id="{08E46FA3-5E15-8899-ACB3-45E14F759E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3575" y="2722563"/>
            <a:ext cx="4687888" cy="472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4" name="CuadroTexto 11">
            <a:extLst>
              <a:ext uri="{FF2B5EF4-FFF2-40B4-BE49-F238E27FC236}">
                <a16:creationId xmlns:a16="http://schemas.microsoft.com/office/drawing/2014/main" id="{30E188B6-A72B-069A-351B-7567BF4CBB46}"/>
              </a:ext>
            </a:extLst>
          </p:cNvPr>
          <p:cNvSpPr txBox="1">
            <a:spLocks noChangeArrowheads="1"/>
          </p:cNvSpPr>
          <p:nvPr/>
        </p:nvSpPr>
        <p:spPr bwMode="auto">
          <a:xfrm>
            <a:off x="5080000" y="7335838"/>
            <a:ext cx="4456113"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a:lnSpc>
                <a:spcPct val="100000"/>
              </a:lnSpc>
              <a:spcBef>
                <a:spcPct val="0"/>
              </a:spcBef>
              <a:buSzTx/>
              <a:buFontTx/>
              <a:buNone/>
            </a:pPr>
            <a:r>
              <a:rPr lang="es-CO" altLang="es-CO" sz="900">
                <a:hlinkClick r:id="rId6" tooltip="https://www.waldylei.com/2015/07/frases-que-se-haga-tu-voluntad-senor-y.html"/>
              </a:rPr>
              <a:t>Esta foto</a:t>
            </a:r>
            <a:r>
              <a:rPr lang="es-CO" altLang="es-CO" sz="900"/>
              <a:t> de Autor desconocido está bajo licencia </a:t>
            </a:r>
            <a:r>
              <a:rPr lang="es-CO" altLang="es-CO" sz="900">
                <a:hlinkClick r:id="rId4" tooltip="https://creativecommons.org/licenses/by-nc-nd/3.0/"/>
              </a:rPr>
              <a:t>CC BY-NC-ND</a:t>
            </a:r>
            <a:endParaRPr lang="es-CO" altLang="es-CO" sz="9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5AF831-98BD-DB55-ADF9-7D96544CB8A1}"/>
              </a:ext>
            </a:extLst>
          </p:cNvPr>
          <p:cNvSpPr>
            <a:spLocks noGrp="1"/>
          </p:cNvSpPr>
          <p:nvPr>
            <p:ph type="title"/>
          </p:nvPr>
        </p:nvSpPr>
        <p:spPr>
          <a:xfrm>
            <a:off x="855663" y="619125"/>
            <a:ext cx="7429500" cy="938213"/>
          </a:xfrm>
        </p:spPr>
        <p:txBody>
          <a:bodyPr/>
          <a:lstStyle/>
          <a:p>
            <a:pPr algn="ctr">
              <a:defRPr/>
            </a:pPr>
            <a:r>
              <a:rPr lang="es-CO" dirty="0"/>
              <a:t>1. Dimensión </a:t>
            </a:r>
            <a:r>
              <a:rPr lang="es-CO" dirty="0" err="1"/>
              <a:t>bÍBLICA</a:t>
            </a:r>
            <a:r>
              <a:rPr lang="es-CO" dirty="0"/>
              <a:t> </a:t>
            </a:r>
          </a:p>
        </p:txBody>
      </p:sp>
      <p:sp>
        <p:nvSpPr>
          <p:cNvPr id="100354" name="Marcador de contenido 2">
            <a:extLst>
              <a:ext uri="{FF2B5EF4-FFF2-40B4-BE49-F238E27FC236}">
                <a16:creationId xmlns:a16="http://schemas.microsoft.com/office/drawing/2014/main" id="{D06C743E-6F23-04FB-0C77-462E0BD4A016}"/>
              </a:ext>
            </a:extLst>
          </p:cNvPr>
          <p:cNvSpPr>
            <a:spLocks noGrp="1" noChangeArrowheads="1"/>
          </p:cNvSpPr>
          <p:nvPr>
            <p:ph idx="1"/>
          </p:nvPr>
        </p:nvSpPr>
        <p:spPr bwMode="auto">
          <a:xfrm>
            <a:off x="755650" y="1557338"/>
            <a:ext cx="7429500" cy="3541712"/>
          </a:xfrm>
        </p:spPr>
        <p:txBody>
          <a:bodyPr wrap="square" numCol="1" anchor="t" anchorCtr="0" compatLnSpc="1">
            <a:prstTxWarp prst="textNoShape">
              <a:avLst/>
            </a:prstTxWarp>
            <a:normAutofit fontScale="92500" lnSpcReduction="20000"/>
          </a:bodyPr>
          <a:lstStyle/>
          <a:p>
            <a:pPr algn="just">
              <a:defRPr/>
            </a:pPr>
            <a:r>
              <a:rPr lang="es-CO" altLang="es-CO" sz="3000" i="1" dirty="0" err="1">
                <a:solidFill>
                  <a:srgbClr val="FF0000"/>
                </a:solidFill>
                <a:effectLst/>
                <a:latin typeface="LiberationSerif"/>
              </a:rPr>
              <a:t>Jesús</a:t>
            </a:r>
            <a:r>
              <a:rPr lang="es-CO" altLang="es-CO" sz="3000" i="1" dirty="0">
                <a:solidFill>
                  <a:srgbClr val="FF0000"/>
                </a:solidFill>
                <a:effectLst/>
                <a:latin typeface="LiberationSerif"/>
              </a:rPr>
              <a:t> habla del discernimiento con </a:t>
            </a:r>
            <a:r>
              <a:rPr lang="es-CO" altLang="es-CO" sz="3000" i="1" dirty="0" err="1">
                <a:solidFill>
                  <a:srgbClr val="FF0000"/>
                </a:solidFill>
                <a:effectLst/>
                <a:latin typeface="LiberationSerif"/>
              </a:rPr>
              <a:t>imágenes</a:t>
            </a:r>
            <a:r>
              <a:rPr lang="es-CO" altLang="es-CO" sz="3000" i="1" dirty="0">
                <a:solidFill>
                  <a:srgbClr val="FF0000"/>
                </a:solidFill>
                <a:effectLst/>
                <a:latin typeface="LiberationSerif"/>
              </a:rPr>
              <a:t> tomadas de la vida ordinaria</a:t>
            </a:r>
            <a:r>
              <a:rPr lang="es-CO" altLang="es-CO" sz="3000" dirty="0">
                <a:effectLst/>
                <a:latin typeface="LiberationSerif"/>
              </a:rPr>
              <a:t>; por ejemplo, describe al pescador que selecciona los peces buenos y descarta los malos; o al mercader que sabe identificar, entre muchas perlas, la de mayor valor. O el que, arando un campo, encuentra algo que resulta ser un tesoro (cf. </a:t>
            </a:r>
            <a:r>
              <a:rPr lang="es-CO" altLang="es-CO" sz="3000" i="1" dirty="0">
                <a:effectLst/>
                <a:latin typeface="LiberationSerif"/>
              </a:rPr>
              <a:t>Mt </a:t>
            </a:r>
            <a:r>
              <a:rPr lang="es-CO" altLang="es-CO" sz="3000" dirty="0">
                <a:effectLst/>
                <a:latin typeface="LiberationSerif"/>
              </a:rPr>
              <a:t>13,44−48). </a:t>
            </a:r>
            <a:endParaRPr lang="es-CO" altLang="es-CO" sz="3000" dirty="0">
              <a:effectLst/>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EF5B8D-3FFB-9FD1-8C76-034A02DD320F}"/>
              </a:ext>
            </a:extLst>
          </p:cNvPr>
          <p:cNvSpPr>
            <a:spLocks noGrp="1"/>
          </p:cNvSpPr>
          <p:nvPr>
            <p:ph type="title"/>
          </p:nvPr>
        </p:nvSpPr>
        <p:spPr>
          <a:xfrm>
            <a:off x="855663" y="619125"/>
            <a:ext cx="7429500" cy="1477963"/>
          </a:xfrm>
        </p:spPr>
        <p:txBody>
          <a:bodyPr/>
          <a:lstStyle/>
          <a:p>
            <a:pPr>
              <a:defRPr/>
            </a:pPr>
            <a:endParaRPr lang="es-CO"/>
          </a:p>
        </p:txBody>
      </p:sp>
      <p:sp>
        <p:nvSpPr>
          <p:cNvPr id="3" name="Marcador de contenido 2">
            <a:extLst>
              <a:ext uri="{FF2B5EF4-FFF2-40B4-BE49-F238E27FC236}">
                <a16:creationId xmlns:a16="http://schemas.microsoft.com/office/drawing/2014/main" id="{56A4595A-73F6-E741-970C-CA30A7D9E163}"/>
              </a:ext>
            </a:extLst>
          </p:cNvPr>
          <p:cNvSpPr>
            <a:spLocks noGrp="1"/>
          </p:cNvSpPr>
          <p:nvPr>
            <p:ph idx="1"/>
          </p:nvPr>
        </p:nvSpPr>
        <p:spPr>
          <a:xfrm>
            <a:off x="4916488" y="0"/>
            <a:ext cx="4016375" cy="6858000"/>
          </a:xfrm>
        </p:spPr>
        <p:txBody>
          <a:bodyPr>
            <a:normAutofit fontScale="92500" lnSpcReduction="10000"/>
          </a:bodyPr>
          <a:lstStyle/>
          <a:p>
            <a:pPr>
              <a:defRPr/>
            </a:pPr>
            <a:r>
              <a:rPr lang="es-CO" sz="3300" dirty="0">
                <a:effectLst/>
                <a:latin typeface="LiberationSerif"/>
              </a:rPr>
              <a:t>un gran santo y pastor, Ambrosio, obispo de </a:t>
            </a:r>
            <a:r>
              <a:rPr lang="es-CO" sz="3300" dirty="0" err="1">
                <a:effectLst/>
                <a:latin typeface="LiberationSerif"/>
              </a:rPr>
              <a:t>Milán</a:t>
            </a:r>
            <a:r>
              <a:rPr lang="es-CO" sz="3300" dirty="0">
                <a:effectLst/>
                <a:latin typeface="LiberationSerif"/>
              </a:rPr>
              <a:t>, que </a:t>
            </a:r>
            <a:r>
              <a:rPr lang="es-CO" sz="3300" dirty="0" err="1">
                <a:effectLst/>
                <a:latin typeface="LiberationSerif"/>
              </a:rPr>
              <a:t>escribía</a:t>
            </a:r>
            <a:r>
              <a:rPr lang="es-CO" sz="3300" dirty="0">
                <a:effectLst/>
                <a:latin typeface="LiberationSerif"/>
              </a:rPr>
              <a:t>: </a:t>
            </a:r>
            <a:r>
              <a:rPr lang="es-CO" sz="3300" dirty="0">
                <a:solidFill>
                  <a:srgbClr val="FF0000"/>
                </a:solidFill>
                <a:effectLst/>
                <a:latin typeface="LiberationSerif"/>
              </a:rPr>
              <a:t>«Cuando leo la divina Escritura, Dios vuelve a pasear en el </a:t>
            </a:r>
            <a:r>
              <a:rPr lang="es-CO" sz="3300" dirty="0" err="1">
                <a:solidFill>
                  <a:srgbClr val="FF0000"/>
                </a:solidFill>
                <a:effectLst/>
                <a:latin typeface="LiberationSerif"/>
              </a:rPr>
              <a:t>paraíso</a:t>
            </a:r>
            <a:r>
              <a:rPr lang="es-CO" sz="3300" dirty="0">
                <a:solidFill>
                  <a:srgbClr val="FF0000"/>
                </a:solidFill>
                <a:effectLst/>
                <a:latin typeface="LiberationSerif"/>
              </a:rPr>
              <a:t> terrestre»</a:t>
            </a:r>
            <a:r>
              <a:rPr lang="es-CO" sz="3300" dirty="0">
                <a:effectLst/>
                <a:latin typeface="LiberationSerif"/>
              </a:rPr>
              <a:t> (</a:t>
            </a:r>
            <a:r>
              <a:rPr lang="es-CO" sz="3300" i="1" dirty="0" err="1">
                <a:effectLst/>
                <a:latin typeface="LiberationSerif"/>
              </a:rPr>
              <a:t>Epist</a:t>
            </a:r>
            <a:r>
              <a:rPr lang="es-CO" sz="3300" i="1" dirty="0">
                <a:effectLst/>
                <a:latin typeface="LiberationSerif"/>
              </a:rPr>
              <a:t>.</a:t>
            </a:r>
            <a:r>
              <a:rPr lang="es-CO" sz="3300" dirty="0">
                <a:effectLst/>
                <a:latin typeface="LiberationSerif"/>
              </a:rPr>
              <a:t>, 49,3). Con la Biblia nosotros abrimos la puerta a Dios que pasea. Interesante... </a:t>
            </a:r>
            <a:endParaRPr lang="es-CO" sz="3300" dirty="0">
              <a:effectLst/>
            </a:endParaRPr>
          </a:p>
          <a:p>
            <a:pPr>
              <a:defRPr/>
            </a:pPr>
            <a:endParaRPr lang="es-CO" dirty="0"/>
          </a:p>
        </p:txBody>
      </p:sp>
      <p:pic>
        <p:nvPicPr>
          <p:cNvPr id="70659" name="Imagen 4">
            <a:extLst>
              <a:ext uri="{FF2B5EF4-FFF2-40B4-BE49-F238E27FC236}">
                <a16:creationId xmlns:a16="http://schemas.microsoft.com/office/drawing/2014/main" id="{EA677281-150F-E2DD-1941-BEE801D7FB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164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CuadroTexto 5">
            <a:extLst>
              <a:ext uri="{FF2B5EF4-FFF2-40B4-BE49-F238E27FC236}">
                <a16:creationId xmlns:a16="http://schemas.microsoft.com/office/drawing/2014/main" id="{C1FBF7C2-5CE1-2E13-9A85-B93E7F9D9F7A}"/>
              </a:ext>
            </a:extLst>
          </p:cNvPr>
          <p:cNvSpPr txBox="1">
            <a:spLocks noChangeArrowheads="1"/>
          </p:cNvSpPr>
          <p:nvPr/>
        </p:nvSpPr>
        <p:spPr bwMode="auto">
          <a:xfrm>
            <a:off x="0" y="5561013"/>
            <a:ext cx="3203575"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a:lnSpc>
                <a:spcPct val="100000"/>
              </a:lnSpc>
              <a:spcBef>
                <a:spcPct val="0"/>
              </a:spcBef>
              <a:buSzTx/>
              <a:buFontTx/>
              <a:buNone/>
            </a:pPr>
            <a:r>
              <a:rPr lang="es-CO" altLang="es-CO" sz="900">
                <a:hlinkClick r:id="rId3" tooltip="https://secretummeummihi.blogspot.com/2014/06/"/>
              </a:rPr>
              <a:t>Esta foto</a:t>
            </a:r>
            <a:r>
              <a:rPr lang="es-CO" altLang="es-CO" sz="900"/>
              <a:t> de Autor desconocido está bajo licencia </a:t>
            </a:r>
            <a:r>
              <a:rPr lang="es-CO" altLang="es-CO" sz="900">
                <a:hlinkClick r:id="rId4" tooltip="https://creativecommons.org/licenses/by-sa/3.0/"/>
              </a:rPr>
              <a:t>CC BY-SA</a:t>
            </a:r>
            <a:endParaRPr lang="es-CO" altLang="es-CO" sz="9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C422ED-1728-16D1-EE64-E6A1E1C48C52}"/>
              </a:ext>
            </a:extLst>
          </p:cNvPr>
          <p:cNvSpPr>
            <a:spLocks noGrp="1"/>
          </p:cNvSpPr>
          <p:nvPr>
            <p:ph type="title"/>
          </p:nvPr>
        </p:nvSpPr>
        <p:spPr>
          <a:xfrm>
            <a:off x="855663" y="619125"/>
            <a:ext cx="7429500" cy="1477963"/>
          </a:xfrm>
        </p:spPr>
        <p:txBody>
          <a:bodyPr/>
          <a:lstStyle/>
          <a:p>
            <a:pPr algn="ctr" eaLnBrk="1" fontAlgn="auto" hangingPunct="1">
              <a:spcAft>
                <a:spcPts val="0"/>
              </a:spcAft>
              <a:defRPr/>
            </a:pPr>
            <a:r>
              <a:rPr lang="es-CO" dirty="0"/>
              <a:t>¿Cuáles son los </a:t>
            </a:r>
            <a:r>
              <a:rPr lang="es-CO" dirty="0">
                <a:solidFill>
                  <a:srgbClr val="FF0000"/>
                </a:solidFill>
              </a:rPr>
              <a:t>enemigos del discernimiento </a:t>
            </a:r>
            <a:r>
              <a:rPr lang="es-CO" dirty="0"/>
              <a:t>hoy?</a:t>
            </a:r>
          </a:p>
        </p:txBody>
      </p:sp>
      <p:sp>
        <p:nvSpPr>
          <p:cNvPr id="3" name="Marcador de contenido 2">
            <a:extLst>
              <a:ext uri="{FF2B5EF4-FFF2-40B4-BE49-F238E27FC236}">
                <a16:creationId xmlns:a16="http://schemas.microsoft.com/office/drawing/2014/main" id="{273A69AC-DDEE-7576-68CD-3FC1163C177E}"/>
              </a:ext>
            </a:extLst>
          </p:cNvPr>
          <p:cNvSpPr>
            <a:spLocks noGrp="1"/>
          </p:cNvSpPr>
          <p:nvPr>
            <p:ph idx="1"/>
          </p:nvPr>
        </p:nvSpPr>
        <p:spPr>
          <a:xfrm>
            <a:off x="855663" y="2249488"/>
            <a:ext cx="7429500" cy="3541712"/>
          </a:xfrm>
        </p:spPr>
        <p:txBody>
          <a:bodyPr>
            <a:normAutofit fontScale="70000" lnSpcReduction="20000"/>
          </a:bodyPr>
          <a:lstStyle/>
          <a:p>
            <a:pPr eaLnBrk="1" fontAlgn="auto" hangingPunct="1">
              <a:spcAft>
                <a:spcPts val="0"/>
              </a:spcAft>
              <a:defRPr/>
            </a:pPr>
            <a:r>
              <a:rPr lang="es-CO" dirty="0"/>
              <a:t>1. Incapacidad de declarar ignorancia en la vida espiritual: SOY IGNORANTE </a:t>
            </a:r>
          </a:p>
          <a:p>
            <a:pPr eaLnBrk="1" fontAlgn="auto" hangingPunct="1">
              <a:spcAft>
                <a:spcPts val="0"/>
              </a:spcAft>
              <a:defRPr/>
            </a:pPr>
            <a:r>
              <a:rPr lang="es-CO" dirty="0"/>
              <a:t>2. Querer tener todo claro, todo el tiempo: EL SABIONDO ESPIRITUAL</a:t>
            </a:r>
          </a:p>
          <a:p>
            <a:pPr eaLnBrk="1" fontAlgn="auto" hangingPunct="1">
              <a:spcAft>
                <a:spcPts val="0"/>
              </a:spcAft>
              <a:defRPr/>
            </a:pPr>
            <a:r>
              <a:rPr lang="es-CO" dirty="0"/>
              <a:t>3. El fenómeno de la ceguera cognitiva: YO SÉ MÁS QUE EL PROFESOR</a:t>
            </a:r>
          </a:p>
          <a:p>
            <a:pPr eaLnBrk="1" fontAlgn="auto" hangingPunct="1">
              <a:spcAft>
                <a:spcPts val="0"/>
              </a:spcAft>
              <a:defRPr/>
            </a:pPr>
            <a:r>
              <a:rPr lang="es-CO" dirty="0"/>
              <a:t>4. Vivir juzgando todo, todo el tiempo:  ESTE ES…</a:t>
            </a:r>
          </a:p>
          <a:p>
            <a:pPr eaLnBrk="1" fontAlgn="auto" hangingPunct="1">
              <a:spcAft>
                <a:spcPts val="0"/>
              </a:spcAft>
              <a:defRPr/>
            </a:pPr>
            <a:r>
              <a:rPr lang="es-CO" dirty="0"/>
              <a:t>5. No considerar las emociones en el aprendizaje: APRENDIZAJE SIN CORAZÓN </a:t>
            </a:r>
          </a:p>
          <a:p>
            <a:pPr eaLnBrk="1" fontAlgn="auto" hangingPunct="1">
              <a:spcAft>
                <a:spcPts val="0"/>
              </a:spcAft>
              <a:defRPr/>
            </a:pPr>
            <a:r>
              <a:rPr lang="es-CO" dirty="0"/>
              <a:t>6. No incluir el cuerpo en el aprendizaje: APRENDIZAJE SIN CUERPO</a:t>
            </a:r>
          </a:p>
          <a:p>
            <a:pPr eaLnBrk="1" fontAlgn="auto" hangingPunct="1">
              <a:spcAft>
                <a:spcPts val="0"/>
              </a:spcAft>
              <a:defRPr/>
            </a:pPr>
            <a:r>
              <a:rPr lang="es-CO" dirty="0"/>
              <a:t>7. La gravedad</a:t>
            </a:r>
          </a:p>
          <a:p>
            <a:pPr eaLnBrk="1" fontAlgn="auto" hangingPunct="1">
              <a:spcAft>
                <a:spcPts val="0"/>
              </a:spcAft>
              <a:defRPr/>
            </a:pPr>
            <a:r>
              <a:rPr lang="es-CO" dirty="0"/>
              <a:t>8 la trivialidad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08157E-BCE2-7B09-FE1A-5D2CACD17E44}"/>
              </a:ext>
            </a:extLst>
          </p:cNvPr>
          <p:cNvSpPr>
            <a:spLocks noGrp="1"/>
          </p:cNvSpPr>
          <p:nvPr>
            <p:ph type="title"/>
          </p:nvPr>
        </p:nvSpPr>
        <p:spPr>
          <a:xfrm>
            <a:off x="855663" y="619125"/>
            <a:ext cx="7429500" cy="1477963"/>
          </a:xfrm>
        </p:spPr>
        <p:txBody>
          <a:bodyPr/>
          <a:lstStyle/>
          <a:p>
            <a:pPr>
              <a:defRPr/>
            </a:pPr>
            <a:endParaRPr lang="es-CO"/>
          </a:p>
        </p:txBody>
      </p:sp>
      <p:pic>
        <p:nvPicPr>
          <p:cNvPr id="71682" name="Marcador de contenido 4">
            <a:extLst>
              <a:ext uri="{FF2B5EF4-FFF2-40B4-BE49-F238E27FC236}">
                <a16:creationId xmlns:a16="http://schemas.microsoft.com/office/drawing/2014/main" id="{E9EEA396-4B38-A9A9-9E48-FE1A599CBFC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065963"/>
          </a:xfrm>
        </p:spPr>
      </p:pic>
      <p:sp>
        <p:nvSpPr>
          <p:cNvPr id="71683" name="CuadroTexto 5">
            <a:extLst>
              <a:ext uri="{FF2B5EF4-FFF2-40B4-BE49-F238E27FC236}">
                <a16:creationId xmlns:a16="http://schemas.microsoft.com/office/drawing/2014/main" id="{6D7FDFF2-B724-5D84-2A53-C915A24155ED}"/>
              </a:ext>
            </a:extLst>
          </p:cNvPr>
          <p:cNvSpPr txBox="1">
            <a:spLocks noChangeArrowheads="1"/>
          </p:cNvSpPr>
          <p:nvPr/>
        </p:nvSpPr>
        <p:spPr bwMode="auto">
          <a:xfrm>
            <a:off x="0" y="6970713"/>
            <a:ext cx="91440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a:lnSpc>
                <a:spcPct val="100000"/>
              </a:lnSpc>
              <a:spcBef>
                <a:spcPct val="0"/>
              </a:spcBef>
              <a:buSzTx/>
              <a:buFontTx/>
              <a:buNone/>
            </a:pPr>
            <a:r>
              <a:rPr lang="es-CO" altLang="es-CO" sz="900">
                <a:hlinkClick r:id="rId3" tooltip="https://laquepagina.blogspot.com/2009/04/como-conocer-la-voluntad-de-dios.html"/>
              </a:rPr>
              <a:t>Esta foto</a:t>
            </a:r>
            <a:r>
              <a:rPr lang="es-CO" altLang="es-CO" sz="900"/>
              <a:t> de Autor desconocido está bajo licencia </a:t>
            </a:r>
            <a:r>
              <a:rPr lang="es-CO" altLang="es-CO" sz="900">
                <a:hlinkClick r:id="rId4" tooltip="https://creativecommons.org/licenses/by-nc-sa/3.0/"/>
              </a:rPr>
              <a:t>CC BY-SA-NC</a:t>
            </a:r>
            <a:endParaRPr lang="es-CO" altLang="es-CO" sz="900"/>
          </a:p>
        </p:txBody>
      </p:sp>
      <p:sp>
        <p:nvSpPr>
          <p:cNvPr id="71684" name="CuadroTexto 7">
            <a:extLst>
              <a:ext uri="{FF2B5EF4-FFF2-40B4-BE49-F238E27FC236}">
                <a16:creationId xmlns:a16="http://schemas.microsoft.com/office/drawing/2014/main" id="{979D79E8-B358-9B1E-FBCE-DCBBBB441707}"/>
              </a:ext>
            </a:extLst>
          </p:cNvPr>
          <p:cNvSpPr txBox="1">
            <a:spLocks noChangeArrowheads="1"/>
          </p:cNvSpPr>
          <p:nvPr/>
        </p:nvSpPr>
        <p:spPr bwMode="auto">
          <a:xfrm>
            <a:off x="2627313" y="5916613"/>
            <a:ext cx="45783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algn="ctr">
              <a:lnSpc>
                <a:spcPct val="100000"/>
              </a:lnSpc>
              <a:spcBef>
                <a:spcPct val="0"/>
              </a:spcBef>
              <a:buSzTx/>
              <a:buFontTx/>
              <a:buNone/>
            </a:pPr>
            <a:r>
              <a:rPr lang="es-CO" altLang="es-CO" sz="1800" b="1">
                <a:latin typeface="Open Sans" panose="020F0502020204030204" pitchFamily="34" charset="0"/>
              </a:rPr>
              <a:t>Mateo 26,39. “Si es posible, pase de mí esta copa”</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1B56E9-75B6-544C-4BD8-DE0C6DBBAA5B}"/>
              </a:ext>
            </a:extLst>
          </p:cNvPr>
          <p:cNvSpPr>
            <a:spLocks noGrp="1"/>
          </p:cNvSpPr>
          <p:nvPr>
            <p:ph type="title"/>
          </p:nvPr>
        </p:nvSpPr>
        <p:spPr>
          <a:xfrm>
            <a:off x="855663" y="619125"/>
            <a:ext cx="7429500" cy="1477963"/>
          </a:xfrm>
        </p:spPr>
        <p:txBody>
          <a:bodyPr/>
          <a:lstStyle/>
          <a:p>
            <a:pPr algn="ctr">
              <a:defRPr/>
            </a:pPr>
            <a:r>
              <a:rPr lang="es-CO" dirty="0"/>
              <a:t>LA CRISIS EN LA BIBLIA</a:t>
            </a:r>
          </a:p>
        </p:txBody>
      </p:sp>
      <p:sp>
        <p:nvSpPr>
          <p:cNvPr id="3" name="Marcador de contenido 2">
            <a:extLst>
              <a:ext uri="{FF2B5EF4-FFF2-40B4-BE49-F238E27FC236}">
                <a16:creationId xmlns:a16="http://schemas.microsoft.com/office/drawing/2014/main" id="{6B9472B6-6A5C-975F-3984-F7B4461766B1}"/>
              </a:ext>
            </a:extLst>
          </p:cNvPr>
          <p:cNvSpPr>
            <a:spLocks noGrp="1"/>
          </p:cNvSpPr>
          <p:nvPr>
            <p:ph idx="1"/>
          </p:nvPr>
        </p:nvSpPr>
        <p:spPr>
          <a:xfrm>
            <a:off x="855663" y="1700213"/>
            <a:ext cx="7429500" cy="4090987"/>
          </a:xfrm>
        </p:spPr>
        <p:txBody>
          <a:bodyPr>
            <a:normAutofit fontScale="92500" lnSpcReduction="20000"/>
          </a:bodyPr>
          <a:lstStyle/>
          <a:p>
            <a:pPr algn="just">
              <a:defRPr/>
            </a:pPr>
            <a:r>
              <a:rPr lang="es-CO" sz="3300" dirty="0">
                <a:effectLst/>
                <a:latin typeface="LiberationSerif"/>
              </a:rPr>
              <a:t>“</a:t>
            </a:r>
            <a:r>
              <a:rPr lang="es-CO" sz="3300" dirty="0" err="1">
                <a:effectLst/>
                <a:latin typeface="LiberationSerif"/>
              </a:rPr>
              <a:t>Según</a:t>
            </a:r>
            <a:r>
              <a:rPr lang="es-CO" sz="3300" dirty="0">
                <a:effectLst/>
                <a:latin typeface="LiberationSerif"/>
              </a:rPr>
              <a:t> la Biblia, </a:t>
            </a:r>
            <a:r>
              <a:rPr lang="es-CO" sz="3300" dirty="0">
                <a:solidFill>
                  <a:srgbClr val="FF0000"/>
                </a:solidFill>
                <a:effectLst/>
                <a:latin typeface="LiberationSerif"/>
              </a:rPr>
              <a:t>no encontramos ante nosotros, ya empaquetada, la vida que hemos de vivir: ¡No! </a:t>
            </a:r>
            <a:r>
              <a:rPr lang="es-CO" sz="3300" dirty="0">
                <a:effectLst/>
                <a:latin typeface="LiberationSerif"/>
              </a:rPr>
              <a:t>Tenemos que </a:t>
            </a:r>
            <a:r>
              <a:rPr lang="es-CO" sz="3300" u="sng" dirty="0">
                <a:solidFill>
                  <a:srgbClr val="FF0000"/>
                </a:solidFill>
                <a:effectLst/>
                <a:latin typeface="LiberationSerif"/>
              </a:rPr>
              <a:t>decidirlo</a:t>
            </a:r>
            <a:r>
              <a:rPr lang="es-CO" sz="3300" dirty="0">
                <a:effectLst/>
                <a:latin typeface="LiberationSerif"/>
              </a:rPr>
              <a:t> todo el tiempo, </a:t>
            </a:r>
            <a:r>
              <a:rPr lang="es-CO" sz="3300" dirty="0" err="1">
                <a:effectLst/>
                <a:latin typeface="LiberationSerif"/>
              </a:rPr>
              <a:t>según</a:t>
            </a:r>
            <a:r>
              <a:rPr lang="es-CO" sz="3300" dirty="0">
                <a:effectLst/>
                <a:latin typeface="LiberationSerif"/>
              </a:rPr>
              <a:t> las realidades que se presenten. </a:t>
            </a:r>
            <a:r>
              <a:rPr lang="es-CO" sz="3300" u="sng" dirty="0">
                <a:solidFill>
                  <a:srgbClr val="FF0000"/>
                </a:solidFill>
                <a:effectLst/>
                <a:latin typeface="LiberationSerif"/>
              </a:rPr>
              <a:t>Dios nos invita a evaluar y elegir</a:t>
            </a:r>
            <a:r>
              <a:rPr lang="es-CO" sz="3300" dirty="0">
                <a:effectLst/>
                <a:latin typeface="LiberationSerif"/>
              </a:rPr>
              <a:t>: nos ha creado libres y quiere que ejerzamos nuestra </a:t>
            </a:r>
            <a:r>
              <a:rPr lang="es-CO" sz="3300" i="1" dirty="0">
                <a:effectLst/>
                <a:latin typeface="LiberationSerif"/>
              </a:rPr>
              <a:t>libertad</a:t>
            </a:r>
            <a:r>
              <a:rPr lang="es-CO" sz="3300" dirty="0">
                <a:effectLst/>
                <a:latin typeface="LiberationSerif"/>
              </a:rPr>
              <a:t>. </a:t>
            </a:r>
          </a:p>
          <a:p>
            <a:pPr algn="just">
              <a:defRPr/>
            </a:pPr>
            <a:r>
              <a:rPr lang="es-CO" sz="3600" dirty="0">
                <a:effectLst/>
                <a:latin typeface="LiberationSerif"/>
              </a:rPr>
              <a:t>Discernir es </a:t>
            </a:r>
            <a:r>
              <a:rPr lang="es-CO" sz="3600" i="1" dirty="0">
                <a:effectLst/>
                <a:latin typeface="LiberationSerif"/>
              </a:rPr>
              <a:t>arduo</a:t>
            </a:r>
            <a:r>
              <a:rPr lang="es-CO" sz="3600" dirty="0">
                <a:effectLst/>
                <a:latin typeface="LiberationSerif"/>
              </a:rPr>
              <a:t>.</a:t>
            </a:r>
            <a:endParaRPr lang="es-CO" sz="3300" dirty="0">
              <a:effectLst/>
            </a:endParaRPr>
          </a:p>
          <a:p>
            <a:pPr>
              <a:defRPr/>
            </a:pPr>
            <a:endParaRPr lang="es-CO"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335FC2-F1E3-A63D-8A70-6A9246A51F42}"/>
              </a:ext>
            </a:extLst>
          </p:cNvPr>
          <p:cNvSpPr>
            <a:spLocks noGrp="1"/>
          </p:cNvSpPr>
          <p:nvPr>
            <p:ph type="title"/>
          </p:nvPr>
        </p:nvSpPr>
        <p:spPr>
          <a:xfrm>
            <a:off x="855663" y="619125"/>
            <a:ext cx="7429500" cy="1477963"/>
          </a:xfrm>
        </p:spPr>
        <p:txBody>
          <a:bodyPr/>
          <a:lstStyle/>
          <a:p>
            <a:pPr algn="ctr">
              <a:defRPr/>
            </a:pPr>
            <a:r>
              <a:rPr lang="es-CO" dirty="0"/>
              <a:t>La </a:t>
            </a:r>
            <a:r>
              <a:rPr lang="es-CO" dirty="0">
                <a:solidFill>
                  <a:srgbClr val="FF0000"/>
                </a:solidFill>
              </a:rPr>
              <a:t>alegría del encuentro </a:t>
            </a:r>
            <a:r>
              <a:rPr lang="es-CO" dirty="0"/>
              <a:t>con </a:t>
            </a:r>
            <a:r>
              <a:rPr lang="es-CO" dirty="0" err="1"/>
              <a:t>jesús</a:t>
            </a:r>
            <a:endParaRPr lang="es-CO" dirty="0"/>
          </a:p>
        </p:txBody>
      </p:sp>
      <p:sp>
        <p:nvSpPr>
          <p:cNvPr id="3" name="Marcador de contenido 2">
            <a:extLst>
              <a:ext uri="{FF2B5EF4-FFF2-40B4-BE49-F238E27FC236}">
                <a16:creationId xmlns:a16="http://schemas.microsoft.com/office/drawing/2014/main" id="{0D3D3FF6-AA93-152C-ABC1-6927096FFA65}"/>
              </a:ext>
            </a:extLst>
          </p:cNvPr>
          <p:cNvSpPr>
            <a:spLocks noGrp="1"/>
          </p:cNvSpPr>
          <p:nvPr>
            <p:ph idx="1"/>
          </p:nvPr>
        </p:nvSpPr>
        <p:spPr>
          <a:xfrm>
            <a:off x="855663" y="2249488"/>
            <a:ext cx="7429500" cy="3541712"/>
          </a:xfrm>
        </p:spPr>
        <p:txBody>
          <a:bodyPr>
            <a:normAutofit fontScale="92500" lnSpcReduction="10000"/>
          </a:bodyPr>
          <a:lstStyle/>
          <a:p>
            <a:pPr>
              <a:defRPr/>
            </a:pPr>
            <a:r>
              <a:rPr lang="es-CO" dirty="0"/>
              <a:t>Es la alegría de los Magos cuando, tras un largo y penoso viaje, vuelven a ver la estrella (cf. Mt 2,10); es la alegría de las mujeres que regresan del sepulcro vacío tras escuchar el anuncio de la resurrección por parte del ángel (cf. Mt 28,8). Es la alegría de los que han encontrado al Señor. Tomar una bella decisión, una decisión correcta, siempre te lleva a esa alegría final; </a:t>
            </a:r>
            <a:r>
              <a:rPr lang="es-CO" dirty="0">
                <a:solidFill>
                  <a:srgbClr val="FF0000"/>
                </a:solidFill>
              </a:rPr>
              <a:t>quizás en el camino tengas que sufrir un poco de incertidumbre, pensar, buscar, pero al final la decisión correcta te beneficia con la alegría</a:t>
            </a:r>
            <a:r>
              <a:rPr lang="es-CO" dirty="0"/>
              <a:t>.</a:t>
            </a:r>
          </a:p>
          <a:p>
            <a:pPr>
              <a:defRPr/>
            </a:pPr>
            <a:endParaRPr lang="es-CO"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0E3DD9-4F82-12AD-AC51-008259E59E64}"/>
              </a:ext>
            </a:extLst>
          </p:cNvPr>
          <p:cNvSpPr>
            <a:spLocks noGrp="1"/>
          </p:cNvSpPr>
          <p:nvPr>
            <p:ph type="title"/>
          </p:nvPr>
        </p:nvSpPr>
        <p:spPr>
          <a:xfrm>
            <a:off x="855663" y="619125"/>
            <a:ext cx="7429500" cy="1477963"/>
          </a:xfrm>
        </p:spPr>
        <p:txBody>
          <a:bodyPr/>
          <a:lstStyle/>
          <a:p>
            <a:pPr algn="ctr">
              <a:defRPr/>
            </a:pPr>
            <a:r>
              <a:rPr lang="es-CO" dirty="0"/>
              <a:t>2. DIMENSIÓN ESPIRITUAL: </a:t>
            </a:r>
            <a:r>
              <a:rPr lang="es-CO" dirty="0">
                <a:solidFill>
                  <a:srgbClr val="FF0000"/>
                </a:solidFill>
              </a:rPr>
              <a:t>libres y libertad</a:t>
            </a:r>
            <a:endParaRPr lang="es-CO" dirty="0"/>
          </a:p>
        </p:txBody>
      </p:sp>
      <p:sp>
        <p:nvSpPr>
          <p:cNvPr id="3" name="Marcador de contenido 2">
            <a:extLst>
              <a:ext uri="{FF2B5EF4-FFF2-40B4-BE49-F238E27FC236}">
                <a16:creationId xmlns:a16="http://schemas.microsoft.com/office/drawing/2014/main" id="{81A6A638-3AEC-92C5-80C1-93617D77EAFF}"/>
              </a:ext>
            </a:extLst>
          </p:cNvPr>
          <p:cNvSpPr>
            <a:spLocks noGrp="1"/>
          </p:cNvSpPr>
          <p:nvPr>
            <p:ph idx="1"/>
          </p:nvPr>
        </p:nvSpPr>
        <p:spPr>
          <a:xfrm>
            <a:off x="855663" y="2249488"/>
            <a:ext cx="7429500" cy="4492625"/>
          </a:xfrm>
        </p:spPr>
        <p:txBody>
          <a:bodyPr/>
          <a:lstStyle/>
          <a:p>
            <a:pPr>
              <a:defRPr/>
            </a:pPr>
            <a:r>
              <a:rPr lang="es-CO" sz="4000" dirty="0">
                <a:solidFill>
                  <a:srgbClr val="FF0000"/>
                </a:solidFill>
                <a:effectLst/>
                <a:latin typeface="LiberationSerif"/>
              </a:rPr>
              <a:t>Toda la vida estamos </a:t>
            </a:r>
            <a:r>
              <a:rPr lang="es-CO" sz="4000" u="sng" dirty="0">
                <a:solidFill>
                  <a:srgbClr val="FF0000"/>
                </a:solidFill>
                <a:effectLst/>
                <a:latin typeface="LiberationSerif"/>
              </a:rPr>
              <a:t>discerniendo la voluntad de Dios </a:t>
            </a:r>
            <a:r>
              <a:rPr lang="es-CO" sz="4000" dirty="0">
                <a:solidFill>
                  <a:srgbClr val="FF0000"/>
                </a:solidFill>
                <a:effectLst/>
                <a:latin typeface="LiberationSerif"/>
              </a:rPr>
              <a:t>o el plan de Dios en la vida diaria.</a:t>
            </a:r>
            <a:r>
              <a:rPr lang="es-CO" sz="4000" dirty="0">
                <a:effectLst/>
                <a:latin typeface="LiberationSerif"/>
              </a:rPr>
              <a:t> </a:t>
            </a:r>
            <a:endParaRPr lang="es-CO" sz="4000" dirty="0">
              <a:effectLst/>
            </a:endParaRPr>
          </a:p>
          <a:p>
            <a:pPr>
              <a:defRPr/>
            </a:pPr>
            <a:endParaRPr lang="es-CO"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D3DA24-DE3A-B866-9911-C57A9C0095EA}"/>
              </a:ext>
            </a:extLst>
          </p:cNvPr>
          <p:cNvSpPr>
            <a:spLocks noGrp="1"/>
          </p:cNvSpPr>
          <p:nvPr>
            <p:ph type="title"/>
          </p:nvPr>
        </p:nvSpPr>
        <p:spPr>
          <a:xfrm>
            <a:off x="857250" y="0"/>
            <a:ext cx="7429500" cy="1477963"/>
          </a:xfrm>
        </p:spPr>
        <p:txBody>
          <a:bodyPr/>
          <a:lstStyle/>
          <a:p>
            <a:pPr>
              <a:defRPr/>
            </a:pPr>
            <a:r>
              <a:rPr lang="es-CO" dirty="0">
                <a:solidFill>
                  <a:srgbClr val="FF0000"/>
                </a:solidFill>
              </a:rPr>
              <a:t>DOS PUNTOS EN EL DISCERNIMIENTO ESPIRITUAL </a:t>
            </a:r>
          </a:p>
        </p:txBody>
      </p:sp>
      <p:sp>
        <p:nvSpPr>
          <p:cNvPr id="3" name="Marcador de contenido 2">
            <a:extLst>
              <a:ext uri="{FF2B5EF4-FFF2-40B4-BE49-F238E27FC236}">
                <a16:creationId xmlns:a16="http://schemas.microsoft.com/office/drawing/2014/main" id="{C140C4A9-5863-19A3-DD58-566EB79EA03F}"/>
              </a:ext>
            </a:extLst>
          </p:cNvPr>
          <p:cNvSpPr>
            <a:spLocks noGrp="1"/>
          </p:cNvSpPr>
          <p:nvPr>
            <p:ph idx="1"/>
          </p:nvPr>
        </p:nvSpPr>
        <p:spPr>
          <a:xfrm>
            <a:off x="0" y="1268413"/>
            <a:ext cx="8820150" cy="6121400"/>
          </a:xfrm>
        </p:spPr>
        <p:txBody>
          <a:bodyPr/>
          <a:lstStyle/>
          <a:p>
            <a:pPr algn="just">
              <a:defRPr/>
            </a:pPr>
            <a:r>
              <a:rPr lang="es-CO" dirty="0"/>
              <a:t>A) PUNTO DE PARTIDA: EL TIEMPO</a:t>
            </a:r>
          </a:p>
          <a:p>
            <a:pPr algn="just">
              <a:defRPr/>
            </a:pPr>
            <a:r>
              <a:rPr lang="es-CO" sz="1800" dirty="0">
                <a:effectLst/>
                <a:latin typeface="LiberationSerif"/>
              </a:rPr>
              <a:t>Los pensamientos del mundo al principio son atractivos, pero </a:t>
            </a:r>
            <a:r>
              <a:rPr lang="es-CO" sz="1800" dirty="0" err="1">
                <a:effectLst/>
                <a:latin typeface="LiberationSerif"/>
              </a:rPr>
              <a:t>después</a:t>
            </a:r>
            <a:r>
              <a:rPr lang="es-CO" sz="1800" dirty="0">
                <a:effectLst/>
                <a:latin typeface="LiberationSerif"/>
              </a:rPr>
              <a:t> pierden brillo y dejan </a:t>
            </a:r>
            <a:r>
              <a:rPr lang="es-CO" sz="1800" dirty="0" err="1">
                <a:effectLst/>
                <a:latin typeface="LiberationSerif"/>
              </a:rPr>
              <a:t>vacíos</a:t>
            </a:r>
            <a:r>
              <a:rPr lang="es-CO" sz="1800" dirty="0">
                <a:effectLst/>
                <a:latin typeface="LiberationSerif"/>
              </a:rPr>
              <a:t>, descontentos, te dejan así, una cosa </a:t>
            </a:r>
            <a:r>
              <a:rPr lang="es-CO" sz="1800" dirty="0" err="1">
                <a:effectLst/>
                <a:latin typeface="LiberationSerif"/>
              </a:rPr>
              <a:t>vacía</a:t>
            </a:r>
            <a:r>
              <a:rPr lang="es-CO" sz="1800" dirty="0">
                <a:effectLst/>
                <a:latin typeface="LiberationSerif"/>
              </a:rPr>
              <a:t>. </a:t>
            </a:r>
            <a:endParaRPr lang="es-CO" dirty="0"/>
          </a:p>
          <a:p>
            <a:pPr algn="just">
              <a:defRPr/>
            </a:pPr>
            <a:r>
              <a:rPr lang="es-CO" dirty="0"/>
              <a:t>B) PUNTO DE LLEGADA: </a:t>
            </a:r>
          </a:p>
          <a:p>
            <a:pPr algn="just">
              <a:defRPr/>
            </a:pPr>
            <a:r>
              <a:rPr lang="es-CO" sz="1800" dirty="0">
                <a:effectLst/>
                <a:latin typeface="LiberationSerif"/>
              </a:rPr>
              <a:t>Hay un desarrollo del discernimiento: por ejemplo, entendemos qué es el bien para nosotros no de forma abstracta, general, sino en el recorrido de nuestra vida. En las reglas para el discernimiento, fruto de esta experiencia fundamental, Ignacio pone una premisa importante, que ayuda a comprender tal proceso: «En las personas que van de pecado mortal en pecado mortal, acostumbra </a:t>
            </a:r>
            <a:r>
              <a:rPr lang="es-CO" sz="1800" dirty="0" err="1">
                <a:effectLst/>
                <a:latin typeface="LiberationSerif"/>
              </a:rPr>
              <a:t>comúnmente</a:t>
            </a:r>
            <a:r>
              <a:rPr lang="es-CO" sz="1800" dirty="0">
                <a:effectLst/>
                <a:latin typeface="LiberationSerif"/>
              </a:rPr>
              <a:t> el enemigo proponerles placeres aparentes, tranquilizarles que todo va bien, </a:t>
            </a:r>
            <a:r>
              <a:rPr lang="es-CO" sz="1800" dirty="0" err="1">
                <a:effectLst/>
                <a:latin typeface="LiberationSerif"/>
              </a:rPr>
              <a:t>haciéndoles</a:t>
            </a:r>
            <a:r>
              <a:rPr lang="es-CO" sz="1800" dirty="0">
                <a:effectLst/>
                <a:latin typeface="LiberationSerif"/>
              </a:rPr>
              <a:t> imaginar deleites y placeres de los sentidos, para conservarlos y hacerlos crecer </a:t>
            </a:r>
            <a:r>
              <a:rPr lang="es-CO" sz="1800" dirty="0" err="1">
                <a:effectLst/>
                <a:latin typeface="LiberationSerif"/>
              </a:rPr>
              <a:t>más</a:t>
            </a:r>
            <a:r>
              <a:rPr lang="es-CO" sz="1800" dirty="0">
                <a:effectLst/>
                <a:latin typeface="LiberationSerif"/>
              </a:rPr>
              <a:t> en sus vicios y pecados; en dichas personas el buen </a:t>
            </a:r>
            <a:r>
              <a:rPr lang="es-CO" sz="1800" dirty="0" err="1">
                <a:effectLst/>
                <a:latin typeface="LiberationSerif"/>
              </a:rPr>
              <a:t>espíritu</a:t>
            </a:r>
            <a:r>
              <a:rPr lang="es-CO" sz="1800" dirty="0">
                <a:effectLst/>
                <a:latin typeface="LiberationSerif"/>
              </a:rPr>
              <a:t> </a:t>
            </a:r>
            <a:r>
              <a:rPr lang="es-CO" sz="1800" dirty="0" err="1">
                <a:effectLst/>
                <a:latin typeface="LiberationSerif"/>
              </a:rPr>
              <a:t>actúa</a:t>
            </a:r>
            <a:r>
              <a:rPr lang="es-CO" sz="1800" dirty="0">
                <a:effectLst/>
                <a:latin typeface="LiberationSerif"/>
              </a:rPr>
              <a:t> de modo contrario, </a:t>
            </a:r>
            <a:r>
              <a:rPr lang="es-CO" sz="1800" dirty="0" err="1">
                <a:effectLst/>
                <a:latin typeface="LiberationSerif"/>
              </a:rPr>
              <a:t>punzándoles</a:t>
            </a:r>
            <a:r>
              <a:rPr lang="es-CO" sz="1800" dirty="0">
                <a:effectLst/>
                <a:latin typeface="LiberationSerif"/>
              </a:rPr>
              <a:t> y </a:t>
            </a:r>
            <a:r>
              <a:rPr lang="es-CO" sz="1800" dirty="0" err="1">
                <a:effectLst/>
                <a:latin typeface="LiberationSerif"/>
              </a:rPr>
              <a:t>remordiéndoles</a:t>
            </a:r>
            <a:r>
              <a:rPr lang="es-CO" sz="1800" dirty="0">
                <a:effectLst/>
                <a:latin typeface="LiberationSerif"/>
              </a:rPr>
              <a:t> la conciencia por el juicio recto de la </a:t>
            </a:r>
            <a:r>
              <a:rPr lang="es-CO" sz="1800" dirty="0" err="1">
                <a:effectLst/>
                <a:latin typeface="LiberationSerif"/>
              </a:rPr>
              <a:t>razón</a:t>
            </a:r>
            <a:r>
              <a:rPr lang="es-CO" sz="1800" dirty="0">
                <a:effectLst/>
                <a:latin typeface="LiberationSerif"/>
              </a:rPr>
              <a:t>» (</a:t>
            </a:r>
            <a:r>
              <a:rPr lang="es-CO" sz="1800" i="1" dirty="0">
                <a:effectLst/>
                <a:latin typeface="LiberationSerif"/>
              </a:rPr>
              <a:t>Ejercicios Espirituales</a:t>
            </a:r>
            <a:r>
              <a:rPr lang="es-CO" sz="1800" dirty="0">
                <a:effectLst/>
                <a:latin typeface="LiberationSerif"/>
              </a:rPr>
              <a:t>, 314); pero esto no va bien. </a:t>
            </a:r>
            <a:endParaRPr lang="es-CO" dirty="0">
              <a:effectLst/>
            </a:endParaRPr>
          </a:p>
          <a:p>
            <a:pPr algn="just">
              <a:defRPr/>
            </a:pPr>
            <a:endParaRPr lang="es-CO" dirty="0"/>
          </a:p>
          <a:p>
            <a:pPr algn="just">
              <a:defRPr/>
            </a:pPr>
            <a:endParaRPr lang="es-CO"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6EEEAC-C802-B63F-E4C4-424CD197F677}"/>
              </a:ext>
            </a:extLst>
          </p:cNvPr>
          <p:cNvSpPr>
            <a:spLocks noGrp="1"/>
          </p:cNvSpPr>
          <p:nvPr>
            <p:ph type="title"/>
          </p:nvPr>
        </p:nvSpPr>
        <p:spPr>
          <a:xfrm>
            <a:off x="855663" y="619125"/>
            <a:ext cx="7429500" cy="1477963"/>
          </a:xfrm>
        </p:spPr>
        <p:txBody>
          <a:bodyPr/>
          <a:lstStyle/>
          <a:p>
            <a:pPr>
              <a:defRPr/>
            </a:pPr>
            <a:endParaRPr lang="es-CO"/>
          </a:p>
        </p:txBody>
      </p:sp>
      <p:pic>
        <p:nvPicPr>
          <p:cNvPr id="76802" name="Marcador de contenido 4">
            <a:extLst>
              <a:ext uri="{FF2B5EF4-FFF2-40B4-BE49-F238E27FC236}">
                <a16:creationId xmlns:a16="http://schemas.microsoft.com/office/drawing/2014/main" id="{A8530399-DFD0-6E46-CC00-2916F82BE78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9688"/>
            <a:ext cx="9144000" cy="6899276"/>
          </a:xfr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3E2C27-F3CF-1318-CCD5-EECB2EA53BD3}"/>
              </a:ext>
            </a:extLst>
          </p:cNvPr>
          <p:cNvSpPr>
            <a:spLocks noGrp="1"/>
          </p:cNvSpPr>
          <p:nvPr>
            <p:ph type="title"/>
          </p:nvPr>
        </p:nvSpPr>
        <p:spPr>
          <a:xfrm>
            <a:off x="857250" y="309563"/>
            <a:ext cx="7429500" cy="1477962"/>
          </a:xfrm>
        </p:spPr>
        <p:txBody>
          <a:bodyPr/>
          <a:lstStyle/>
          <a:p>
            <a:pPr algn="ctr">
              <a:defRPr/>
            </a:pPr>
            <a:r>
              <a:rPr lang="es-CO" dirty="0"/>
              <a:t>¿cómo reacciono en la vida?</a:t>
            </a:r>
          </a:p>
        </p:txBody>
      </p:sp>
      <p:sp>
        <p:nvSpPr>
          <p:cNvPr id="3" name="Marcador de contenido 2">
            <a:extLst>
              <a:ext uri="{FF2B5EF4-FFF2-40B4-BE49-F238E27FC236}">
                <a16:creationId xmlns:a16="http://schemas.microsoft.com/office/drawing/2014/main" id="{D651F1BD-72DD-9B90-AF9B-62CC6548D817}"/>
              </a:ext>
            </a:extLst>
          </p:cNvPr>
          <p:cNvSpPr>
            <a:spLocks noGrp="1"/>
          </p:cNvSpPr>
          <p:nvPr>
            <p:ph idx="1"/>
          </p:nvPr>
        </p:nvSpPr>
        <p:spPr>
          <a:xfrm>
            <a:off x="179388" y="1773238"/>
            <a:ext cx="8856662" cy="4824412"/>
          </a:xfrm>
        </p:spPr>
        <p:txBody>
          <a:bodyPr>
            <a:normAutofit fontScale="85000" lnSpcReduction="10000"/>
          </a:bodyPr>
          <a:lstStyle/>
          <a:p>
            <a:pPr>
              <a:defRPr/>
            </a:pPr>
            <a:r>
              <a:rPr lang="es-CO" sz="3000" dirty="0">
                <a:effectLst/>
                <a:latin typeface="LiberationSerif"/>
              </a:rPr>
              <a:t>Para discernir, </a:t>
            </a:r>
            <a:r>
              <a:rPr lang="es-CO" sz="3000" u="sng" dirty="0" err="1">
                <a:solidFill>
                  <a:srgbClr val="FF0000"/>
                </a:solidFill>
                <a:effectLst/>
                <a:latin typeface="LiberationSerif"/>
              </a:rPr>
              <a:t>cómo</a:t>
            </a:r>
            <a:r>
              <a:rPr lang="es-CO" sz="3000" u="sng" dirty="0">
                <a:solidFill>
                  <a:srgbClr val="FF0000"/>
                </a:solidFill>
                <a:effectLst/>
                <a:latin typeface="LiberationSerif"/>
              </a:rPr>
              <a:t> reacciono yo frente a las cosas inesperadas</a:t>
            </a:r>
            <a:r>
              <a:rPr lang="es-CO" sz="3000" dirty="0">
                <a:effectLst/>
                <a:latin typeface="LiberationSerif"/>
              </a:rPr>
              <a:t>. Yo estaba tan tranquilo en casa y “pum, pum”, llega la suegra y </a:t>
            </a:r>
            <a:r>
              <a:rPr lang="es-CO" sz="3000" dirty="0">
                <a:solidFill>
                  <a:srgbClr val="FF0000"/>
                </a:solidFill>
                <a:effectLst/>
                <a:latin typeface="LiberationSerif"/>
              </a:rPr>
              <a:t>¿tú </a:t>
            </a:r>
            <a:r>
              <a:rPr lang="es-CO" sz="3000" dirty="0" err="1">
                <a:solidFill>
                  <a:srgbClr val="FF0000"/>
                </a:solidFill>
                <a:effectLst/>
                <a:latin typeface="LiberationSerif"/>
              </a:rPr>
              <a:t>cómo</a:t>
            </a:r>
            <a:r>
              <a:rPr lang="es-CO" sz="3000" dirty="0">
                <a:solidFill>
                  <a:srgbClr val="FF0000"/>
                </a:solidFill>
                <a:effectLst/>
                <a:latin typeface="LiberationSerif"/>
              </a:rPr>
              <a:t> reaccionas con la suegra?</a:t>
            </a:r>
            <a:r>
              <a:rPr lang="es-CO" sz="3000" dirty="0">
                <a:effectLst/>
                <a:latin typeface="LiberationSerif"/>
              </a:rPr>
              <a:t> ¿Es amor o es otra cosa dentro? </a:t>
            </a:r>
            <a:r>
              <a:rPr lang="es-CO" sz="3000" dirty="0">
                <a:solidFill>
                  <a:srgbClr val="FF0000"/>
                </a:solidFill>
                <a:effectLst/>
                <a:latin typeface="LiberationSerif"/>
              </a:rPr>
              <a:t>Y haces el discernimiento</a:t>
            </a:r>
            <a:r>
              <a:rPr lang="es-CO" sz="3000" dirty="0">
                <a:effectLst/>
                <a:latin typeface="LiberationSerif"/>
              </a:rPr>
              <a:t>. Yo estaba trabajando en la oficina bien y viene un </a:t>
            </a:r>
            <a:r>
              <a:rPr lang="es-CO" sz="3000" dirty="0" err="1">
                <a:effectLst/>
                <a:latin typeface="LiberationSerif"/>
              </a:rPr>
              <a:t>compañero</a:t>
            </a:r>
            <a:r>
              <a:rPr lang="es-CO" sz="3000" dirty="0">
                <a:effectLst/>
                <a:latin typeface="LiberationSerif"/>
              </a:rPr>
              <a:t> a decirme que necesita dinero y </a:t>
            </a:r>
            <a:r>
              <a:rPr lang="es-CO" sz="3000" dirty="0">
                <a:solidFill>
                  <a:srgbClr val="FF0000"/>
                </a:solidFill>
                <a:effectLst/>
                <a:latin typeface="LiberationSerif"/>
              </a:rPr>
              <a:t>¿tú </a:t>
            </a:r>
            <a:r>
              <a:rPr lang="es-CO" sz="3000" dirty="0" err="1">
                <a:solidFill>
                  <a:srgbClr val="FF0000"/>
                </a:solidFill>
                <a:effectLst/>
                <a:latin typeface="LiberationSerif"/>
              </a:rPr>
              <a:t>cómo</a:t>
            </a:r>
            <a:r>
              <a:rPr lang="es-CO" sz="3000" dirty="0">
                <a:solidFill>
                  <a:srgbClr val="FF0000"/>
                </a:solidFill>
                <a:effectLst/>
                <a:latin typeface="LiberationSerif"/>
              </a:rPr>
              <a:t> has reaccionado? </a:t>
            </a:r>
            <a:r>
              <a:rPr lang="es-CO" sz="3000" dirty="0">
                <a:effectLst/>
                <a:latin typeface="LiberationSerif"/>
              </a:rPr>
              <a:t>Ver qué sucede cuando vivimos cosas que no esperamos y ahí </a:t>
            </a:r>
            <a:r>
              <a:rPr lang="es-CO" sz="3000" dirty="0">
                <a:solidFill>
                  <a:srgbClr val="FF0000"/>
                </a:solidFill>
                <a:effectLst/>
                <a:latin typeface="LiberationSerif"/>
              </a:rPr>
              <a:t>aprendemos a conocer nuestro </a:t>
            </a:r>
            <a:r>
              <a:rPr lang="es-CO" sz="3000" dirty="0" err="1">
                <a:solidFill>
                  <a:srgbClr val="FF0000"/>
                </a:solidFill>
                <a:effectLst/>
                <a:latin typeface="LiberationSerif"/>
              </a:rPr>
              <a:t>corazón</a:t>
            </a:r>
            <a:r>
              <a:rPr lang="es-CO" sz="3000" dirty="0">
                <a:solidFill>
                  <a:srgbClr val="FF0000"/>
                </a:solidFill>
                <a:effectLst/>
                <a:latin typeface="LiberationSerif"/>
              </a:rPr>
              <a:t>, </a:t>
            </a:r>
            <a:r>
              <a:rPr lang="es-CO" sz="3000" dirty="0" err="1">
                <a:solidFill>
                  <a:srgbClr val="FF0000"/>
                </a:solidFill>
                <a:effectLst/>
                <a:latin typeface="LiberationSerif"/>
              </a:rPr>
              <a:t>cómo</a:t>
            </a:r>
            <a:r>
              <a:rPr lang="es-CO" sz="3000" dirty="0">
                <a:solidFill>
                  <a:srgbClr val="FF0000"/>
                </a:solidFill>
                <a:effectLst/>
                <a:latin typeface="LiberationSerif"/>
              </a:rPr>
              <a:t> se mueve. </a:t>
            </a:r>
            <a:r>
              <a:rPr lang="es-CO" sz="3200" dirty="0">
                <a:effectLst/>
                <a:latin typeface="LiberationSerif"/>
              </a:rPr>
              <a:t>Que el </a:t>
            </a:r>
            <a:r>
              <a:rPr lang="es-CO" sz="3200" dirty="0" err="1">
                <a:effectLst/>
                <a:latin typeface="LiberationSerif"/>
              </a:rPr>
              <a:t>Señor</a:t>
            </a:r>
            <a:r>
              <a:rPr lang="es-CO" sz="3200" dirty="0">
                <a:effectLst/>
                <a:latin typeface="LiberationSerif"/>
              </a:rPr>
              <a:t> nos ayude a sentir nuestro </a:t>
            </a:r>
            <a:r>
              <a:rPr lang="es-CO" sz="3200" dirty="0" err="1">
                <a:effectLst/>
                <a:latin typeface="LiberationSerif"/>
              </a:rPr>
              <a:t>corazón</a:t>
            </a:r>
            <a:r>
              <a:rPr lang="es-CO" sz="3200" dirty="0">
                <a:effectLst/>
                <a:latin typeface="LiberationSerif"/>
              </a:rPr>
              <a:t> y a ver </a:t>
            </a:r>
            <a:r>
              <a:rPr lang="es-CO" sz="3200" dirty="0" err="1">
                <a:effectLst/>
                <a:latin typeface="LiberationSerif"/>
              </a:rPr>
              <a:t>cuándo</a:t>
            </a:r>
            <a:r>
              <a:rPr lang="es-CO" sz="3200" dirty="0">
                <a:effectLst/>
                <a:latin typeface="LiberationSerif"/>
              </a:rPr>
              <a:t> es </a:t>
            </a:r>
            <a:r>
              <a:rPr lang="es-CO" sz="3200" dirty="0" err="1">
                <a:effectLst/>
                <a:latin typeface="LiberationSerif"/>
              </a:rPr>
              <a:t>Él</a:t>
            </a:r>
            <a:r>
              <a:rPr lang="es-CO" sz="3200" dirty="0">
                <a:effectLst/>
                <a:latin typeface="LiberationSerif"/>
              </a:rPr>
              <a:t> quien </a:t>
            </a:r>
            <a:r>
              <a:rPr lang="es-CO" sz="3200" dirty="0" err="1">
                <a:effectLst/>
                <a:latin typeface="LiberationSerif"/>
              </a:rPr>
              <a:t>actúa</a:t>
            </a:r>
            <a:r>
              <a:rPr lang="es-CO" sz="3200" dirty="0">
                <a:effectLst/>
                <a:latin typeface="LiberationSerif"/>
              </a:rPr>
              <a:t> y </a:t>
            </a:r>
            <a:r>
              <a:rPr lang="es-CO" sz="3200" dirty="0" err="1">
                <a:effectLst/>
                <a:latin typeface="LiberationSerif"/>
              </a:rPr>
              <a:t>cuándo</a:t>
            </a:r>
            <a:r>
              <a:rPr lang="es-CO" sz="3200" dirty="0">
                <a:effectLst/>
                <a:latin typeface="LiberationSerif"/>
              </a:rPr>
              <a:t> no es </a:t>
            </a:r>
            <a:r>
              <a:rPr lang="es-CO" sz="3200" dirty="0" err="1">
                <a:effectLst/>
                <a:latin typeface="LiberationSerif"/>
              </a:rPr>
              <a:t>Él</a:t>
            </a:r>
            <a:r>
              <a:rPr lang="es-CO" sz="3200" dirty="0">
                <a:effectLst/>
                <a:latin typeface="LiberationSerif"/>
              </a:rPr>
              <a:t> y es otra cosa. </a:t>
            </a:r>
            <a:endParaRPr lang="es-CO" sz="3200" dirty="0">
              <a:effectLst/>
            </a:endParaRPr>
          </a:p>
          <a:p>
            <a:pPr>
              <a:defRPr/>
            </a:pPr>
            <a:endParaRPr lang="es-CO" sz="3000" dirty="0">
              <a:solidFill>
                <a:srgbClr val="FF0000"/>
              </a:solidFill>
              <a:effectLst/>
            </a:endParaRPr>
          </a:p>
          <a:p>
            <a:pPr>
              <a:defRPr/>
            </a:pPr>
            <a:endParaRPr lang="es-CO"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337CD8-E836-F850-23AB-EE1E3FCF3A67}"/>
              </a:ext>
            </a:extLst>
          </p:cNvPr>
          <p:cNvSpPr>
            <a:spLocks noGrp="1"/>
          </p:cNvSpPr>
          <p:nvPr>
            <p:ph type="title"/>
          </p:nvPr>
        </p:nvSpPr>
        <p:spPr>
          <a:xfrm>
            <a:off x="855663" y="619125"/>
            <a:ext cx="7429500" cy="1477963"/>
          </a:xfrm>
        </p:spPr>
        <p:txBody>
          <a:bodyPr/>
          <a:lstStyle/>
          <a:p>
            <a:pPr>
              <a:defRPr/>
            </a:pPr>
            <a:r>
              <a:rPr lang="es-CO" dirty="0"/>
              <a:t>LA CRISIS DE LA ESPIRITUALIDAD HOY</a:t>
            </a:r>
          </a:p>
        </p:txBody>
      </p:sp>
      <p:sp>
        <p:nvSpPr>
          <p:cNvPr id="3" name="Marcador de contenido 2">
            <a:extLst>
              <a:ext uri="{FF2B5EF4-FFF2-40B4-BE49-F238E27FC236}">
                <a16:creationId xmlns:a16="http://schemas.microsoft.com/office/drawing/2014/main" id="{38ED4D4C-709E-B023-F9B5-13B3AA15A21D}"/>
              </a:ext>
            </a:extLst>
          </p:cNvPr>
          <p:cNvSpPr>
            <a:spLocks noGrp="1"/>
          </p:cNvSpPr>
          <p:nvPr>
            <p:ph idx="1"/>
          </p:nvPr>
        </p:nvSpPr>
        <p:spPr>
          <a:xfrm>
            <a:off x="855663" y="2249488"/>
            <a:ext cx="7429500" cy="3541712"/>
          </a:xfrm>
        </p:spPr>
        <p:txBody>
          <a:bodyPr>
            <a:normAutofit fontScale="85000" lnSpcReduction="20000"/>
          </a:bodyPr>
          <a:lstStyle/>
          <a:p>
            <a:pPr>
              <a:defRPr/>
            </a:pPr>
            <a:r>
              <a:rPr lang="es-CO" dirty="0">
                <a:solidFill>
                  <a:srgbClr val="000000"/>
                </a:solidFill>
                <a:effectLst/>
                <a:latin typeface="Verdana" panose="020B0604030504040204" pitchFamily="34" charset="0"/>
              </a:rPr>
              <a:t>La calidad del medio de vida, la calidad de la educación, los lazos de solidaridad, las redes de ayuda y asistencia mutua, la extensión de los saberes comunes y de conocimientos prácticos, la cultura que se refleja y se desarrolla en las interacciones de la vida cotidiana; todas estas cuestiones </a:t>
            </a:r>
            <a:r>
              <a:rPr lang="es-CO" i="1" dirty="0">
                <a:solidFill>
                  <a:srgbClr val="FF0000"/>
                </a:solidFill>
                <a:effectLst/>
                <a:latin typeface="Verdana" panose="020B0604030504040204" pitchFamily="34" charset="0"/>
              </a:rPr>
              <a:t>no pueden adquirir forma de mercancía, no son intercambiables contra ningún otro bien, no tienen precio </a:t>
            </a:r>
            <a:r>
              <a:rPr lang="es-CO" dirty="0">
                <a:solidFill>
                  <a:srgbClr val="FF0000"/>
                </a:solidFill>
                <a:effectLst/>
                <a:latin typeface="Verdana" panose="020B0604030504040204" pitchFamily="34" charset="0"/>
              </a:rPr>
              <a:t>(...) </a:t>
            </a:r>
            <a:r>
              <a:rPr lang="es-CO" dirty="0">
                <a:solidFill>
                  <a:srgbClr val="000000"/>
                </a:solidFill>
                <a:effectLst/>
                <a:latin typeface="Verdana" panose="020B0604030504040204" pitchFamily="34" charset="0"/>
              </a:rPr>
              <a:t>de ellas dependen la calidad y el sentido de la vida de una sociedad y de una civilización. (André </a:t>
            </a:r>
            <a:r>
              <a:rPr lang="es-CO" dirty="0" err="1">
                <a:solidFill>
                  <a:srgbClr val="000000"/>
                </a:solidFill>
                <a:effectLst/>
                <a:latin typeface="Verdana" panose="020B0604030504040204" pitchFamily="34" charset="0"/>
              </a:rPr>
              <a:t>Gorz</a:t>
            </a:r>
            <a:r>
              <a:rPr lang="es-CO" dirty="0">
                <a:solidFill>
                  <a:srgbClr val="000000"/>
                </a:solidFill>
                <a:effectLst/>
                <a:latin typeface="Verdana" panose="020B0604030504040204" pitchFamily="34" charset="0"/>
              </a:rPr>
              <a:t>, </a:t>
            </a:r>
            <a:r>
              <a:rPr lang="es-CO" i="1" dirty="0">
                <a:solidFill>
                  <a:srgbClr val="000000"/>
                </a:solidFill>
                <a:effectLst/>
                <a:latin typeface="Verdana" panose="020B0604030504040204" pitchFamily="34" charset="0"/>
              </a:rPr>
              <a:t>Ecológica, </a:t>
            </a:r>
            <a:r>
              <a:rPr lang="es-CO" dirty="0">
                <a:solidFill>
                  <a:srgbClr val="000000"/>
                </a:solidFill>
                <a:effectLst/>
                <a:latin typeface="Verdana" panose="020B0604030504040204" pitchFamily="34" charset="0"/>
              </a:rPr>
              <a:t>125).</a:t>
            </a:r>
          </a:p>
          <a:p>
            <a:pPr>
              <a:defRPr/>
            </a:pPr>
            <a:endParaRPr lang="es-CO"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5F5AE5-368B-7CB1-2886-FBD6BAA9856E}"/>
              </a:ext>
            </a:extLst>
          </p:cNvPr>
          <p:cNvSpPr>
            <a:spLocks noGrp="1"/>
          </p:cNvSpPr>
          <p:nvPr>
            <p:ph type="title"/>
          </p:nvPr>
        </p:nvSpPr>
        <p:spPr>
          <a:xfrm>
            <a:off x="855663" y="619125"/>
            <a:ext cx="7429500" cy="1477963"/>
          </a:xfrm>
        </p:spPr>
        <p:txBody>
          <a:bodyPr/>
          <a:lstStyle/>
          <a:p>
            <a:pPr>
              <a:defRPr/>
            </a:pPr>
            <a:r>
              <a:rPr lang="es-CO" dirty="0"/>
              <a:t>3. DIMENSIÓN </a:t>
            </a:r>
            <a:r>
              <a:rPr lang="es-CO" dirty="0" err="1"/>
              <a:t>AntropolÓgICa</a:t>
            </a:r>
            <a:r>
              <a:rPr lang="es-CO" dirty="0"/>
              <a:t>  </a:t>
            </a:r>
          </a:p>
        </p:txBody>
      </p:sp>
      <p:sp>
        <p:nvSpPr>
          <p:cNvPr id="3" name="Marcador de contenido 2">
            <a:extLst>
              <a:ext uri="{FF2B5EF4-FFF2-40B4-BE49-F238E27FC236}">
                <a16:creationId xmlns:a16="http://schemas.microsoft.com/office/drawing/2014/main" id="{2635CD13-FA27-5501-E069-A6C141D03444}"/>
              </a:ext>
            </a:extLst>
          </p:cNvPr>
          <p:cNvSpPr>
            <a:spLocks noGrp="1"/>
          </p:cNvSpPr>
          <p:nvPr>
            <p:ph idx="1"/>
          </p:nvPr>
        </p:nvSpPr>
        <p:spPr>
          <a:xfrm>
            <a:off x="611188" y="1700213"/>
            <a:ext cx="4224337" cy="5041900"/>
          </a:xfrm>
        </p:spPr>
        <p:txBody>
          <a:bodyPr>
            <a:normAutofit lnSpcReduction="10000"/>
          </a:bodyPr>
          <a:lstStyle/>
          <a:p>
            <a:pPr>
              <a:defRPr/>
            </a:pPr>
            <a:r>
              <a:rPr lang="es-CO" dirty="0"/>
              <a:t>A la luz de estos ejemplos, el discernimiento se presenta como un </a:t>
            </a:r>
            <a:r>
              <a:rPr lang="es-CO" dirty="0">
                <a:solidFill>
                  <a:srgbClr val="FF0000"/>
                </a:solidFill>
              </a:rPr>
              <a:t>ejercicio de inteligencia, y también de habilidad y también de voluntad, </a:t>
            </a:r>
            <a:r>
              <a:rPr lang="es-CO" dirty="0"/>
              <a:t>para aprovechar el momento favorable: son condiciones para hacer una buena elección. Es necesario inteligencia, habilidad y también voluntad para hacer una buena elección. </a:t>
            </a:r>
          </a:p>
        </p:txBody>
      </p:sp>
      <p:pic>
        <p:nvPicPr>
          <p:cNvPr id="79875" name="Imagen 4">
            <a:extLst>
              <a:ext uri="{FF2B5EF4-FFF2-40B4-BE49-F238E27FC236}">
                <a16:creationId xmlns:a16="http://schemas.microsoft.com/office/drawing/2014/main" id="{AF156AE6-7C75-7039-09E3-225716DBB7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363" y="2127250"/>
            <a:ext cx="2892425"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6" name="CuadroTexto 5">
            <a:extLst>
              <a:ext uri="{FF2B5EF4-FFF2-40B4-BE49-F238E27FC236}">
                <a16:creationId xmlns:a16="http://schemas.microsoft.com/office/drawing/2014/main" id="{E1CD2585-E604-3B56-AACB-A650399DC625}"/>
              </a:ext>
            </a:extLst>
          </p:cNvPr>
          <p:cNvSpPr txBox="1">
            <a:spLocks noChangeArrowheads="1"/>
          </p:cNvSpPr>
          <p:nvPr/>
        </p:nvSpPr>
        <p:spPr bwMode="auto">
          <a:xfrm>
            <a:off x="5080000" y="6858000"/>
            <a:ext cx="4064000"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a:lnSpc>
                <a:spcPct val="100000"/>
              </a:lnSpc>
              <a:spcBef>
                <a:spcPct val="0"/>
              </a:spcBef>
              <a:buSzTx/>
              <a:buFontTx/>
              <a:buNone/>
            </a:pPr>
            <a:r>
              <a:rPr lang="es-CO" altLang="es-CO" sz="900">
                <a:hlinkClick r:id="rId3" tooltip="https://entrefeyrazon.blogspot.com/2012/04/despues-de-una-noche-oscura-nace-la-fe.html"/>
              </a:rPr>
              <a:t>Esta foto</a:t>
            </a:r>
            <a:r>
              <a:rPr lang="es-CO" altLang="es-CO" sz="900"/>
              <a:t> de Autor desconocido está bajo licencia </a:t>
            </a:r>
            <a:r>
              <a:rPr lang="es-CO" altLang="es-CO" sz="900">
                <a:hlinkClick r:id="rId4" tooltip="https://creativecommons.org/licenses/by-nc-nd/3.0/"/>
              </a:rPr>
              <a:t>CC BY-NC-ND</a:t>
            </a:r>
            <a:endParaRPr lang="es-CO" altLang="es-CO" sz="90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EE281B-DDFA-B4F8-E4C7-8D40D2273EF2}"/>
              </a:ext>
            </a:extLst>
          </p:cNvPr>
          <p:cNvSpPr>
            <a:spLocks noGrp="1"/>
          </p:cNvSpPr>
          <p:nvPr>
            <p:ph type="title"/>
          </p:nvPr>
        </p:nvSpPr>
        <p:spPr>
          <a:xfrm>
            <a:off x="855663" y="619125"/>
            <a:ext cx="7429500" cy="1477963"/>
          </a:xfrm>
        </p:spPr>
        <p:txBody>
          <a:bodyPr/>
          <a:lstStyle/>
          <a:p>
            <a:pPr>
              <a:defRPr/>
            </a:pPr>
            <a:r>
              <a:rPr lang="es-CO" dirty="0"/>
              <a:t>La crisis antropológica hoy</a:t>
            </a:r>
          </a:p>
        </p:txBody>
      </p:sp>
      <p:sp>
        <p:nvSpPr>
          <p:cNvPr id="3" name="Marcador de contenido 2">
            <a:extLst>
              <a:ext uri="{FF2B5EF4-FFF2-40B4-BE49-F238E27FC236}">
                <a16:creationId xmlns:a16="http://schemas.microsoft.com/office/drawing/2014/main" id="{AED56A99-FA7B-2F2E-2582-7605BF7B06E5}"/>
              </a:ext>
            </a:extLst>
          </p:cNvPr>
          <p:cNvSpPr>
            <a:spLocks noGrp="1"/>
          </p:cNvSpPr>
          <p:nvPr>
            <p:ph idx="1"/>
          </p:nvPr>
        </p:nvSpPr>
        <p:spPr>
          <a:xfrm>
            <a:off x="855663" y="2249488"/>
            <a:ext cx="7429500" cy="3541712"/>
          </a:xfrm>
        </p:spPr>
        <p:txBody>
          <a:bodyPr/>
          <a:lstStyle/>
          <a:p>
            <a:pPr>
              <a:defRPr/>
            </a:pPr>
            <a:r>
              <a:rPr lang="es-CO" dirty="0">
                <a:solidFill>
                  <a:srgbClr val="000000"/>
                </a:solidFill>
                <a:effectLst/>
                <a:latin typeface="Verdana" panose="020B0604030504040204" pitchFamily="34" charset="0"/>
              </a:rPr>
              <a:t>¡La </a:t>
            </a:r>
            <a:r>
              <a:rPr lang="es-CO" dirty="0">
                <a:solidFill>
                  <a:srgbClr val="FF0000"/>
                </a:solidFill>
                <a:effectLst/>
                <a:latin typeface="Verdana" panose="020B0604030504040204" pitchFamily="34" charset="0"/>
              </a:rPr>
              <a:t>negación de la primacía del ser humano</a:t>
            </a:r>
            <a:r>
              <a:rPr lang="es-CO" dirty="0">
                <a:solidFill>
                  <a:srgbClr val="000000"/>
                </a:solidFill>
                <a:effectLst/>
                <a:latin typeface="Verdana" panose="020B0604030504040204" pitchFamily="34" charset="0"/>
              </a:rPr>
              <a:t>! Hemos creado nuevos ídolos. La adoración del antiguo becerro de oro (...) ha encontrado una versión nueva y despiadada en el fetichismo del dinero y en la dictadura de la economía sin un rostro y sin un objetivo verdaderamente humano.</a:t>
            </a:r>
          </a:p>
          <a:p>
            <a:pPr>
              <a:defRPr/>
            </a:pPr>
            <a:endParaRPr lang="es-CO"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90F2918-55FF-19AC-B931-613B4E0FA734}"/>
              </a:ext>
            </a:extLst>
          </p:cNvPr>
          <p:cNvSpPr>
            <a:spLocks noGrp="1"/>
          </p:cNvSpPr>
          <p:nvPr>
            <p:ph type="title"/>
          </p:nvPr>
        </p:nvSpPr>
        <p:spPr>
          <a:xfrm>
            <a:off x="855663" y="619125"/>
            <a:ext cx="7429500" cy="1477963"/>
          </a:xfrm>
        </p:spPr>
        <p:txBody>
          <a:bodyPr/>
          <a:lstStyle/>
          <a:p>
            <a:pPr algn="ctr" eaLnBrk="1" fontAlgn="auto" hangingPunct="1">
              <a:spcAft>
                <a:spcPts val="0"/>
              </a:spcAft>
              <a:defRPr/>
            </a:pPr>
            <a:r>
              <a:rPr lang="es-CO" dirty="0"/>
              <a:t>¿Cuáles son los </a:t>
            </a:r>
            <a:r>
              <a:rPr lang="es-CO" dirty="0">
                <a:solidFill>
                  <a:srgbClr val="FF0000"/>
                </a:solidFill>
              </a:rPr>
              <a:t>enemigos del discernimiento </a:t>
            </a:r>
            <a:r>
              <a:rPr lang="es-CO" dirty="0"/>
              <a:t>hoy?</a:t>
            </a:r>
          </a:p>
        </p:txBody>
      </p:sp>
      <p:sp>
        <p:nvSpPr>
          <p:cNvPr id="3" name="Marcador de contenido 2">
            <a:extLst>
              <a:ext uri="{FF2B5EF4-FFF2-40B4-BE49-F238E27FC236}">
                <a16:creationId xmlns:a16="http://schemas.microsoft.com/office/drawing/2014/main" id="{665BB83B-63D1-64BF-5384-E43FFF6959A1}"/>
              </a:ext>
            </a:extLst>
          </p:cNvPr>
          <p:cNvSpPr>
            <a:spLocks noGrp="1"/>
          </p:cNvSpPr>
          <p:nvPr>
            <p:ph idx="1"/>
          </p:nvPr>
        </p:nvSpPr>
        <p:spPr>
          <a:xfrm>
            <a:off x="611188" y="2368550"/>
            <a:ext cx="8281987" cy="4229100"/>
          </a:xfrm>
        </p:spPr>
        <p:txBody>
          <a:bodyPr>
            <a:normAutofit fontScale="77500" lnSpcReduction="20000"/>
          </a:bodyPr>
          <a:lstStyle/>
          <a:p>
            <a:pPr eaLnBrk="1" fontAlgn="auto" hangingPunct="1">
              <a:spcAft>
                <a:spcPts val="0"/>
              </a:spcAft>
              <a:defRPr/>
            </a:pPr>
            <a:r>
              <a:rPr lang="es-CO" dirty="0"/>
              <a:t>9 Adicción a las repuestas: ¿CÓMO? </a:t>
            </a:r>
          </a:p>
          <a:p>
            <a:pPr eaLnBrk="1" fontAlgn="auto" hangingPunct="1">
              <a:spcAft>
                <a:spcPts val="0"/>
              </a:spcAft>
              <a:defRPr/>
            </a:pPr>
            <a:r>
              <a:rPr lang="es-CO" dirty="0"/>
              <a:t>10. No asignarle prioridad al aprendizaje: NO TENGO TIEMPO</a:t>
            </a:r>
          </a:p>
          <a:p>
            <a:pPr eaLnBrk="1" fontAlgn="auto" hangingPunct="1">
              <a:spcAft>
                <a:spcPts val="0"/>
              </a:spcAft>
              <a:defRPr/>
            </a:pPr>
            <a:r>
              <a:rPr lang="es-CO" dirty="0"/>
              <a:t>11. No darle autoridad a nadie para que me enseñe: ESO LO SÉ YA</a:t>
            </a:r>
          </a:p>
          <a:p>
            <a:pPr eaLnBrk="1" fontAlgn="auto" hangingPunct="1">
              <a:spcAft>
                <a:spcPts val="0"/>
              </a:spcAft>
              <a:defRPr/>
            </a:pPr>
            <a:r>
              <a:rPr lang="es-CO" dirty="0"/>
              <a:t>12. No puedo aprender dado quien soy: A MI  EDAD YA QUE…</a:t>
            </a:r>
          </a:p>
          <a:p>
            <a:pPr eaLnBrk="1" fontAlgn="auto" hangingPunct="1">
              <a:spcAft>
                <a:spcPts val="0"/>
              </a:spcAft>
              <a:defRPr/>
            </a:pPr>
            <a:r>
              <a:rPr lang="es-CO" dirty="0"/>
              <a:t>13. Confundir aprender con tener información: YO SOLO VEO NOTICIEROS…</a:t>
            </a:r>
          </a:p>
          <a:p>
            <a:pPr eaLnBrk="1" fontAlgn="auto" hangingPunct="1">
              <a:spcAft>
                <a:spcPts val="0"/>
              </a:spcAft>
              <a:defRPr/>
            </a:pPr>
            <a:r>
              <a:rPr lang="es-CO" dirty="0"/>
              <a:t>14. Confundir saber con tener una opinión: LO QUE ESCUCHO…</a:t>
            </a:r>
          </a:p>
          <a:p>
            <a:pPr eaLnBrk="1" fontAlgn="auto" hangingPunct="1">
              <a:spcAft>
                <a:spcPts val="0"/>
              </a:spcAft>
              <a:defRPr/>
            </a:pPr>
            <a:r>
              <a:rPr lang="es-CO" dirty="0"/>
              <a:t>15. Ocultarse detrás de las distinciones: YO HE ESTUDIADO… MÁS PREPARADO…</a:t>
            </a:r>
          </a:p>
          <a:p>
            <a:pPr eaLnBrk="1" fontAlgn="auto" hangingPunct="1">
              <a:spcAft>
                <a:spcPts val="0"/>
              </a:spcAft>
              <a:defRPr/>
            </a:pPr>
            <a:r>
              <a:rPr lang="es-CO" dirty="0"/>
              <a:t>16. La incapacidad de soltar: SABER PERDER, CERRAR CICLOS…</a:t>
            </a:r>
          </a:p>
          <a:p>
            <a:pPr eaLnBrk="1" fontAlgn="auto" hangingPunct="1">
              <a:spcAft>
                <a:spcPts val="0"/>
              </a:spcAft>
              <a:defRPr/>
            </a:pPr>
            <a:r>
              <a:rPr lang="es-CO" dirty="0">
                <a:solidFill>
                  <a:srgbClr val="FFFFFF"/>
                </a:solidFill>
                <a:effectLst/>
                <a:latin typeface="Times New Roman,Bold" pitchFamily="2" charset="0"/>
              </a:rPr>
              <a:t>17. Esto es perfectamente aplicable... </a:t>
            </a:r>
            <a:r>
              <a:rPr lang="es-CO" dirty="0">
                <a:solidFill>
                  <a:srgbClr val="FF0000"/>
                </a:solidFill>
                <a:effectLst/>
                <a:latin typeface="Times New Roman,Bold" pitchFamily="2" charset="0"/>
              </a:rPr>
              <a:t>para “el otro”</a:t>
            </a:r>
            <a:endParaRPr lang="es-CO"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ítulo 1">
            <a:extLst>
              <a:ext uri="{FF2B5EF4-FFF2-40B4-BE49-F238E27FC236}">
                <a16:creationId xmlns:a16="http://schemas.microsoft.com/office/drawing/2014/main" id="{5E470D9D-ABA5-B43D-9A54-E7722DDC8364}"/>
              </a:ext>
            </a:extLst>
          </p:cNvPr>
          <p:cNvSpPr>
            <a:spLocks noGrp="1"/>
          </p:cNvSpPr>
          <p:nvPr>
            <p:ph type="title"/>
          </p:nvPr>
        </p:nvSpPr>
        <p:spPr>
          <a:xfrm>
            <a:off x="855663" y="619125"/>
            <a:ext cx="7429500" cy="1477963"/>
          </a:xfrm>
        </p:spPr>
        <p:txBody>
          <a:bodyPr/>
          <a:lstStyle/>
          <a:p>
            <a:pPr eaLnBrk="1" fontAlgn="auto" hangingPunct="1">
              <a:spcAft>
                <a:spcPts val="0"/>
              </a:spcAft>
              <a:defRPr/>
            </a:pPr>
            <a:endParaRPr lang="es-CO" altLang="es-CO"/>
          </a:p>
        </p:txBody>
      </p:sp>
      <p:sp>
        <p:nvSpPr>
          <p:cNvPr id="20483" name="Marcador de contenido 2">
            <a:extLst>
              <a:ext uri="{FF2B5EF4-FFF2-40B4-BE49-F238E27FC236}">
                <a16:creationId xmlns:a16="http://schemas.microsoft.com/office/drawing/2014/main" id="{2CE85DB2-DF70-BB1D-DEF9-11A1F7883A81}"/>
              </a:ext>
            </a:extLst>
          </p:cNvPr>
          <p:cNvSpPr>
            <a:spLocks noGrp="1"/>
          </p:cNvSpPr>
          <p:nvPr>
            <p:ph idx="1"/>
          </p:nvPr>
        </p:nvSpPr>
        <p:spPr>
          <a:xfrm>
            <a:off x="855663" y="2249488"/>
            <a:ext cx="7429500" cy="3541712"/>
          </a:xfrm>
        </p:spPr>
        <p:txBody>
          <a:bodyPr/>
          <a:lstStyle/>
          <a:p>
            <a:pPr eaLnBrk="1" fontAlgn="auto" hangingPunct="1">
              <a:spcAft>
                <a:spcPts val="0"/>
              </a:spcAft>
              <a:defRPr/>
            </a:pPr>
            <a:endParaRPr lang="es-CO" altLang="es-CO"/>
          </a:p>
        </p:txBody>
      </p:sp>
      <p:pic>
        <p:nvPicPr>
          <p:cNvPr id="81923" name="Imagen 3">
            <a:extLst>
              <a:ext uri="{FF2B5EF4-FFF2-40B4-BE49-F238E27FC236}">
                <a16:creationId xmlns:a16="http://schemas.microsoft.com/office/drawing/2014/main" id="{1A6CD070-DD2C-3FED-44AA-E2DD9ED5EC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Conector recto de flecha 6">
            <a:extLst>
              <a:ext uri="{FF2B5EF4-FFF2-40B4-BE49-F238E27FC236}">
                <a16:creationId xmlns:a16="http://schemas.microsoft.com/office/drawing/2014/main" id="{DFAA2DA9-BE92-551E-D8E8-36A63DA1393B}"/>
              </a:ext>
            </a:extLst>
          </p:cNvPr>
          <p:cNvCxnSpPr/>
          <p:nvPr/>
        </p:nvCxnSpPr>
        <p:spPr>
          <a:xfrm>
            <a:off x="3924300" y="1600200"/>
            <a:ext cx="431800" cy="1000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Conector recto de flecha 8">
            <a:extLst>
              <a:ext uri="{FF2B5EF4-FFF2-40B4-BE49-F238E27FC236}">
                <a16:creationId xmlns:a16="http://schemas.microsoft.com/office/drawing/2014/main" id="{02CA5940-08AC-1751-294C-4FEBDCEC64E3}"/>
              </a:ext>
            </a:extLst>
          </p:cNvPr>
          <p:cNvCxnSpPr/>
          <p:nvPr/>
        </p:nvCxnSpPr>
        <p:spPr>
          <a:xfrm>
            <a:off x="3924300" y="2349500"/>
            <a:ext cx="863600" cy="1428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Cerrar llave 9">
            <a:extLst>
              <a:ext uri="{FF2B5EF4-FFF2-40B4-BE49-F238E27FC236}">
                <a16:creationId xmlns:a16="http://schemas.microsoft.com/office/drawing/2014/main" id="{EC8A0C0B-9EEE-27C4-099B-927AC0B34BC3}"/>
              </a:ext>
            </a:extLst>
          </p:cNvPr>
          <p:cNvSpPr/>
          <p:nvPr/>
        </p:nvSpPr>
        <p:spPr>
          <a:xfrm>
            <a:off x="2987675" y="1125538"/>
            <a:ext cx="1871663" cy="5183187"/>
          </a:xfrm>
          <a:prstGeom prst="rightBrace">
            <a:avLst>
              <a:gd name="adj1" fmla="val 8333"/>
              <a:gd name="adj2" fmla="val 27784"/>
            </a:avLst>
          </a:prstGeom>
        </p:spPr>
        <p:style>
          <a:lnRef idx="1">
            <a:schemeClr val="accent1"/>
          </a:lnRef>
          <a:fillRef idx="0">
            <a:schemeClr val="accent1"/>
          </a:fillRef>
          <a:effectRef idx="0">
            <a:schemeClr val="accent1"/>
          </a:effectRef>
          <a:fontRef idx="minor">
            <a:schemeClr val="tx1"/>
          </a:fontRef>
        </p:style>
        <p:txBody>
          <a:bodyPr anchor="ctr"/>
          <a:lstStyle/>
          <a:p>
            <a:pPr algn="ctr" eaLnBrk="1" fontAlgn="auto" hangingPunct="1">
              <a:spcBef>
                <a:spcPts val="0"/>
              </a:spcBef>
              <a:spcAft>
                <a:spcPts val="0"/>
              </a:spcAft>
              <a:defRPr/>
            </a:pPr>
            <a:endParaRPr lang="es-CO"/>
          </a:p>
        </p:txBody>
      </p:sp>
      <p:cxnSp>
        <p:nvCxnSpPr>
          <p:cNvPr id="12" name="Conector recto de flecha 11">
            <a:extLst>
              <a:ext uri="{FF2B5EF4-FFF2-40B4-BE49-F238E27FC236}">
                <a16:creationId xmlns:a16="http://schemas.microsoft.com/office/drawing/2014/main" id="{06A07062-A43F-6BF5-BCC8-637D104815DA}"/>
              </a:ext>
            </a:extLst>
          </p:cNvPr>
          <p:cNvCxnSpPr/>
          <p:nvPr/>
        </p:nvCxnSpPr>
        <p:spPr>
          <a:xfrm flipV="1">
            <a:off x="3924300" y="2781300"/>
            <a:ext cx="935038" cy="18716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Título">
            <a:extLst>
              <a:ext uri="{FF2B5EF4-FFF2-40B4-BE49-F238E27FC236}">
                <a16:creationId xmlns:a16="http://schemas.microsoft.com/office/drawing/2014/main" id="{46597B71-2A93-0EAD-D480-FB1427A633F1}"/>
              </a:ext>
            </a:extLst>
          </p:cNvPr>
          <p:cNvSpPr>
            <a:spLocks noGrp="1"/>
          </p:cNvSpPr>
          <p:nvPr>
            <p:ph type="title"/>
          </p:nvPr>
        </p:nvSpPr>
        <p:spPr>
          <a:xfrm>
            <a:off x="855663" y="619125"/>
            <a:ext cx="7429500" cy="1477963"/>
          </a:xfrm>
        </p:spPr>
        <p:txBody>
          <a:bodyPr/>
          <a:lstStyle/>
          <a:p>
            <a:pPr eaLnBrk="1" fontAlgn="auto" hangingPunct="1">
              <a:spcAft>
                <a:spcPts val="0"/>
              </a:spcAft>
              <a:defRPr/>
            </a:pPr>
            <a:endParaRPr lang="es-CO" altLang="es-CO"/>
          </a:p>
        </p:txBody>
      </p:sp>
      <p:sp>
        <p:nvSpPr>
          <p:cNvPr id="19459" name="2 Marcador de contenido">
            <a:extLst>
              <a:ext uri="{FF2B5EF4-FFF2-40B4-BE49-F238E27FC236}">
                <a16:creationId xmlns:a16="http://schemas.microsoft.com/office/drawing/2014/main" id="{EFB97F79-BA08-9B85-70B5-EB02F8495BB3}"/>
              </a:ext>
            </a:extLst>
          </p:cNvPr>
          <p:cNvSpPr>
            <a:spLocks noGrp="1"/>
          </p:cNvSpPr>
          <p:nvPr>
            <p:ph idx="1"/>
          </p:nvPr>
        </p:nvSpPr>
        <p:spPr>
          <a:xfrm>
            <a:off x="855663" y="2249488"/>
            <a:ext cx="7429500" cy="3541712"/>
          </a:xfrm>
        </p:spPr>
        <p:txBody>
          <a:bodyPr/>
          <a:lstStyle/>
          <a:p>
            <a:pPr eaLnBrk="1" fontAlgn="auto" hangingPunct="1">
              <a:spcAft>
                <a:spcPts val="0"/>
              </a:spcAft>
              <a:defRPr/>
            </a:pPr>
            <a:endParaRPr lang="es-CO" altLang="es-CO"/>
          </a:p>
        </p:txBody>
      </p:sp>
      <p:pic>
        <p:nvPicPr>
          <p:cNvPr id="82947" name="Picture 2">
            <a:extLst>
              <a:ext uri="{FF2B5EF4-FFF2-40B4-BE49-F238E27FC236}">
                <a16:creationId xmlns:a16="http://schemas.microsoft.com/office/drawing/2014/main" id="{C33126BE-6AAF-801B-CAFB-60084E29A9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0"/>
            <a:ext cx="91376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948" name="Imagen 1">
            <a:extLst>
              <a:ext uri="{FF2B5EF4-FFF2-40B4-BE49-F238E27FC236}">
                <a16:creationId xmlns:a16="http://schemas.microsoft.com/office/drawing/2014/main" id="{11F1F7A0-6172-7DA6-4166-7FE07CFD32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3765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76A83D-4D46-7807-B287-AD748DD34DDE}"/>
              </a:ext>
            </a:extLst>
          </p:cNvPr>
          <p:cNvSpPr>
            <a:spLocks noGrp="1"/>
          </p:cNvSpPr>
          <p:nvPr>
            <p:ph type="title"/>
          </p:nvPr>
        </p:nvSpPr>
        <p:spPr>
          <a:xfrm>
            <a:off x="855663" y="20638"/>
            <a:ext cx="7429500" cy="1479550"/>
          </a:xfrm>
        </p:spPr>
        <p:txBody>
          <a:bodyPr/>
          <a:lstStyle/>
          <a:p>
            <a:pPr>
              <a:defRPr/>
            </a:pPr>
            <a:r>
              <a:rPr lang="es-CO" dirty="0"/>
              <a:t>4. Dimensión soteriológica </a:t>
            </a:r>
          </a:p>
        </p:txBody>
      </p:sp>
      <p:sp>
        <p:nvSpPr>
          <p:cNvPr id="3" name="Marcador de contenido 2">
            <a:extLst>
              <a:ext uri="{FF2B5EF4-FFF2-40B4-BE49-F238E27FC236}">
                <a16:creationId xmlns:a16="http://schemas.microsoft.com/office/drawing/2014/main" id="{3AC9614E-6A34-7732-174B-0BEAE8FBF214}"/>
              </a:ext>
            </a:extLst>
          </p:cNvPr>
          <p:cNvSpPr>
            <a:spLocks noGrp="1"/>
          </p:cNvSpPr>
          <p:nvPr>
            <p:ph idx="1"/>
          </p:nvPr>
        </p:nvSpPr>
        <p:spPr>
          <a:xfrm>
            <a:off x="855663" y="1125538"/>
            <a:ext cx="7429500" cy="5543550"/>
          </a:xfrm>
        </p:spPr>
        <p:txBody>
          <a:bodyPr/>
          <a:lstStyle/>
          <a:p>
            <a:pPr algn="just">
              <a:defRPr/>
            </a:pPr>
            <a:r>
              <a:rPr lang="es-CO" dirty="0"/>
              <a:t>Implica también los afectos. El que ha encontrado el tesoro no siente ninguna dificultad en venderlo todo, tan grande es su alegría (cf. Mt 13,44). El término utilizado por el evangelista Mateo indica una alegría muy especial, que ninguna realidad humana puede dar; y de hecho vuelve a aparecer en muy pocos otros pasajes del Evangelio, todos ellos referidos al encuentro con Dios. </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B45ADE-E299-7D22-F0ED-790CD2AEB9CF}"/>
              </a:ext>
            </a:extLst>
          </p:cNvPr>
          <p:cNvSpPr>
            <a:spLocks noGrp="1"/>
          </p:cNvSpPr>
          <p:nvPr>
            <p:ph type="title"/>
          </p:nvPr>
        </p:nvSpPr>
        <p:spPr>
          <a:xfrm>
            <a:off x="855663" y="619125"/>
            <a:ext cx="7429500" cy="1477963"/>
          </a:xfrm>
        </p:spPr>
        <p:txBody>
          <a:bodyPr/>
          <a:lstStyle/>
          <a:p>
            <a:pPr>
              <a:defRPr/>
            </a:pPr>
            <a:endParaRPr lang="es-CO"/>
          </a:p>
        </p:txBody>
      </p:sp>
      <p:sp>
        <p:nvSpPr>
          <p:cNvPr id="3" name="Marcador de contenido 2">
            <a:extLst>
              <a:ext uri="{FF2B5EF4-FFF2-40B4-BE49-F238E27FC236}">
                <a16:creationId xmlns:a16="http://schemas.microsoft.com/office/drawing/2014/main" id="{A72CD849-4D40-F768-F6AD-237DB04879B9}"/>
              </a:ext>
            </a:extLst>
          </p:cNvPr>
          <p:cNvSpPr>
            <a:spLocks noGrp="1"/>
          </p:cNvSpPr>
          <p:nvPr>
            <p:ph idx="1"/>
          </p:nvPr>
        </p:nvSpPr>
        <p:spPr>
          <a:xfrm>
            <a:off x="495300" y="333375"/>
            <a:ext cx="4148138" cy="6100763"/>
          </a:xfrm>
        </p:spPr>
        <p:txBody>
          <a:bodyPr/>
          <a:lstStyle/>
          <a:p>
            <a:pPr>
              <a:defRPr/>
            </a:pPr>
            <a:endParaRPr lang="es-CO" dirty="0"/>
          </a:p>
        </p:txBody>
      </p:sp>
      <p:pic>
        <p:nvPicPr>
          <p:cNvPr id="84995" name="Imagen 4">
            <a:extLst>
              <a:ext uri="{FF2B5EF4-FFF2-40B4-BE49-F238E27FC236}">
                <a16:creationId xmlns:a16="http://schemas.microsoft.com/office/drawing/2014/main" id="{135714BC-F0CC-02D1-3477-9AB2C900D9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D0E38B-C923-7F67-E7BA-2F5C8CD5EC73}"/>
              </a:ext>
            </a:extLst>
          </p:cNvPr>
          <p:cNvSpPr>
            <a:spLocks noGrp="1"/>
          </p:cNvSpPr>
          <p:nvPr>
            <p:ph type="title"/>
          </p:nvPr>
        </p:nvSpPr>
        <p:spPr>
          <a:xfrm>
            <a:off x="855663" y="619125"/>
            <a:ext cx="7429500" cy="1477963"/>
          </a:xfrm>
        </p:spPr>
        <p:txBody>
          <a:bodyPr/>
          <a:lstStyle/>
          <a:p>
            <a:pPr>
              <a:defRPr/>
            </a:pPr>
            <a:r>
              <a:rPr lang="es-CO" dirty="0"/>
              <a:t>LA CRISIS DE LA HUMANIDAD HOY</a:t>
            </a:r>
          </a:p>
        </p:txBody>
      </p:sp>
      <p:sp>
        <p:nvSpPr>
          <p:cNvPr id="3" name="Marcador de contenido 2">
            <a:extLst>
              <a:ext uri="{FF2B5EF4-FFF2-40B4-BE49-F238E27FC236}">
                <a16:creationId xmlns:a16="http://schemas.microsoft.com/office/drawing/2014/main" id="{2ED3BFF6-D069-1C6B-C049-F9B6D2005AB4}"/>
              </a:ext>
            </a:extLst>
          </p:cNvPr>
          <p:cNvSpPr>
            <a:spLocks noGrp="1"/>
          </p:cNvSpPr>
          <p:nvPr>
            <p:ph idx="1"/>
          </p:nvPr>
        </p:nvSpPr>
        <p:spPr>
          <a:xfrm>
            <a:off x="855663" y="2249488"/>
            <a:ext cx="7429500" cy="3541712"/>
          </a:xfrm>
        </p:spPr>
        <p:txBody>
          <a:bodyPr>
            <a:normAutofit fontScale="77500" lnSpcReduction="20000"/>
          </a:bodyPr>
          <a:lstStyle/>
          <a:p>
            <a:pPr>
              <a:defRPr/>
            </a:pPr>
            <a:r>
              <a:rPr lang="es-CO" dirty="0">
                <a:solidFill>
                  <a:srgbClr val="000000"/>
                </a:solidFill>
                <a:effectLst/>
                <a:latin typeface="Verdana" panose="020B0604030504040204" pitchFamily="34" charset="0"/>
              </a:rPr>
              <a:t>Hoy la academia le apuesta no solo a superar el mito del crecimiento, </a:t>
            </a:r>
            <a:r>
              <a:rPr lang="es-CO" dirty="0">
                <a:solidFill>
                  <a:srgbClr val="FF0000"/>
                </a:solidFill>
                <a:effectLst/>
                <a:latin typeface="Verdana" panose="020B0604030504040204" pitchFamily="34" charset="0"/>
              </a:rPr>
              <a:t>sino a redefinir las </a:t>
            </a:r>
            <a:r>
              <a:rPr lang="es-CO" i="1" dirty="0">
                <a:solidFill>
                  <a:srgbClr val="FF0000"/>
                </a:solidFill>
                <a:effectLst/>
                <a:latin typeface="Verdana" panose="020B0604030504040204" pitchFamily="34" charset="0"/>
              </a:rPr>
              <a:t>necesidades </a:t>
            </a:r>
            <a:r>
              <a:rPr lang="es-CO" dirty="0">
                <a:solidFill>
                  <a:srgbClr val="FF0000"/>
                </a:solidFill>
                <a:effectLst/>
                <a:latin typeface="Verdana" panose="020B0604030504040204" pitchFamily="34" charset="0"/>
              </a:rPr>
              <a:t>humanas</a:t>
            </a:r>
            <a:r>
              <a:rPr lang="es-CO" dirty="0">
                <a:solidFill>
                  <a:srgbClr val="000000"/>
                </a:solidFill>
                <a:effectLst/>
                <a:latin typeface="Verdana" panose="020B0604030504040204" pitchFamily="34" charset="0"/>
              </a:rPr>
              <a:t>. </a:t>
            </a:r>
          </a:p>
          <a:p>
            <a:pPr>
              <a:defRPr/>
            </a:pPr>
            <a:r>
              <a:rPr lang="es-CO" dirty="0">
                <a:solidFill>
                  <a:srgbClr val="000000"/>
                </a:solidFill>
                <a:effectLst/>
                <a:latin typeface="Verdana" panose="020B0604030504040204" pitchFamily="34" charset="0"/>
              </a:rPr>
              <a:t>Desde luego, estas requieren satisfactores que no siempre tienen que ser materiales. Al respecto ha dicho Erich Fromm: «Necesitamos determinar qué necesidades se originan en nuestro organismo, cuáles son resultado del </a:t>
            </a:r>
            <a:r>
              <a:rPr lang="es-CO" dirty="0">
                <a:solidFill>
                  <a:srgbClr val="FF0000"/>
                </a:solidFill>
                <a:effectLst/>
                <a:latin typeface="Verdana" panose="020B0604030504040204" pitchFamily="34" charset="0"/>
              </a:rPr>
              <a:t>progreso cultural</a:t>
            </a:r>
            <a:r>
              <a:rPr lang="es-CO" dirty="0">
                <a:solidFill>
                  <a:srgbClr val="000000"/>
                </a:solidFill>
                <a:effectLst/>
                <a:latin typeface="Verdana" panose="020B0604030504040204" pitchFamily="34" charset="0"/>
              </a:rPr>
              <a:t>, cuáles expresiones del desarrollo del individuo, cuáles son sintéticas, impuestas por la industria al individuo» (Erich Fromm, </a:t>
            </a:r>
            <a:r>
              <a:rPr lang="es-CO" i="1" dirty="0">
                <a:solidFill>
                  <a:srgbClr val="000000"/>
                </a:solidFill>
                <a:effectLst/>
                <a:latin typeface="Verdana" panose="020B0604030504040204" pitchFamily="34" charset="0"/>
              </a:rPr>
              <a:t>¿Tener o ser? </a:t>
            </a:r>
            <a:r>
              <a:rPr lang="es-CO" dirty="0">
                <a:solidFill>
                  <a:srgbClr val="000000"/>
                </a:solidFill>
                <a:effectLst/>
                <a:latin typeface="Verdana" panose="020B0604030504040204" pitchFamily="34" charset="0"/>
              </a:rPr>
              <a:t>(México: </a:t>
            </a:r>
            <a:r>
              <a:rPr lang="es-CO" dirty="0" err="1">
                <a:solidFill>
                  <a:srgbClr val="000000"/>
                </a:solidFill>
                <a:effectLst/>
                <a:latin typeface="Verdana" panose="020B0604030504040204" pitchFamily="34" charset="0"/>
              </a:rPr>
              <a:t>fce</a:t>
            </a:r>
            <a:r>
              <a:rPr lang="es-CO" dirty="0">
                <a:solidFill>
                  <a:srgbClr val="000000"/>
                </a:solidFill>
                <a:effectLst/>
                <a:latin typeface="Verdana" panose="020B0604030504040204" pitchFamily="34" charset="0"/>
              </a:rPr>
              <a:t>, 2013), 190)</a:t>
            </a:r>
            <a:endParaRPr lang="es-CO"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C317FC-679A-DD38-5C7A-92D8C119E07D}"/>
              </a:ext>
            </a:extLst>
          </p:cNvPr>
          <p:cNvSpPr>
            <a:spLocks noGrp="1"/>
          </p:cNvSpPr>
          <p:nvPr>
            <p:ph type="title"/>
          </p:nvPr>
        </p:nvSpPr>
        <p:spPr>
          <a:xfrm>
            <a:off x="855663" y="619125"/>
            <a:ext cx="7429500" cy="1477963"/>
          </a:xfrm>
        </p:spPr>
        <p:txBody>
          <a:bodyPr/>
          <a:lstStyle/>
          <a:p>
            <a:pPr>
              <a:defRPr/>
            </a:pPr>
            <a:r>
              <a:rPr lang="es-CO" dirty="0"/>
              <a:t>5. Dimensión escatológica</a:t>
            </a:r>
          </a:p>
        </p:txBody>
      </p:sp>
      <p:sp>
        <p:nvSpPr>
          <p:cNvPr id="3" name="Marcador de contenido 2">
            <a:extLst>
              <a:ext uri="{FF2B5EF4-FFF2-40B4-BE49-F238E27FC236}">
                <a16:creationId xmlns:a16="http://schemas.microsoft.com/office/drawing/2014/main" id="{544B4BC8-5D24-546B-D298-8EED58A575DD}"/>
              </a:ext>
            </a:extLst>
          </p:cNvPr>
          <p:cNvSpPr>
            <a:spLocks noGrp="1"/>
          </p:cNvSpPr>
          <p:nvPr>
            <p:ph idx="1"/>
          </p:nvPr>
        </p:nvSpPr>
        <p:spPr>
          <a:xfrm>
            <a:off x="855663" y="2249488"/>
            <a:ext cx="7429500" cy="3541712"/>
          </a:xfrm>
        </p:spPr>
        <p:txBody>
          <a:bodyPr>
            <a:normAutofit fontScale="85000" lnSpcReduction="10000"/>
          </a:bodyPr>
          <a:lstStyle/>
          <a:p>
            <a:pPr algn="just">
              <a:defRPr/>
            </a:pPr>
            <a:r>
              <a:rPr lang="es-CO" dirty="0"/>
              <a:t>Sobre el Juicio Final, Dios obrará el discernimiento —el gran discernimiento — hacia nosotros. Las imágenes del agricultor, el pescador y el mercader son ejemplos de lo que ocurre en el Reino de los Cielos, un Reino que se manifiesta en las acciones ordinarias de la vida, que nos exigen tomar posición. Por eso es tan importante saber discernir: las grandes elecciones pueden surgir de circunstancias que a primera vista parecen secundarias, pero que resultan ser decisivas. Por ejemplo, pensemos en el primer encuentro de Andrés y Juan con Jesús, un encuentro que nace de una simple pregunta: "Rabí, ¿dónde vives?" —"Venid y veréis" (cf. </a:t>
            </a:r>
            <a:r>
              <a:rPr lang="es-CO" dirty="0" err="1"/>
              <a:t>Jn</a:t>
            </a:r>
            <a:r>
              <a:rPr lang="es-CO" dirty="0"/>
              <a:t> 1,38−39).</a:t>
            </a:r>
          </a:p>
          <a:p>
            <a:pPr>
              <a:defRPr/>
            </a:pPr>
            <a:endParaRPr lang="es-CO"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EB9B9D-655A-2844-5856-A8BE06B1858B}"/>
              </a:ext>
            </a:extLst>
          </p:cNvPr>
          <p:cNvSpPr>
            <a:spLocks noGrp="1"/>
          </p:cNvSpPr>
          <p:nvPr>
            <p:ph type="title"/>
          </p:nvPr>
        </p:nvSpPr>
        <p:spPr>
          <a:xfrm>
            <a:off x="855663" y="619125"/>
            <a:ext cx="7429500" cy="1477963"/>
          </a:xfrm>
        </p:spPr>
        <p:txBody>
          <a:bodyPr/>
          <a:lstStyle/>
          <a:p>
            <a:pPr>
              <a:defRPr/>
            </a:pPr>
            <a:r>
              <a:rPr lang="es-CO" dirty="0"/>
              <a:t> LA CRISIS escatológica HOY</a:t>
            </a:r>
          </a:p>
        </p:txBody>
      </p:sp>
      <p:sp>
        <p:nvSpPr>
          <p:cNvPr id="3" name="Marcador de contenido 2">
            <a:extLst>
              <a:ext uri="{FF2B5EF4-FFF2-40B4-BE49-F238E27FC236}">
                <a16:creationId xmlns:a16="http://schemas.microsoft.com/office/drawing/2014/main" id="{5C70A103-04C4-7D70-D0C5-0E12735305C8}"/>
              </a:ext>
            </a:extLst>
          </p:cNvPr>
          <p:cNvSpPr>
            <a:spLocks noGrp="1"/>
          </p:cNvSpPr>
          <p:nvPr>
            <p:ph idx="1"/>
          </p:nvPr>
        </p:nvSpPr>
        <p:spPr>
          <a:xfrm>
            <a:off x="855663" y="2249488"/>
            <a:ext cx="7429500" cy="3541712"/>
          </a:xfrm>
        </p:spPr>
        <p:txBody>
          <a:bodyPr>
            <a:normAutofit fontScale="77500" lnSpcReduction="20000"/>
          </a:bodyPr>
          <a:lstStyle/>
          <a:p>
            <a:pPr>
              <a:defRPr/>
            </a:pPr>
            <a:r>
              <a:rPr lang="es-CO" dirty="0">
                <a:solidFill>
                  <a:srgbClr val="000000"/>
                </a:solidFill>
                <a:effectLst/>
                <a:latin typeface="Verdana" panose="020B0604030504040204" pitchFamily="34" charset="0"/>
              </a:rPr>
              <a:t> «Evitar el uso de material plástico y de papel, reducir el consumo de agua, separar los residuos (...) compartir un mismo vehículo entre varias personas», etc. De las pequeñas acciones también depende la </a:t>
            </a:r>
            <a:r>
              <a:rPr lang="es-CO" dirty="0">
                <a:solidFill>
                  <a:srgbClr val="FF0000"/>
                </a:solidFill>
                <a:effectLst/>
                <a:latin typeface="Verdana" panose="020B0604030504040204" pitchFamily="34" charset="0"/>
              </a:rPr>
              <a:t>supervivencia de la obra de Dios en la que habitamos: nuestra casa común.</a:t>
            </a:r>
            <a:r>
              <a:rPr lang="es-CO" dirty="0">
                <a:solidFill>
                  <a:srgbClr val="000000"/>
                </a:solidFill>
                <a:effectLst/>
                <a:latin typeface="Verdana" panose="020B0604030504040204" pitchFamily="34" charset="0"/>
              </a:rPr>
              <a:t> (Francisco, </a:t>
            </a:r>
            <a:r>
              <a:rPr lang="es-CO" i="1" dirty="0" err="1">
                <a:solidFill>
                  <a:srgbClr val="000000"/>
                </a:solidFill>
                <a:effectLst/>
                <a:latin typeface="Verdana" panose="020B0604030504040204" pitchFamily="34" charset="0"/>
              </a:rPr>
              <a:t>Laudato</a:t>
            </a:r>
            <a:r>
              <a:rPr lang="es-CO" i="1" dirty="0">
                <a:solidFill>
                  <a:srgbClr val="000000"/>
                </a:solidFill>
                <a:effectLst/>
                <a:latin typeface="Verdana" panose="020B0604030504040204" pitchFamily="34" charset="0"/>
              </a:rPr>
              <a:t> si. El cuidado de la casa común, </a:t>
            </a:r>
            <a:r>
              <a:rPr lang="es-CO" dirty="0">
                <a:solidFill>
                  <a:srgbClr val="000000"/>
                </a:solidFill>
                <a:effectLst/>
                <a:latin typeface="Verdana" panose="020B0604030504040204" pitchFamily="34" charset="0"/>
              </a:rPr>
              <a:t>n. 211.)</a:t>
            </a:r>
          </a:p>
          <a:p>
            <a:pPr>
              <a:defRPr/>
            </a:pPr>
            <a:r>
              <a:rPr lang="es-CO" dirty="0">
                <a:solidFill>
                  <a:srgbClr val="000000"/>
                </a:solidFill>
                <a:effectLst/>
                <a:latin typeface="Verdana" panose="020B0604030504040204" pitchFamily="34" charset="0"/>
              </a:rPr>
              <a:t>Convencido como lo estaba el filósofo y psicoanalista Erich Fromm de que: “la supervivencia física de la especie humana depende de un </a:t>
            </a:r>
            <a:r>
              <a:rPr lang="es-CO" dirty="0">
                <a:solidFill>
                  <a:srgbClr val="FF0000"/>
                </a:solidFill>
                <a:effectLst/>
                <a:latin typeface="Verdana" panose="020B0604030504040204" pitchFamily="34" charset="0"/>
              </a:rPr>
              <a:t>cambio radical del corazón humano”. </a:t>
            </a:r>
            <a:r>
              <a:rPr lang="es-CO" dirty="0">
                <a:solidFill>
                  <a:srgbClr val="000000"/>
                </a:solidFill>
                <a:effectLst/>
                <a:latin typeface="Verdana" panose="020B0604030504040204" pitchFamily="34" charset="0"/>
              </a:rPr>
              <a:t>(Erich Fromm, </a:t>
            </a:r>
            <a:r>
              <a:rPr lang="es-CO" i="1" dirty="0">
                <a:solidFill>
                  <a:srgbClr val="000000"/>
                </a:solidFill>
                <a:effectLst/>
                <a:latin typeface="Verdana" panose="020B0604030504040204" pitchFamily="34" charset="0"/>
              </a:rPr>
              <a:t>¿Tener o ser?, </a:t>
            </a:r>
            <a:r>
              <a:rPr lang="es-CO" dirty="0">
                <a:solidFill>
                  <a:srgbClr val="000000"/>
                </a:solidFill>
                <a:effectLst/>
                <a:latin typeface="Verdana" panose="020B0604030504040204" pitchFamily="34" charset="0"/>
              </a:rPr>
              <a:t>31).</a:t>
            </a:r>
            <a:endParaRPr lang="es-CO"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F8643D-FC92-CDE7-0BCF-830E331B7F8E}"/>
              </a:ext>
            </a:extLst>
          </p:cNvPr>
          <p:cNvSpPr>
            <a:spLocks noGrp="1"/>
          </p:cNvSpPr>
          <p:nvPr>
            <p:ph type="title"/>
          </p:nvPr>
        </p:nvSpPr>
        <p:spPr>
          <a:xfrm>
            <a:off x="855663" y="619125"/>
            <a:ext cx="7429500" cy="1477963"/>
          </a:xfrm>
        </p:spPr>
        <p:txBody>
          <a:bodyPr/>
          <a:lstStyle/>
          <a:p>
            <a:pPr algn="ctr">
              <a:defRPr/>
            </a:pPr>
            <a:r>
              <a:rPr lang="es-CO" dirty="0"/>
              <a:t>EL PROBLEMA DEL DISCENIMIENTO hoy</a:t>
            </a:r>
          </a:p>
        </p:txBody>
      </p:sp>
      <p:sp>
        <p:nvSpPr>
          <p:cNvPr id="3" name="Marcador de contenido 2">
            <a:extLst>
              <a:ext uri="{FF2B5EF4-FFF2-40B4-BE49-F238E27FC236}">
                <a16:creationId xmlns:a16="http://schemas.microsoft.com/office/drawing/2014/main" id="{A93FB49A-74A3-A7A5-4EE9-C46F20AE3AF2}"/>
              </a:ext>
            </a:extLst>
          </p:cNvPr>
          <p:cNvSpPr>
            <a:spLocks noGrp="1"/>
          </p:cNvSpPr>
          <p:nvPr>
            <p:ph idx="1"/>
          </p:nvPr>
        </p:nvSpPr>
        <p:spPr>
          <a:xfrm>
            <a:off x="855663" y="2249488"/>
            <a:ext cx="7429500" cy="3541712"/>
          </a:xfrm>
        </p:spPr>
        <p:txBody>
          <a:bodyPr>
            <a:noAutofit/>
          </a:bodyPr>
          <a:lstStyle/>
          <a:p>
            <a:pPr algn="just">
              <a:defRPr/>
            </a:pPr>
            <a:r>
              <a:rPr lang="es-CO" sz="2300" dirty="0">
                <a:effectLst/>
                <a:latin typeface="Palatino Linotype" panose="02040502050505030304" pitchFamily="18" charset="0"/>
              </a:rPr>
              <a:t>En efecto, como es bien sabido, el centro de este mensaje, </a:t>
            </a:r>
            <a:r>
              <a:rPr lang="es-CO" sz="2300" dirty="0" err="1">
                <a:effectLst/>
                <a:latin typeface="Palatino Linotype" panose="02040502050505030304" pitchFamily="18" charset="0"/>
              </a:rPr>
              <a:t>según</a:t>
            </a:r>
            <a:r>
              <a:rPr lang="es-CO" sz="2300" dirty="0">
                <a:effectLst/>
                <a:latin typeface="Palatino Linotype" panose="02040502050505030304" pitchFamily="18" charset="0"/>
              </a:rPr>
              <a:t> los </a:t>
            </a:r>
            <a:r>
              <a:rPr lang="es-CO" sz="2300" dirty="0" err="1">
                <a:effectLst/>
                <a:latin typeface="Palatino Linotype" panose="02040502050505030304" pitchFamily="18" charset="0"/>
              </a:rPr>
              <a:t>sinópticos</a:t>
            </a:r>
            <a:r>
              <a:rPr lang="es-CO" sz="2300" dirty="0">
                <a:effectLst/>
                <a:latin typeface="Palatino Linotype" panose="02040502050505030304" pitchFamily="18" charset="0"/>
              </a:rPr>
              <a:t>, no fue Dios, sino el reino de Dios (Mc 1, 14-15; Mt 4, 17.23; 10, 7; </a:t>
            </a:r>
            <a:r>
              <a:rPr lang="es-CO" sz="2300" dirty="0" err="1">
                <a:effectLst/>
                <a:latin typeface="Palatino Linotype" panose="02040502050505030304" pitchFamily="18" charset="0"/>
              </a:rPr>
              <a:t>Lc</a:t>
            </a:r>
            <a:r>
              <a:rPr lang="es-CO" sz="2300" dirty="0">
                <a:effectLst/>
                <a:latin typeface="Palatino Linotype" panose="02040502050505030304" pitchFamily="18" charset="0"/>
              </a:rPr>
              <a:t> 4, 43). Es decir, a </a:t>
            </a:r>
            <a:r>
              <a:rPr lang="es-CO" sz="2300" dirty="0" err="1">
                <a:solidFill>
                  <a:srgbClr val="FF0000"/>
                </a:solidFill>
                <a:effectLst/>
                <a:latin typeface="Palatino Linotype" panose="02040502050505030304" pitchFamily="18" charset="0"/>
              </a:rPr>
              <a:t>Jesús</a:t>
            </a:r>
            <a:r>
              <a:rPr lang="es-CO" sz="2300" dirty="0">
                <a:solidFill>
                  <a:srgbClr val="FF0000"/>
                </a:solidFill>
                <a:effectLst/>
                <a:latin typeface="Palatino Linotype" panose="02040502050505030304" pitchFamily="18" charset="0"/>
              </a:rPr>
              <a:t> no le preocupó el </a:t>
            </a:r>
            <a:r>
              <a:rPr lang="es-CO" sz="2300" dirty="0">
                <a:solidFill>
                  <a:schemeClr val="bg1"/>
                </a:solidFill>
                <a:effectLst/>
                <a:latin typeface="Palatino Linotype" panose="02040502050505030304" pitchFamily="18" charset="0"/>
              </a:rPr>
              <a:t>problema de Dios </a:t>
            </a:r>
            <a:r>
              <a:rPr lang="es-CO" sz="2300" dirty="0">
                <a:solidFill>
                  <a:srgbClr val="FF0000"/>
                </a:solidFill>
                <a:effectLst/>
                <a:latin typeface="Palatino Linotype" panose="02040502050505030304" pitchFamily="18" charset="0"/>
              </a:rPr>
              <a:t>en sí, sino </a:t>
            </a:r>
            <a:r>
              <a:rPr lang="es-CO" sz="2300" dirty="0" err="1">
                <a:solidFill>
                  <a:srgbClr val="FF0000"/>
                </a:solidFill>
                <a:effectLst/>
                <a:latin typeface="Palatino Linotype" panose="02040502050505030304" pitchFamily="18" charset="0"/>
              </a:rPr>
              <a:t>dónde</a:t>
            </a:r>
            <a:r>
              <a:rPr lang="es-CO" sz="2300" dirty="0">
                <a:solidFill>
                  <a:srgbClr val="FF0000"/>
                </a:solidFill>
                <a:effectLst/>
                <a:latin typeface="Palatino Linotype" panose="02040502050505030304" pitchFamily="18" charset="0"/>
              </a:rPr>
              <a:t> y </a:t>
            </a:r>
            <a:r>
              <a:rPr lang="es-CO" sz="2300" dirty="0" err="1">
                <a:solidFill>
                  <a:srgbClr val="FF0000"/>
                </a:solidFill>
                <a:effectLst/>
                <a:latin typeface="Palatino Linotype" panose="02040502050505030304" pitchFamily="18" charset="0"/>
              </a:rPr>
              <a:t>cómo</a:t>
            </a:r>
            <a:r>
              <a:rPr lang="es-CO" sz="2300" dirty="0">
                <a:solidFill>
                  <a:srgbClr val="FF0000"/>
                </a:solidFill>
                <a:effectLst/>
                <a:latin typeface="Palatino Linotype" panose="02040502050505030304" pitchFamily="18" charset="0"/>
              </a:rPr>
              <a:t> podemos los seres humanos </a:t>
            </a:r>
            <a:r>
              <a:rPr lang="es-CO" sz="2300" u="sng" dirty="0">
                <a:solidFill>
                  <a:schemeClr val="bg1"/>
                </a:solidFill>
                <a:effectLst/>
                <a:latin typeface="Palatino Linotype" panose="02040502050505030304" pitchFamily="18" charset="0"/>
              </a:rPr>
              <a:t>encontrar</a:t>
            </a:r>
            <a:r>
              <a:rPr lang="es-CO" sz="2300" dirty="0">
                <a:solidFill>
                  <a:srgbClr val="FF0000"/>
                </a:solidFill>
                <a:effectLst/>
                <a:latin typeface="Palatino Linotype" panose="02040502050505030304" pitchFamily="18" charset="0"/>
              </a:rPr>
              <a:t> a Dios y relacionarnos con </a:t>
            </a:r>
            <a:r>
              <a:rPr lang="es-CO" sz="2300" dirty="0" err="1">
                <a:solidFill>
                  <a:srgbClr val="FF0000"/>
                </a:solidFill>
                <a:effectLst/>
                <a:latin typeface="Palatino Linotype" panose="02040502050505030304" pitchFamily="18" charset="0"/>
              </a:rPr>
              <a:t>él</a:t>
            </a:r>
            <a:r>
              <a:rPr lang="es-CO" sz="2300" dirty="0">
                <a:effectLst/>
                <a:latin typeface="Palatino Linotype" panose="02040502050505030304" pitchFamily="18" charset="0"/>
              </a:rPr>
              <a:t>. </a:t>
            </a:r>
            <a:endParaRPr lang="es-CO" sz="2300"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7CAED8-4E9F-360A-FF42-F4CF50E47CBD}"/>
              </a:ext>
            </a:extLst>
          </p:cNvPr>
          <p:cNvSpPr>
            <a:spLocks noGrp="1"/>
          </p:cNvSpPr>
          <p:nvPr>
            <p:ph type="title"/>
          </p:nvPr>
        </p:nvSpPr>
        <p:spPr>
          <a:xfrm>
            <a:off x="855663" y="619125"/>
            <a:ext cx="7429500" cy="1477963"/>
          </a:xfrm>
        </p:spPr>
        <p:txBody>
          <a:bodyPr/>
          <a:lstStyle/>
          <a:p>
            <a:pPr>
              <a:defRPr/>
            </a:pPr>
            <a:endParaRPr lang="es-CO"/>
          </a:p>
        </p:txBody>
      </p:sp>
      <p:sp>
        <p:nvSpPr>
          <p:cNvPr id="3" name="Marcador de contenido 2">
            <a:extLst>
              <a:ext uri="{FF2B5EF4-FFF2-40B4-BE49-F238E27FC236}">
                <a16:creationId xmlns:a16="http://schemas.microsoft.com/office/drawing/2014/main" id="{1BA5EDD8-4F6E-F922-C7FF-9E85DF64C689}"/>
              </a:ext>
            </a:extLst>
          </p:cNvPr>
          <p:cNvSpPr>
            <a:spLocks noGrp="1"/>
          </p:cNvSpPr>
          <p:nvPr>
            <p:ph idx="1"/>
          </p:nvPr>
        </p:nvSpPr>
        <p:spPr>
          <a:xfrm>
            <a:off x="855663" y="2249488"/>
            <a:ext cx="7429500" cy="3541712"/>
          </a:xfrm>
        </p:spPr>
        <p:txBody>
          <a:bodyPr>
            <a:normAutofit fontScale="85000" lnSpcReduction="20000"/>
          </a:bodyPr>
          <a:lstStyle/>
          <a:p>
            <a:pPr algn="just">
              <a:defRPr/>
            </a:pPr>
            <a:r>
              <a:rPr lang="es-CO" dirty="0">
                <a:effectLst/>
                <a:latin typeface="Palatino Linotype" panose="02040502050505030304" pitchFamily="18" charset="0"/>
              </a:rPr>
              <a:t>Ahora bien, </a:t>
            </a:r>
            <a:r>
              <a:rPr lang="es-CO" dirty="0" err="1">
                <a:effectLst/>
                <a:latin typeface="Palatino Linotype" panose="02040502050505030304" pitchFamily="18" charset="0"/>
              </a:rPr>
              <a:t>según</a:t>
            </a:r>
            <a:r>
              <a:rPr lang="es-CO" dirty="0">
                <a:effectLst/>
                <a:latin typeface="Palatino Linotype" panose="02040502050505030304" pitchFamily="18" charset="0"/>
              </a:rPr>
              <a:t> el mensaje del reino, al Dios de </a:t>
            </a:r>
            <a:r>
              <a:rPr lang="es-CO" dirty="0" err="1">
                <a:effectLst/>
                <a:latin typeface="Palatino Linotype" panose="02040502050505030304" pitchFamily="18" charset="0"/>
              </a:rPr>
              <a:t>Jesús</a:t>
            </a:r>
            <a:r>
              <a:rPr lang="es-CO" dirty="0">
                <a:effectLst/>
                <a:latin typeface="Palatino Linotype" panose="02040502050505030304" pitchFamily="18" charset="0"/>
              </a:rPr>
              <a:t> se le encuentra «curando los achaques y enfermedades del pueblo» (Mt 4, 23), «resucitando muertos, limpiando leprosos, echando demonios» (Mt 10, 7). De manera que la </a:t>
            </a:r>
            <a:r>
              <a:rPr lang="es-CO" dirty="0" err="1">
                <a:effectLst/>
                <a:latin typeface="Palatino Linotype" panose="02040502050505030304" pitchFamily="18" charset="0"/>
              </a:rPr>
              <a:t>señal</a:t>
            </a:r>
            <a:r>
              <a:rPr lang="es-CO" dirty="0">
                <a:effectLst/>
                <a:latin typeface="Palatino Linotype" panose="02040502050505030304" pitchFamily="18" charset="0"/>
              </a:rPr>
              <a:t> de la llegada del reino, es decir, la </a:t>
            </a:r>
            <a:r>
              <a:rPr lang="es-CO" dirty="0" err="1">
                <a:effectLst/>
                <a:latin typeface="Palatino Linotype" panose="02040502050505030304" pitchFamily="18" charset="0"/>
              </a:rPr>
              <a:t>señal</a:t>
            </a:r>
            <a:r>
              <a:rPr lang="es-CO" dirty="0">
                <a:effectLst/>
                <a:latin typeface="Palatino Linotype" panose="02040502050505030304" pitchFamily="18" charset="0"/>
              </a:rPr>
              <a:t> de que los seres humanos encontramos a Dios, es que se expulsa a los demonios (</a:t>
            </a:r>
            <a:r>
              <a:rPr lang="es-CO" dirty="0" err="1">
                <a:effectLst/>
                <a:latin typeface="Palatino Linotype" panose="02040502050505030304" pitchFamily="18" charset="0"/>
              </a:rPr>
              <a:t>Lc</a:t>
            </a:r>
            <a:r>
              <a:rPr lang="es-CO" dirty="0">
                <a:effectLst/>
                <a:latin typeface="Palatino Linotype" panose="02040502050505030304" pitchFamily="18" charset="0"/>
              </a:rPr>
              <a:t> 11, 20). </a:t>
            </a:r>
            <a:r>
              <a:rPr lang="es-CO" dirty="0">
                <a:solidFill>
                  <a:srgbClr val="FF0000"/>
                </a:solidFill>
                <a:effectLst/>
                <a:latin typeface="Palatino Linotype" panose="02040502050505030304" pitchFamily="18" charset="0"/>
              </a:rPr>
              <a:t>Lo que, dicho de otra manera, significa que la </a:t>
            </a:r>
            <a:r>
              <a:rPr lang="es-CO" dirty="0" err="1">
                <a:solidFill>
                  <a:srgbClr val="FF0000"/>
                </a:solidFill>
                <a:effectLst/>
                <a:latin typeface="Palatino Linotype" panose="02040502050505030304" pitchFamily="18" charset="0"/>
              </a:rPr>
              <a:t>señal</a:t>
            </a:r>
            <a:r>
              <a:rPr lang="es-CO" dirty="0">
                <a:solidFill>
                  <a:srgbClr val="FF0000"/>
                </a:solidFill>
                <a:effectLst/>
                <a:latin typeface="Palatino Linotype" panose="02040502050505030304" pitchFamily="18" charset="0"/>
              </a:rPr>
              <a:t> de nuestro encuentro con Dios es la </a:t>
            </a:r>
            <a:r>
              <a:rPr lang="es-CO" dirty="0" err="1">
                <a:solidFill>
                  <a:srgbClr val="FF0000"/>
                </a:solidFill>
                <a:effectLst/>
                <a:latin typeface="Palatino Linotype" panose="02040502050505030304" pitchFamily="18" charset="0"/>
              </a:rPr>
              <a:t>liberación</a:t>
            </a:r>
            <a:r>
              <a:rPr lang="es-CO" dirty="0">
                <a:solidFill>
                  <a:srgbClr val="FF0000"/>
                </a:solidFill>
                <a:effectLst/>
                <a:latin typeface="Palatino Linotype" panose="02040502050505030304" pitchFamily="18" charset="0"/>
              </a:rPr>
              <a:t> de cuanto oprime la vida, la limita o la hace indigna, de la forma que sea o sean cuales sean los medios con que eso se haga. (</a:t>
            </a:r>
            <a:r>
              <a:rPr lang="es-CO" dirty="0" err="1">
                <a:solidFill>
                  <a:srgbClr val="FF0000"/>
                </a:solidFill>
                <a:effectLst/>
                <a:latin typeface="Palatino Linotype" panose="02040502050505030304" pitchFamily="18" charset="0"/>
              </a:rPr>
              <a:t>CFr.</a:t>
            </a:r>
            <a:r>
              <a:rPr lang="es-CO" dirty="0">
                <a:solidFill>
                  <a:srgbClr val="FF0000"/>
                </a:solidFill>
                <a:effectLst/>
                <a:latin typeface="Palatino Linotype" panose="02040502050505030304" pitchFamily="18" charset="0"/>
              </a:rPr>
              <a:t> Espiritualidad para insatisfechos)</a:t>
            </a:r>
            <a:endParaRPr lang="es-CO" dirty="0">
              <a:solidFill>
                <a:srgbClr val="FF0000"/>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0CD884-C282-50A7-531F-7414B18F2CF8}"/>
              </a:ext>
            </a:extLst>
          </p:cNvPr>
          <p:cNvSpPr>
            <a:spLocks noGrp="1"/>
          </p:cNvSpPr>
          <p:nvPr>
            <p:ph type="title"/>
          </p:nvPr>
        </p:nvSpPr>
        <p:spPr>
          <a:xfrm>
            <a:off x="855663" y="619125"/>
            <a:ext cx="7429500" cy="1477963"/>
          </a:xfrm>
        </p:spPr>
        <p:txBody>
          <a:bodyPr>
            <a:normAutofit fontScale="90000"/>
          </a:bodyPr>
          <a:lstStyle/>
          <a:p>
            <a:pPr algn="ctr">
              <a:defRPr/>
            </a:pPr>
            <a:r>
              <a:rPr lang="es-CO" dirty="0"/>
              <a:t>Una OPCIÓN pastoral DEL PAPA</a:t>
            </a:r>
            <a:br>
              <a:rPr lang="es-CO" dirty="0"/>
            </a:br>
            <a:r>
              <a:rPr lang="es-CO" dirty="0"/>
              <a:t>“</a:t>
            </a:r>
            <a:r>
              <a:rPr lang="es-CO" dirty="0">
                <a:solidFill>
                  <a:srgbClr val="FF0000"/>
                </a:solidFill>
              </a:rPr>
              <a:t>que toca el corazón del joven</a:t>
            </a:r>
            <a:r>
              <a:rPr lang="es-CO" dirty="0"/>
              <a:t>”</a:t>
            </a:r>
          </a:p>
        </p:txBody>
      </p:sp>
      <p:sp>
        <p:nvSpPr>
          <p:cNvPr id="3" name="Marcador de contenido 2">
            <a:extLst>
              <a:ext uri="{FF2B5EF4-FFF2-40B4-BE49-F238E27FC236}">
                <a16:creationId xmlns:a16="http://schemas.microsoft.com/office/drawing/2014/main" id="{079EC4E4-16D1-174E-C9FD-BFA12FBC0C23}"/>
              </a:ext>
            </a:extLst>
          </p:cNvPr>
          <p:cNvSpPr>
            <a:spLocks noGrp="1"/>
          </p:cNvSpPr>
          <p:nvPr>
            <p:ph idx="1"/>
          </p:nvPr>
        </p:nvSpPr>
        <p:spPr>
          <a:xfrm>
            <a:off x="855663" y="2276475"/>
            <a:ext cx="7429500" cy="3541713"/>
          </a:xfrm>
        </p:spPr>
        <p:txBody>
          <a:bodyPr/>
          <a:lstStyle/>
          <a:p>
            <a:pPr algn="just">
              <a:defRPr/>
            </a:pPr>
            <a:r>
              <a:rPr lang="es-CO" dirty="0">
                <a:solidFill>
                  <a:srgbClr val="000000"/>
                </a:solidFill>
                <a:effectLst/>
                <a:latin typeface="Tahoma" panose="020B0604030504040204" pitchFamily="34" charset="0"/>
              </a:rPr>
              <a:t>Existen dos grandes líneas de acción. Una es </a:t>
            </a:r>
            <a:r>
              <a:rPr lang="es-CO" i="1" dirty="0">
                <a:solidFill>
                  <a:srgbClr val="000000"/>
                </a:solidFill>
                <a:effectLst/>
                <a:latin typeface="Tahoma" panose="020B0604030504040204" pitchFamily="34" charset="0"/>
              </a:rPr>
              <a:t>la </a:t>
            </a:r>
            <a:r>
              <a:rPr lang="es-CO" i="1" dirty="0">
                <a:solidFill>
                  <a:srgbClr val="FF0000"/>
                </a:solidFill>
                <a:effectLst/>
                <a:latin typeface="Tahoma" panose="020B0604030504040204" pitchFamily="34" charset="0"/>
              </a:rPr>
              <a:t>búsqueda</a:t>
            </a:r>
            <a:r>
              <a:rPr lang="es-CO" dirty="0">
                <a:solidFill>
                  <a:srgbClr val="000000"/>
                </a:solidFill>
                <a:effectLst/>
                <a:latin typeface="Tahoma" panose="020B0604030504040204" pitchFamily="34" charset="0"/>
              </a:rPr>
              <a:t>, la convocatoria, el llamado que atraiga a nuevos jóvenes a la experiencia del Señor. La otra es </a:t>
            </a:r>
            <a:r>
              <a:rPr lang="es-CO" i="1" dirty="0">
                <a:solidFill>
                  <a:srgbClr val="000000"/>
                </a:solidFill>
                <a:effectLst/>
                <a:latin typeface="Tahoma" panose="020B0604030504040204" pitchFamily="34" charset="0"/>
              </a:rPr>
              <a:t>el </a:t>
            </a:r>
            <a:r>
              <a:rPr lang="es-CO" i="1" dirty="0">
                <a:solidFill>
                  <a:srgbClr val="FF0000"/>
                </a:solidFill>
                <a:effectLst/>
                <a:latin typeface="Tahoma" panose="020B0604030504040204" pitchFamily="34" charset="0"/>
              </a:rPr>
              <a:t>crecimiento</a:t>
            </a:r>
            <a:r>
              <a:rPr lang="es-CO" dirty="0">
                <a:solidFill>
                  <a:srgbClr val="000000"/>
                </a:solidFill>
                <a:effectLst/>
                <a:latin typeface="Tahoma" panose="020B0604030504040204" pitchFamily="34" charset="0"/>
              </a:rPr>
              <a:t>, el desarrollo de un camino de maduración de los que ya han hecho esa experiencia. (209, PP Francisco, EXHORTACIÓN APOSTÓLICA POSTSINODAL, </a:t>
            </a:r>
            <a:r>
              <a:rPr lang="es-CO" b="1" i="1" dirty="0">
                <a:solidFill>
                  <a:srgbClr val="000000"/>
                </a:solidFill>
                <a:effectLst/>
                <a:latin typeface="Tahoma" panose="020B0604030504040204" pitchFamily="34" charset="0"/>
              </a:rPr>
              <a:t>CHRISTUS VIVIT</a:t>
            </a:r>
            <a:r>
              <a:rPr lang="es-CO" dirty="0">
                <a:solidFill>
                  <a:srgbClr val="000000"/>
                </a:solidFill>
                <a:effectLst/>
                <a:latin typeface="Tahoma" panose="020B0604030504040204" pitchFamily="34" charset="0"/>
              </a:rPr>
              <a:t> )</a:t>
            </a:r>
            <a:endParaRPr lang="es-CO"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C4E9AC-6436-1339-23FC-309E15832B4F}"/>
              </a:ext>
            </a:extLst>
          </p:cNvPr>
          <p:cNvSpPr>
            <a:spLocks noGrp="1"/>
          </p:cNvSpPr>
          <p:nvPr>
            <p:ph type="title"/>
          </p:nvPr>
        </p:nvSpPr>
        <p:spPr>
          <a:xfrm>
            <a:off x="855663" y="619125"/>
            <a:ext cx="7429500" cy="1477963"/>
          </a:xfrm>
        </p:spPr>
        <p:txBody>
          <a:bodyPr>
            <a:normAutofit fontScale="90000"/>
          </a:bodyPr>
          <a:lstStyle/>
          <a:p>
            <a:pPr eaLnBrk="1" fontAlgn="auto" hangingPunct="1">
              <a:spcAft>
                <a:spcPts val="0"/>
              </a:spcAft>
              <a:defRPr/>
            </a:pPr>
            <a:r>
              <a:rPr lang="es-CO" dirty="0"/>
              <a:t> 1. </a:t>
            </a:r>
            <a:r>
              <a:rPr lang="es-CO" dirty="0">
                <a:solidFill>
                  <a:srgbClr val="FF0000"/>
                </a:solidFill>
              </a:rPr>
              <a:t>Incapacidad de declarar ignorancia en la vida espiritual</a:t>
            </a:r>
            <a:r>
              <a:rPr lang="es-CO" dirty="0"/>
              <a:t>: SOY IGNORANTE </a:t>
            </a:r>
            <a:br>
              <a:rPr lang="es-CO" dirty="0"/>
            </a:br>
            <a:endParaRPr lang="es-CO" dirty="0"/>
          </a:p>
        </p:txBody>
      </p:sp>
      <p:sp>
        <p:nvSpPr>
          <p:cNvPr id="3" name="Marcador de contenido 2">
            <a:extLst>
              <a:ext uri="{FF2B5EF4-FFF2-40B4-BE49-F238E27FC236}">
                <a16:creationId xmlns:a16="http://schemas.microsoft.com/office/drawing/2014/main" id="{E1492CE2-BEB9-CBD5-B7D6-DCC24DF324DE}"/>
              </a:ext>
            </a:extLst>
          </p:cNvPr>
          <p:cNvSpPr>
            <a:spLocks noGrp="1"/>
          </p:cNvSpPr>
          <p:nvPr>
            <p:ph idx="1"/>
          </p:nvPr>
        </p:nvSpPr>
        <p:spPr>
          <a:xfrm>
            <a:off x="323850" y="1658938"/>
            <a:ext cx="7429500" cy="3540125"/>
          </a:xfrm>
        </p:spPr>
        <p:txBody>
          <a:bodyPr/>
          <a:lstStyle/>
          <a:p>
            <a:pPr eaLnBrk="1" fontAlgn="auto" hangingPunct="1">
              <a:spcAft>
                <a:spcPts val="0"/>
              </a:spcAft>
              <a:defRPr/>
            </a:pPr>
            <a:r>
              <a:rPr lang="es-CO" dirty="0"/>
              <a:t>Nos da vergüenza decir “no se”. ¿Qué pensarán de mi? Nos cuesta reconocer que hay cosas que no sabemos creyendo que deberíamos saber. Para poder aprender hace falta una declaración de ignorancia. La ignorancia no es lo opuesto al aprendizaje, es el "umbral del aprendizaje"</a:t>
            </a:r>
          </a:p>
        </p:txBody>
      </p:sp>
      <p:pic>
        <p:nvPicPr>
          <p:cNvPr id="27651" name="Imagen 6">
            <a:extLst>
              <a:ext uri="{FF2B5EF4-FFF2-40B4-BE49-F238E27FC236}">
                <a16:creationId xmlns:a16="http://schemas.microsoft.com/office/drawing/2014/main" id="{459D7D71-35E6-57F9-82A4-8805C692F9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7650" y="9464675"/>
            <a:ext cx="7067550"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3" descr="page2image19702304">
            <a:extLst>
              <a:ext uri="{FF2B5EF4-FFF2-40B4-BE49-F238E27FC236}">
                <a16:creationId xmlns:a16="http://schemas.microsoft.com/office/drawing/2014/main" id="{12993B82-0AB1-C37D-C744-C4CDBB5FA7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3873500"/>
            <a:ext cx="4546600"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2CD84F-B82F-2554-3893-1489CB81A704}"/>
              </a:ext>
            </a:extLst>
          </p:cNvPr>
          <p:cNvSpPr>
            <a:spLocks noGrp="1"/>
          </p:cNvSpPr>
          <p:nvPr>
            <p:ph type="title"/>
          </p:nvPr>
        </p:nvSpPr>
        <p:spPr>
          <a:xfrm>
            <a:off x="855663" y="619125"/>
            <a:ext cx="7429500" cy="1477963"/>
          </a:xfrm>
        </p:spPr>
        <p:txBody>
          <a:bodyPr/>
          <a:lstStyle/>
          <a:p>
            <a:pPr algn="ctr">
              <a:defRPr/>
            </a:pPr>
            <a:r>
              <a:rPr lang="es-CO" dirty="0">
                <a:latin typeface="Aharoni" panose="02010803020104030203" pitchFamily="2" charset="-79"/>
                <a:cs typeface="Aharoni" panose="02010803020104030203" pitchFamily="2" charset="-79"/>
              </a:rPr>
              <a:t>Dos grandes frecuencias del trabajo con jóvenes (#209)</a:t>
            </a:r>
          </a:p>
        </p:txBody>
      </p:sp>
      <p:pic>
        <p:nvPicPr>
          <p:cNvPr id="92162" name="Picture 2" descr="Icono de radio portátil de renderizado 3d | Archivo PSD Gratis">
            <a:extLst>
              <a:ext uri="{FF2B5EF4-FFF2-40B4-BE49-F238E27FC236}">
                <a16:creationId xmlns:a16="http://schemas.microsoft.com/office/drawing/2014/main" id="{5F1A929A-B7CA-86F9-4612-6382058351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864" t="31691" r="15024" b="17488"/>
          <a:stretch>
            <a:fillRect/>
          </a:stretch>
        </p:blipFill>
        <p:spPr bwMode="auto">
          <a:xfrm>
            <a:off x="2693988" y="2203450"/>
            <a:ext cx="3429000" cy="24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CuadroTexto 3">
            <a:extLst>
              <a:ext uri="{FF2B5EF4-FFF2-40B4-BE49-F238E27FC236}">
                <a16:creationId xmlns:a16="http://schemas.microsoft.com/office/drawing/2014/main" id="{C636A5FB-C9C3-18A4-53F9-E6DFB2E94E34}"/>
              </a:ext>
            </a:extLst>
          </p:cNvPr>
          <p:cNvSpPr txBox="1">
            <a:spLocks noChangeArrowheads="1"/>
          </p:cNvSpPr>
          <p:nvPr/>
        </p:nvSpPr>
        <p:spPr bwMode="auto">
          <a:xfrm>
            <a:off x="288925" y="2719388"/>
            <a:ext cx="2405063"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algn="ctr">
              <a:lnSpc>
                <a:spcPct val="100000"/>
              </a:lnSpc>
              <a:spcBef>
                <a:spcPct val="0"/>
              </a:spcBef>
              <a:buSzTx/>
              <a:buFontTx/>
              <a:buNone/>
            </a:pPr>
            <a:r>
              <a:rPr lang="es-CO" altLang="es-CO" sz="3300" b="1">
                <a:latin typeface="Bell MT" panose="02020503060305020303" pitchFamily="18" charset="77"/>
              </a:rPr>
              <a:t>Búsqueda</a:t>
            </a:r>
          </a:p>
          <a:p>
            <a:pPr algn="ctr">
              <a:lnSpc>
                <a:spcPct val="100000"/>
              </a:lnSpc>
              <a:spcBef>
                <a:spcPct val="0"/>
              </a:spcBef>
              <a:buSzTx/>
              <a:buFontTx/>
              <a:buNone/>
            </a:pPr>
            <a:r>
              <a:rPr lang="es-CO" altLang="es-CO">
                <a:latin typeface="Bell MT" panose="02020503060305020303" pitchFamily="18" charset="77"/>
                <a:ea typeface="Calibri" panose="020F0502020204030204" pitchFamily="34" charset="0"/>
                <a:cs typeface="Times New Roman" panose="02020603050405020304" pitchFamily="18" charset="0"/>
              </a:rPr>
              <a:t>“…atracción hacia una experiencia de encuentro con el Señor.”</a:t>
            </a:r>
            <a:endParaRPr lang="es-CO" altLang="es-CO" sz="3300" b="1">
              <a:latin typeface="Bell MT" panose="02020503060305020303" pitchFamily="18" charset="77"/>
            </a:endParaRPr>
          </a:p>
        </p:txBody>
      </p:sp>
      <p:sp>
        <p:nvSpPr>
          <p:cNvPr id="92164" name="CuadroTexto 4">
            <a:extLst>
              <a:ext uri="{FF2B5EF4-FFF2-40B4-BE49-F238E27FC236}">
                <a16:creationId xmlns:a16="http://schemas.microsoft.com/office/drawing/2014/main" id="{EBC2BB2E-2729-E38D-C79B-A7119F89DEF1}"/>
              </a:ext>
            </a:extLst>
          </p:cNvPr>
          <p:cNvSpPr txBox="1">
            <a:spLocks noChangeArrowheads="1"/>
          </p:cNvSpPr>
          <p:nvPr/>
        </p:nvSpPr>
        <p:spPr bwMode="auto">
          <a:xfrm>
            <a:off x="6529388" y="2830513"/>
            <a:ext cx="2266950" cy="184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algn="ctr">
              <a:lnSpc>
                <a:spcPct val="100000"/>
              </a:lnSpc>
              <a:spcBef>
                <a:spcPct val="0"/>
              </a:spcBef>
              <a:buSzTx/>
              <a:buFontTx/>
              <a:buNone/>
            </a:pPr>
            <a:r>
              <a:rPr lang="es-CO" altLang="es-CO" sz="3000" b="1">
                <a:latin typeface="Bell MT" panose="02020503060305020303" pitchFamily="18" charset="77"/>
              </a:rPr>
              <a:t>Crecimiento</a:t>
            </a:r>
          </a:p>
          <a:p>
            <a:pPr algn="ctr">
              <a:lnSpc>
                <a:spcPct val="100000"/>
              </a:lnSpc>
              <a:spcBef>
                <a:spcPct val="0"/>
              </a:spcBef>
              <a:buSzTx/>
              <a:buFontTx/>
              <a:buNone/>
            </a:pPr>
            <a:r>
              <a:rPr lang="es-CO" altLang="es-CO" sz="2100">
                <a:latin typeface="Bell MT" panose="02020503060305020303" pitchFamily="18" charset="77"/>
                <a:ea typeface="Calibri" panose="020F0502020204030204" pitchFamily="34" charset="0"/>
                <a:cs typeface="Times New Roman" panose="02020603050405020304" pitchFamily="18" charset="0"/>
              </a:rPr>
              <a:t>“…maduración de quienes han recibido la experiencia.”</a:t>
            </a:r>
            <a:endParaRPr lang="es-CO" altLang="es-CO" sz="3000" b="1">
              <a:latin typeface="Bell MT" panose="02020503060305020303" pitchFamily="18" charset="77"/>
            </a:endParaRPr>
          </a:p>
        </p:txBody>
      </p:sp>
      <p:sp>
        <p:nvSpPr>
          <p:cNvPr id="6" name="CuadroTexto 5">
            <a:extLst>
              <a:ext uri="{FF2B5EF4-FFF2-40B4-BE49-F238E27FC236}">
                <a16:creationId xmlns:a16="http://schemas.microsoft.com/office/drawing/2014/main" id="{5B33D81D-DB61-FE48-C939-E4463529C741}"/>
              </a:ext>
            </a:extLst>
          </p:cNvPr>
          <p:cNvSpPr txBox="1"/>
          <p:nvPr/>
        </p:nvSpPr>
        <p:spPr>
          <a:xfrm>
            <a:off x="1042988" y="4816475"/>
            <a:ext cx="7343775" cy="922338"/>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a:defRPr/>
            </a:pPr>
            <a:r>
              <a:rPr lang="es-CO" dirty="0">
                <a:latin typeface="Berlin Sans FB" panose="020E0602020502020306" pitchFamily="34" charset="0"/>
                <a:ea typeface="Calibri" panose="020F0502020204030204" pitchFamily="34" charset="0"/>
                <a:cs typeface="Times New Roman" panose="02020603050405020304" pitchFamily="18" charset="0"/>
              </a:rPr>
              <a:t>Las dinámicas propias de las pastorales educativa, universitaria y juvenil hace que los modos de búsqueda y crecimiento tengan ciertas particularidades, pero esto puede ser ya un vínculo de unidad.</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55CCBB-237D-1D6C-27B2-72C75E0A175A}"/>
              </a:ext>
            </a:extLst>
          </p:cNvPr>
          <p:cNvSpPr>
            <a:spLocks noGrp="1"/>
          </p:cNvSpPr>
          <p:nvPr>
            <p:ph type="title"/>
          </p:nvPr>
        </p:nvSpPr>
        <p:spPr>
          <a:xfrm>
            <a:off x="855663" y="619125"/>
            <a:ext cx="7429500" cy="1477963"/>
          </a:xfrm>
        </p:spPr>
        <p:txBody>
          <a:bodyPr>
            <a:normAutofit fontScale="90000"/>
          </a:bodyPr>
          <a:lstStyle/>
          <a:p>
            <a:pPr algn="ctr">
              <a:defRPr/>
            </a:pPr>
            <a:r>
              <a:rPr lang="es-CO" dirty="0">
                <a:solidFill>
                  <a:srgbClr val="000000"/>
                </a:solidFill>
                <a:effectLst/>
                <a:latin typeface="Tahoma" panose="020B0604030504040204" pitchFamily="34" charset="0"/>
              </a:rPr>
              <a:t>el fomento de la ESPIRITUALIDAD HOY: HACIA UNA cultura del encuentro</a:t>
            </a:r>
            <a:endParaRPr lang="es-CO" dirty="0"/>
          </a:p>
        </p:txBody>
      </p:sp>
      <p:sp>
        <p:nvSpPr>
          <p:cNvPr id="3" name="Marcador de contenido 2">
            <a:extLst>
              <a:ext uri="{FF2B5EF4-FFF2-40B4-BE49-F238E27FC236}">
                <a16:creationId xmlns:a16="http://schemas.microsoft.com/office/drawing/2014/main" id="{A59FCDCB-3D21-0F41-F7A7-5462A1C7BFD4}"/>
              </a:ext>
            </a:extLst>
          </p:cNvPr>
          <p:cNvSpPr>
            <a:spLocks noGrp="1"/>
          </p:cNvSpPr>
          <p:nvPr>
            <p:ph idx="1"/>
          </p:nvPr>
        </p:nvSpPr>
        <p:spPr>
          <a:xfrm>
            <a:off x="855663" y="2249488"/>
            <a:ext cx="7429500" cy="4419600"/>
          </a:xfrm>
        </p:spPr>
        <p:txBody>
          <a:bodyPr>
            <a:normAutofit lnSpcReduction="10000"/>
          </a:bodyPr>
          <a:lstStyle/>
          <a:p>
            <a:pPr>
              <a:defRPr/>
            </a:pPr>
            <a:r>
              <a:rPr lang="es-CO" dirty="0">
                <a:solidFill>
                  <a:srgbClr val="000000"/>
                </a:solidFill>
                <a:effectLst/>
                <a:latin typeface="Tahoma" panose="020B0604030504040204" pitchFamily="34" charset="0"/>
              </a:rPr>
              <a:t>Como espacio de evangelización de los jóvenes, niños...</a:t>
            </a:r>
          </a:p>
          <a:p>
            <a:pPr>
              <a:defRPr/>
            </a:pPr>
            <a:r>
              <a:rPr lang="es-CO" dirty="0">
                <a:solidFill>
                  <a:srgbClr val="000000"/>
                </a:solidFill>
                <a:effectLst/>
                <a:latin typeface="Tahoma" panose="020B0604030504040204" pitchFamily="34" charset="0"/>
              </a:rPr>
              <a:t>También la capacidad de integrar los saberes de la </a:t>
            </a:r>
            <a:r>
              <a:rPr lang="es-CO" dirty="0">
                <a:solidFill>
                  <a:srgbClr val="FF0000"/>
                </a:solidFill>
                <a:effectLst/>
                <a:latin typeface="Tahoma" panose="020B0604030504040204" pitchFamily="34" charset="0"/>
              </a:rPr>
              <a:t>cabeza, el corazón y las manos</a:t>
            </a:r>
            <a:r>
              <a:rPr lang="es-CO" dirty="0">
                <a:solidFill>
                  <a:srgbClr val="000000"/>
                </a:solidFill>
                <a:effectLst/>
                <a:latin typeface="Tahoma" panose="020B0604030504040204" pitchFamily="34" charset="0"/>
              </a:rPr>
              <a:t>. (222, PP Francisco, EXHORTACIÓN APOSTÓLICA POSTSINODAL, </a:t>
            </a:r>
            <a:r>
              <a:rPr lang="es-CO" b="1" i="1" dirty="0">
                <a:solidFill>
                  <a:srgbClr val="000000"/>
                </a:solidFill>
                <a:effectLst/>
                <a:latin typeface="Tahoma" panose="020B0604030504040204" pitchFamily="34" charset="0"/>
              </a:rPr>
              <a:t>CHRISTUS VIVIT</a:t>
            </a:r>
            <a:r>
              <a:rPr lang="es-CO" dirty="0">
                <a:solidFill>
                  <a:srgbClr val="000000"/>
                </a:solidFill>
                <a:effectLst/>
                <a:latin typeface="Tahoma" panose="020B0604030504040204" pitchFamily="34" charset="0"/>
              </a:rPr>
              <a:t> ). </a:t>
            </a:r>
          </a:p>
          <a:p>
            <a:pPr>
              <a:defRPr/>
            </a:pPr>
            <a:r>
              <a:rPr lang="es-CO" dirty="0">
                <a:solidFill>
                  <a:srgbClr val="000000"/>
                </a:solidFill>
                <a:effectLst/>
                <a:latin typeface="Tahoma" panose="020B0604030504040204" pitchFamily="34" charset="0"/>
              </a:rPr>
              <a:t>Cabeza: razón </a:t>
            </a:r>
          </a:p>
          <a:p>
            <a:pPr>
              <a:defRPr/>
            </a:pPr>
            <a:r>
              <a:rPr lang="es-CO" dirty="0">
                <a:solidFill>
                  <a:srgbClr val="000000"/>
                </a:solidFill>
                <a:effectLst/>
                <a:latin typeface="Tahoma" panose="020B0604030504040204" pitchFamily="34" charset="0"/>
              </a:rPr>
              <a:t>Corazón: afectos, sentimientos, emociones…</a:t>
            </a:r>
          </a:p>
          <a:p>
            <a:pPr>
              <a:defRPr/>
            </a:pPr>
            <a:r>
              <a:rPr lang="es-CO" dirty="0">
                <a:solidFill>
                  <a:srgbClr val="000000"/>
                </a:solidFill>
                <a:effectLst/>
                <a:latin typeface="Tahoma" panose="020B0604030504040204" pitchFamily="34" charset="0"/>
              </a:rPr>
              <a:t>Manos: voluntad </a:t>
            </a:r>
            <a:endParaRPr lang="es-CO"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3CCE82-3DAA-8E2E-549E-1437B7EF9FA7}"/>
              </a:ext>
            </a:extLst>
          </p:cNvPr>
          <p:cNvSpPr>
            <a:spLocks noGrp="1"/>
          </p:cNvSpPr>
          <p:nvPr>
            <p:ph type="title"/>
          </p:nvPr>
        </p:nvSpPr>
        <p:spPr>
          <a:xfrm>
            <a:off x="855663" y="619125"/>
            <a:ext cx="7429500" cy="1477963"/>
          </a:xfrm>
        </p:spPr>
        <p:txBody>
          <a:bodyPr/>
          <a:lstStyle/>
          <a:p>
            <a:pPr>
              <a:defRPr/>
            </a:pPr>
            <a:endParaRPr lang="es-CO"/>
          </a:p>
        </p:txBody>
      </p:sp>
      <p:graphicFrame>
        <p:nvGraphicFramePr>
          <p:cNvPr id="4" name="Marcador de contenido 3">
            <a:extLst>
              <a:ext uri="{FF2B5EF4-FFF2-40B4-BE49-F238E27FC236}">
                <a16:creationId xmlns:a16="http://schemas.microsoft.com/office/drawing/2014/main" id="{F82EFC6E-492D-7B84-873D-0BBED903E871}"/>
              </a:ext>
            </a:extLst>
          </p:cNvPr>
          <p:cNvGraphicFramePr>
            <a:graphicFrameLocks noGrp="1"/>
          </p:cNvGraphicFramePr>
          <p:nvPr>
            <p:ph idx="1"/>
          </p:nvPr>
        </p:nvGraphicFramePr>
        <p:xfrm>
          <a:off x="397566" y="867189"/>
          <a:ext cx="8746434" cy="33196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4211" name="CuadroTexto 5">
            <a:extLst>
              <a:ext uri="{FF2B5EF4-FFF2-40B4-BE49-F238E27FC236}">
                <a16:creationId xmlns:a16="http://schemas.microsoft.com/office/drawing/2014/main" id="{5CA6CEFD-D996-B85C-7831-B5F2B48D6447}"/>
              </a:ext>
            </a:extLst>
          </p:cNvPr>
          <p:cNvSpPr txBox="1">
            <a:spLocks noChangeArrowheads="1"/>
          </p:cNvSpPr>
          <p:nvPr/>
        </p:nvSpPr>
        <p:spPr bwMode="auto">
          <a:xfrm>
            <a:off x="128588" y="4089400"/>
            <a:ext cx="87471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algn="ctr">
              <a:lnSpc>
                <a:spcPct val="107000"/>
              </a:lnSpc>
              <a:spcBef>
                <a:spcPct val="0"/>
              </a:spcBef>
              <a:spcAft>
                <a:spcPts val="600"/>
              </a:spcAft>
              <a:buSzTx/>
              <a:buFontTx/>
              <a:buNone/>
            </a:pPr>
            <a:r>
              <a:rPr lang="es-CO" altLang="es-CO" sz="1800">
                <a:latin typeface="Berlin Sans FB" panose="020E0602020502020306" pitchFamily="34" charset="77"/>
                <a:ea typeface="Calibri" panose="020F0502020204030204" pitchFamily="34" charset="0"/>
                <a:cs typeface="Times New Roman" panose="02020603050405020304" pitchFamily="18" charset="0"/>
              </a:rPr>
              <a:t>“Ulises, para no rendirse al canto de las sirenas, que seducían a los marineros y los hacían estrellarse contra las rocas, se ató al árbol de la nave y tapó las orejas de sus compañeros de viaje. En cambio, Orfeo, para contrastar el canto de las sirenas, hizo otra cosa: entonó una melodía más hermosa, que encantó a las sirenas. Esta es su gran tarea: responder a los estribillos paralizantes del consumismo cultural con opciones dinámicas y fuertes, con la investigación, el conocimiento y el compartir” (#223, </a:t>
            </a:r>
            <a:r>
              <a:rPr lang="es-CO" altLang="es-CO" sz="1800" b="1" i="1">
                <a:solidFill>
                  <a:srgbClr val="000000"/>
                </a:solidFill>
                <a:latin typeface="Tahoma" panose="020B0604030504040204" pitchFamily="34" charset="0"/>
                <a:ea typeface="Calibri" panose="020F0502020204030204" pitchFamily="34" charset="0"/>
                <a:cs typeface="Times New Roman" panose="02020603050405020304" pitchFamily="18" charset="0"/>
              </a:rPr>
              <a:t>CHRISTUS VIVIT</a:t>
            </a:r>
            <a:r>
              <a:rPr lang="es-CO" altLang="es-CO" sz="1800">
                <a:latin typeface="Berlin Sans FB" panose="020E0602020502020306" pitchFamily="34" charset="77"/>
                <a:ea typeface="Calibri" panose="020F0502020204030204" pitchFamily="34" charset="0"/>
                <a:cs typeface="Times New Roman" panose="02020603050405020304" pitchFamily="18" charset="0"/>
              </a:rPr>
              <a:t>)</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E2EF21-390B-1FDD-B7AF-A19CFC72BE95}"/>
              </a:ext>
            </a:extLst>
          </p:cNvPr>
          <p:cNvSpPr>
            <a:spLocks noGrp="1"/>
          </p:cNvSpPr>
          <p:nvPr>
            <p:ph type="title"/>
          </p:nvPr>
        </p:nvSpPr>
        <p:spPr>
          <a:xfrm>
            <a:off x="855663" y="619125"/>
            <a:ext cx="7429500" cy="1477963"/>
          </a:xfrm>
        </p:spPr>
        <p:txBody>
          <a:bodyPr/>
          <a:lstStyle/>
          <a:p>
            <a:pPr algn="ctr">
              <a:defRPr/>
            </a:pPr>
            <a:r>
              <a:rPr lang="es-CO" dirty="0"/>
              <a:t>El reto del papa en el discernimiento</a:t>
            </a:r>
          </a:p>
        </p:txBody>
      </p:sp>
      <p:sp>
        <p:nvSpPr>
          <p:cNvPr id="3" name="Marcador de contenido 2">
            <a:extLst>
              <a:ext uri="{FF2B5EF4-FFF2-40B4-BE49-F238E27FC236}">
                <a16:creationId xmlns:a16="http://schemas.microsoft.com/office/drawing/2014/main" id="{98774422-EE8E-F9B6-761C-258B7EAA7E6A}"/>
              </a:ext>
            </a:extLst>
          </p:cNvPr>
          <p:cNvSpPr>
            <a:spLocks noGrp="1"/>
          </p:cNvSpPr>
          <p:nvPr>
            <p:ph idx="1"/>
          </p:nvPr>
        </p:nvSpPr>
        <p:spPr>
          <a:xfrm>
            <a:off x="855663" y="2249488"/>
            <a:ext cx="7429500" cy="3541712"/>
          </a:xfrm>
        </p:spPr>
        <p:txBody>
          <a:bodyPr/>
          <a:lstStyle/>
          <a:p>
            <a:pPr algn="just">
              <a:defRPr/>
            </a:pPr>
            <a:r>
              <a:rPr lang="es-CO" dirty="0">
                <a:solidFill>
                  <a:srgbClr val="000000"/>
                </a:solidFill>
                <a:effectLst/>
                <a:latin typeface="Tahoma" panose="020B0604030504040204" pitchFamily="34" charset="0"/>
              </a:rPr>
              <a:t>“Sin la </a:t>
            </a:r>
            <a:r>
              <a:rPr lang="es-CO" dirty="0">
                <a:solidFill>
                  <a:srgbClr val="FF0000"/>
                </a:solidFill>
                <a:effectLst/>
                <a:latin typeface="Tahoma" panose="020B0604030504040204" pitchFamily="34" charset="0"/>
              </a:rPr>
              <a:t>sabiduría del discernimiento </a:t>
            </a:r>
            <a:r>
              <a:rPr lang="es-CO" dirty="0">
                <a:solidFill>
                  <a:srgbClr val="000000"/>
                </a:solidFill>
                <a:effectLst/>
                <a:latin typeface="Tahoma" panose="020B0604030504040204" pitchFamily="34" charset="0"/>
              </a:rPr>
              <a:t>podemos convertirnos fácilmente en marionetas a merced de las tendencias del momento” (279, PP Francisco, EXHORTACIÓN APOSTÓLICA POSTSINODAL, </a:t>
            </a:r>
            <a:r>
              <a:rPr lang="es-CO" b="1" i="1" dirty="0">
                <a:solidFill>
                  <a:srgbClr val="000000"/>
                </a:solidFill>
                <a:effectLst/>
                <a:latin typeface="Tahoma" panose="020B0604030504040204" pitchFamily="34" charset="0"/>
              </a:rPr>
              <a:t>CHRISTUS VIVIT</a:t>
            </a:r>
            <a:r>
              <a:rPr lang="es-CO" dirty="0">
                <a:solidFill>
                  <a:srgbClr val="000000"/>
                </a:solidFill>
                <a:effectLst/>
                <a:latin typeface="Tahoma" panose="020B0604030504040204" pitchFamily="34" charset="0"/>
              </a:rPr>
              <a:t> ). </a:t>
            </a:r>
          </a:p>
          <a:p>
            <a:pPr>
              <a:defRPr/>
            </a:pPr>
            <a:r>
              <a:rPr lang="es-CO" dirty="0">
                <a:solidFill>
                  <a:srgbClr val="000000"/>
                </a:solidFill>
                <a:effectLst/>
                <a:latin typeface="Tahoma" panose="020B0604030504040204" pitchFamily="34" charset="0"/>
              </a:rPr>
              <a:t>¿Cuáles son los criterios para discernir los carismas?</a:t>
            </a:r>
            <a:endParaRPr lang="es-CO"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71E9F1-B9EA-D43B-5D8A-68D9BFB135EF}"/>
              </a:ext>
            </a:extLst>
          </p:cNvPr>
          <p:cNvSpPr>
            <a:spLocks noGrp="1"/>
          </p:cNvSpPr>
          <p:nvPr>
            <p:ph type="title"/>
          </p:nvPr>
        </p:nvSpPr>
        <p:spPr>
          <a:xfrm>
            <a:off x="855663" y="619125"/>
            <a:ext cx="7429500" cy="1477963"/>
          </a:xfrm>
        </p:spPr>
        <p:txBody>
          <a:bodyPr/>
          <a:lstStyle/>
          <a:p>
            <a:pPr algn="ctr">
              <a:defRPr/>
            </a:pPr>
            <a:r>
              <a:rPr lang="es-CO" dirty="0"/>
              <a:t>Criterios del discernimiento para desarrollar los carismas </a:t>
            </a:r>
          </a:p>
        </p:txBody>
      </p:sp>
      <p:sp>
        <p:nvSpPr>
          <p:cNvPr id="3" name="Marcador de contenido 2">
            <a:extLst>
              <a:ext uri="{FF2B5EF4-FFF2-40B4-BE49-F238E27FC236}">
                <a16:creationId xmlns:a16="http://schemas.microsoft.com/office/drawing/2014/main" id="{DF012094-52E0-DE67-6B7C-2B5792F4719F}"/>
              </a:ext>
            </a:extLst>
          </p:cNvPr>
          <p:cNvSpPr>
            <a:spLocks noGrp="1"/>
          </p:cNvSpPr>
          <p:nvPr>
            <p:ph idx="1"/>
          </p:nvPr>
        </p:nvSpPr>
        <p:spPr>
          <a:xfrm>
            <a:off x="855663" y="2249488"/>
            <a:ext cx="7429500" cy="3541712"/>
          </a:xfrm>
        </p:spPr>
        <p:txBody>
          <a:bodyPr>
            <a:normAutofit fontScale="92500" lnSpcReduction="10000"/>
          </a:bodyPr>
          <a:lstStyle/>
          <a:p>
            <a:pPr>
              <a:defRPr/>
            </a:pPr>
            <a:r>
              <a:rPr lang="es-CO" dirty="0">
                <a:solidFill>
                  <a:srgbClr val="000000"/>
                </a:solidFill>
                <a:effectLst/>
                <a:latin typeface="Tahoma" panose="020B0604030504040204" pitchFamily="34" charset="0"/>
              </a:rPr>
              <a:t>1. DISCERNIR EL PROYECTO DE DIOS </a:t>
            </a:r>
          </a:p>
          <a:p>
            <a:pPr>
              <a:defRPr/>
            </a:pPr>
            <a:r>
              <a:rPr lang="es-CO" dirty="0">
                <a:solidFill>
                  <a:srgbClr val="000000"/>
                </a:solidFill>
                <a:effectLst/>
                <a:latin typeface="Tahoma" panose="020B0604030504040204" pitchFamily="34" charset="0"/>
              </a:rPr>
              <a:t>“Este discernimiento, «aunque incluya </a:t>
            </a:r>
            <a:r>
              <a:rPr lang="es-CO" dirty="0">
                <a:solidFill>
                  <a:srgbClr val="FF0000"/>
                </a:solidFill>
                <a:effectLst/>
                <a:latin typeface="Tahoma" panose="020B0604030504040204" pitchFamily="34" charset="0"/>
              </a:rPr>
              <a:t>la razón y la prudencia</a:t>
            </a:r>
            <a:r>
              <a:rPr lang="es-CO" dirty="0">
                <a:solidFill>
                  <a:srgbClr val="000000"/>
                </a:solidFill>
                <a:effectLst/>
                <a:latin typeface="Tahoma" panose="020B0604030504040204" pitchFamily="34" charset="0"/>
              </a:rPr>
              <a:t>, las supera, porque se trata de entrever el </a:t>
            </a:r>
            <a:r>
              <a:rPr lang="es-CO" dirty="0">
                <a:solidFill>
                  <a:srgbClr val="FF0000"/>
                </a:solidFill>
                <a:effectLst/>
                <a:latin typeface="Tahoma" panose="020B0604030504040204" pitchFamily="34" charset="0"/>
              </a:rPr>
              <a:t>misterio del proyecto único e irrepetible que Dios tiene para cada uno</a:t>
            </a:r>
            <a:r>
              <a:rPr lang="es-CO" dirty="0">
                <a:solidFill>
                  <a:srgbClr val="000000"/>
                </a:solidFill>
                <a:effectLst/>
                <a:latin typeface="Tahoma" panose="020B0604030504040204" pitchFamily="34" charset="0"/>
              </a:rPr>
              <a:t> […]. Está en juego el sentido de mi vida ante el Padre que me conoce y me ama, el verdadero para qué de mi existencia que nadie conoce mejor que Él” (280, PP Francisco, EXHORTACIÓN APOSTÓLICA POSTSINODAL, </a:t>
            </a:r>
            <a:r>
              <a:rPr lang="es-CO" b="1" i="1" dirty="0">
                <a:solidFill>
                  <a:srgbClr val="000000"/>
                </a:solidFill>
                <a:effectLst/>
                <a:latin typeface="Tahoma" panose="020B0604030504040204" pitchFamily="34" charset="0"/>
              </a:rPr>
              <a:t>CHRISTUS VIVIT</a:t>
            </a:r>
            <a:r>
              <a:rPr lang="es-CO" dirty="0">
                <a:solidFill>
                  <a:srgbClr val="000000"/>
                </a:solidFill>
                <a:effectLst/>
                <a:latin typeface="Tahoma" panose="020B0604030504040204" pitchFamily="34" charset="0"/>
              </a:rPr>
              <a:t> )</a:t>
            </a:r>
            <a:endParaRPr lang="es-CO"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F5C8DD-05DA-8C01-3B85-D859A2BD88AE}"/>
              </a:ext>
            </a:extLst>
          </p:cNvPr>
          <p:cNvSpPr>
            <a:spLocks noGrp="1"/>
          </p:cNvSpPr>
          <p:nvPr>
            <p:ph type="title"/>
          </p:nvPr>
        </p:nvSpPr>
        <p:spPr>
          <a:xfrm>
            <a:off x="855663" y="619125"/>
            <a:ext cx="7429500" cy="1477963"/>
          </a:xfrm>
        </p:spPr>
        <p:txBody>
          <a:bodyPr/>
          <a:lstStyle/>
          <a:p>
            <a:pPr>
              <a:defRPr/>
            </a:pPr>
            <a:r>
              <a:rPr lang="es-CO" dirty="0"/>
              <a:t>2. Formar la conciencia </a:t>
            </a:r>
          </a:p>
        </p:txBody>
      </p:sp>
      <p:sp>
        <p:nvSpPr>
          <p:cNvPr id="3" name="Marcador de contenido 2">
            <a:extLst>
              <a:ext uri="{FF2B5EF4-FFF2-40B4-BE49-F238E27FC236}">
                <a16:creationId xmlns:a16="http://schemas.microsoft.com/office/drawing/2014/main" id="{4E65E398-E4B5-55DA-1BEF-798BD0C2F3A0}"/>
              </a:ext>
            </a:extLst>
          </p:cNvPr>
          <p:cNvSpPr>
            <a:spLocks noGrp="1"/>
          </p:cNvSpPr>
          <p:nvPr>
            <p:ph idx="1"/>
          </p:nvPr>
        </p:nvSpPr>
        <p:spPr>
          <a:xfrm>
            <a:off x="855663" y="2249488"/>
            <a:ext cx="7429500" cy="3541712"/>
          </a:xfrm>
        </p:spPr>
        <p:txBody>
          <a:bodyPr>
            <a:normAutofit fontScale="92500" lnSpcReduction="10000"/>
          </a:bodyPr>
          <a:lstStyle/>
          <a:p>
            <a:pPr algn="just">
              <a:defRPr/>
            </a:pPr>
            <a:r>
              <a:rPr lang="es-CO" dirty="0">
                <a:solidFill>
                  <a:srgbClr val="000000"/>
                </a:solidFill>
                <a:effectLst/>
                <a:latin typeface="Tahoma" panose="020B0604030504040204" pitchFamily="34" charset="0"/>
              </a:rPr>
              <a:t>En este marco se sitúa la </a:t>
            </a:r>
            <a:r>
              <a:rPr lang="es-CO" dirty="0">
                <a:solidFill>
                  <a:srgbClr val="FF0000"/>
                </a:solidFill>
                <a:effectLst/>
                <a:latin typeface="Tahoma" panose="020B0604030504040204" pitchFamily="34" charset="0"/>
              </a:rPr>
              <a:t>formación de la conciencia</a:t>
            </a:r>
            <a:r>
              <a:rPr lang="es-CO" dirty="0">
                <a:solidFill>
                  <a:srgbClr val="000000"/>
                </a:solidFill>
                <a:effectLst/>
                <a:latin typeface="Tahoma" panose="020B0604030504040204" pitchFamily="34" charset="0"/>
              </a:rPr>
              <a:t>, que permite que el discernimiento crezca en hondura y en fidelidad a Dios:</a:t>
            </a:r>
            <a:r>
              <a:rPr lang="es-CO" b="1" dirty="0">
                <a:solidFill>
                  <a:srgbClr val="000000"/>
                </a:solidFill>
                <a:effectLst/>
                <a:latin typeface="Tahoma" panose="020B0604030504040204" pitchFamily="34" charset="0"/>
              </a:rPr>
              <a:t> </a:t>
            </a:r>
            <a:r>
              <a:rPr lang="es-CO" dirty="0">
                <a:solidFill>
                  <a:srgbClr val="000000"/>
                </a:solidFill>
                <a:effectLst/>
                <a:latin typeface="Tahoma" panose="020B0604030504040204" pitchFamily="34" charset="0"/>
              </a:rPr>
              <a:t>«Formar la conciencia es camino de toda una vida, en el que se aprende a nutrir los sentimientos propios de Jesucristo, asumiendo los criterios de sus decisiones y las intenciones de su manera de obrar (cf. </a:t>
            </a:r>
            <a:r>
              <a:rPr lang="es-CO" i="1" dirty="0" err="1">
                <a:solidFill>
                  <a:srgbClr val="000000"/>
                </a:solidFill>
                <a:effectLst/>
                <a:latin typeface="Tahoma" panose="020B0604030504040204" pitchFamily="34" charset="0"/>
              </a:rPr>
              <a:t>Flp</a:t>
            </a:r>
            <a:r>
              <a:rPr lang="es-CO" dirty="0">
                <a:solidFill>
                  <a:srgbClr val="000000"/>
                </a:solidFill>
                <a:effectLst/>
                <a:latin typeface="Tahoma" panose="020B0604030504040204" pitchFamily="34" charset="0"/>
              </a:rPr>
              <a:t> 2,5). (281, PP Francisco, EXHORTACIÓN APOSTÓLICA POSTSINODAL, </a:t>
            </a:r>
            <a:r>
              <a:rPr lang="es-CO" b="1" i="1" dirty="0">
                <a:solidFill>
                  <a:srgbClr val="000000"/>
                </a:solidFill>
                <a:effectLst/>
                <a:latin typeface="Tahoma" panose="020B0604030504040204" pitchFamily="34" charset="0"/>
              </a:rPr>
              <a:t>CHRISTUS VIVIT</a:t>
            </a:r>
            <a:r>
              <a:rPr lang="es-CO" dirty="0">
                <a:solidFill>
                  <a:srgbClr val="000000"/>
                </a:solidFill>
                <a:effectLst/>
                <a:latin typeface="Tahoma" panose="020B0604030504040204" pitchFamily="34" charset="0"/>
              </a:rPr>
              <a:t>). </a:t>
            </a:r>
            <a:endParaRPr lang="es-CO"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C2AC87-B7EC-87A1-DABF-B4D4A19E1F77}"/>
              </a:ext>
            </a:extLst>
          </p:cNvPr>
          <p:cNvSpPr>
            <a:spLocks noGrp="1"/>
          </p:cNvSpPr>
          <p:nvPr>
            <p:ph type="title"/>
          </p:nvPr>
        </p:nvSpPr>
        <p:spPr>
          <a:xfrm>
            <a:off x="855663" y="619125"/>
            <a:ext cx="7429500" cy="1477963"/>
          </a:xfrm>
        </p:spPr>
        <p:txBody>
          <a:bodyPr/>
          <a:lstStyle/>
          <a:p>
            <a:pPr>
              <a:defRPr/>
            </a:pPr>
            <a:r>
              <a:rPr lang="es-CO" dirty="0"/>
              <a:t>3. Escucha y acompañamiento</a:t>
            </a:r>
          </a:p>
        </p:txBody>
      </p:sp>
      <p:sp>
        <p:nvSpPr>
          <p:cNvPr id="3" name="Marcador de contenido 2">
            <a:extLst>
              <a:ext uri="{FF2B5EF4-FFF2-40B4-BE49-F238E27FC236}">
                <a16:creationId xmlns:a16="http://schemas.microsoft.com/office/drawing/2014/main" id="{F74A637A-1791-BA5C-206A-9EAF6FE7488E}"/>
              </a:ext>
            </a:extLst>
          </p:cNvPr>
          <p:cNvSpPr>
            <a:spLocks noGrp="1"/>
          </p:cNvSpPr>
          <p:nvPr>
            <p:ph idx="1"/>
          </p:nvPr>
        </p:nvSpPr>
        <p:spPr>
          <a:xfrm>
            <a:off x="855663" y="2249488"/>
            <a:ext cx="7429500" cy="3541712"/>
          </a:xfrm>
        </p:spPr>
        <p:txBody>
          <a:bodyPr>
            <a:normAutofit fontScale="92500" lnSpcReduction="20000"/>
          </a:bodyPr>
          <a:lstStyle/>
          <a:p>
            <a:pPr>
              <a:defRPr/>
            </a:pPr>
            <a:r>
              <a:rPr lang="es-CO" dirty="0"/>
              <a:t>A. </a:t>
            </a:r>
            <a:r>
              <a:rPr lang="es-CO" i="1" dirty="0">
                <a:solidFill>
                  <a:srgbClr val="000000"/>
                </a:solidFill>
                <a:effectLst/>
                <a:latin typeface="Tahoma" panose="020B0604030504040204" pitchFamily="34" charset="0"/>
              </a:rPr>
              <a:t>la primera sensibilidad</a:t>
            </a:r>
            <a:r>
              <a:rPr lang="es-CO" dirty="0">
                <a:solidFill>
                  <a:srgbClr val="000000"/>
                </a:solidFill>
                <a:effectLst/>
                <a:latin typeface="Tahoma" panose="020B0604030504040204" pitchFamily="34" charset="0"/>
              </a:rPr>
              <a:t> o atención es a </a:t>
            </a:r>
            <a:r>
              <a:rPr lang="es-CO" i="1" dirty="0">
                <a:solidFill>
                  <a:srgbClr val="000000"/>
                </a:solidFill>
                <a:effectLst/>
                <a:latin typeface="Tahoma" panose="020B0604030504040204" pitchFamily="34" charset="0"/>
              </a:rPr>
              <a:t>la persona</a:t>
            </a:r>
            <a:endParaRPr lang="es-CO" dirty="0"/>
          </a:p>
          <a:p>
            <a:pPr>
              <a:defRPr/>
            </a:pPr>
            <a:r>
              <a:rPr lang="es-CO" dirty="0"/>
              <a:t>B. </a:t>
            </a:r>
            <a:r>
              <a:rPr lang="es-CO" dirty="0">
                <a:solidFill>
                  <a:srgbClr val="000000"/>
                </a:solidFill>
                <a:effectLst/>
                <a:latin typeface="Tahoma" panose="020B0604030504040204" pitchFamily="34" charset="0"/>
              </a:rPr>
              <a:t>La </a:t>
            </a:r>
            <a:r>
              <a:rPr lang="es-CO" i="1" dirty="0">
                <a:solidFill>
                  <a:srgbClr val="000000"/>
                </a:solidFill>
                <a:effectLst/>
                <a:latin typeface="Tahoma" panose="020B0604030504040204" pitchFamily="34" charset="0"/>
              </a:rPr>
              <a:t>segunda sensibilidad</a:t>
            </a:r>
            <a:r>
              <a:rPr lang="es-CO" dirty="0">
                <a:solidFill>
                  <a:srgbClr val="000000"/>
                </a:solidFill>
                <a:effectLst/>
                <a:latin typeface="Tahoma" panose="020B0604030504040204" pitchFamily="34" charset="0"/>
              </a:rPr>
              <a:t> o atención es </a:t>
            </a:r>
            <a:r>
              <a:rPr lang="es-CO" i="1" dirty="0">
                <a:solidFill>
                  <a:srgbClr val="000000"/>
                </a:solidFill>
                <a:effectLst/>
                <a:latin typeface="Tahoma" panose="020B0604030504040204" pitchFamily="34" charset="0"/>
              </a:rPr>
              <a:t>discernidora</a:t>
            </a:r>
            <a:endParaRPr lang="es-CO" dirty="0"/>
          </a:p>
          <a:p>
            <a:pPr>
              <a:defRPr/>
            </a:pPr>
            <a:r>
              <a:rPr lang="es-CO" dirty="0"/>
              <a:t>C. </a:t>
            </a:r>
            <a:r>
              <a:rPr lang="es-CO" dirty="0">
                <a:solidFill>
                  <a:srgbClr val="000000"/>
                </a:solidFill>
                <a:effectLst/>
                <a:latin typeface="Tahoma" panose="020B0604030504040204" pitchFamily="34" charset="0"/>
              </a:rPr>
              <a:t>La </a:t>
            </a:r>
            <a:r>
              <a:rPr lang="es-CO" i="1" dirty="0">
                <a:solidFill>
                  <a:srgbClr val="000000"/>
                </a:solidFill>
                <a:effectLst/>
                <a:latin typeface="Tahoma" panose="020B0604030504040204" pitchFamily="34" charset="0"/>
              </a:rPr>
              <a:t>tercera sensibilidad</a:t>
            </a:r>
            <a:r>
              <a:rPr lang="es-CO" dirty="0">
                <a:solidFill>
                  <a:srgbClr val="000000"/>
                </a:solidFill>
                <a:effectLst/>
                <a:latin typeface="Tahoma" panose="020B0604030504040204" pitchFamily="34" charset="0"/>
              </a:rPr>
              <a:t> o atención se inclina a </a:t>
            </a:r>
            <a:r>
              <a:rPr lang="es-CO" i="1" dirty="0">
                <a:solidFill>
                  <a:srgbClr val="000000"/>
                </a:solidFill>
                <a:effectLst/>
                <a:latin typeface="Tahoma" panose="020B0604030504040204" pitchFamily="34" charset="0"/>
              </a:rPr>
              <a:t>escuchar los impulsos</a:t>
            </a:r>
            <a:r>
              <a:rPr lang="es-CO" dirty="0">
                <a:solidFill>
                  <a:srgbClr val="000000"/>
                </a:solidFill>
                <a:effectLst/>
                <a:latin typeface="Tahoma" panose="020B0604030504040204" pitchFamily="34" charset="0"/>
              </a:rPr>
              <a:t> que el otro experimenta “hacia adelante”. Más allá de lo que </a:t>
            </a:r>
            <a:r>
              <a:rPr lang="es-CO" dirty="0">
                <a:solidFill>
                  <a:srgbClr val="FF0000"/>
                </a:solidFill>
                <a:effectLst/>
                <a:latin typeface="Tahoma" panose="020B0604030504040204" pitchFamily="34" charset="0"/>
              </a:rPr>
              <a:t>siente y piensa </a:t>
            </a:r>
            <a:r>
              <a:rPr lang="es-CO" dirty="0">
                <a:solidFill>
                  <a:srgbClr val="000000"/>
                </a:solidFill>
                <a:effectLst/>
                <a:latin typeface="Tahoma" panose="020B0604030504040204" pitchFamily="34" charset="0"/>
              </a:rPr>
              <a:t>en el presente y de lo que ha hecho en el pasado, la atención se orienta </a:t>
            </a:r>
            <a:r>
              <a:rPr lang="es-CO" dirty="0">
                <a:solidFill>
                  <a:srgbClr val="FF0000"/>
                </a:solidFill>
                <a:effectLst/>
                <a:latin typeface="Tahoma" panose="020B0604030504040204" pitchFamily="34" charset="0"/>
              </a:rPr>
              <a:t>hacia lo que quisiera ser</a:t>
            </a:r>
            <a:r>
              <a:rPr lang="es-CO" dirty="0">
                <a:solidFill>
                  <a:srgbClr val="000000"/>
                </a:solidFill>
                <a:effectLst/>
                <a:latin typeface="Tahoma" panose="020B0604030504040204" pitchFamily="34" charset="0"/>
              </a:rPr>
              <a:t>.</a:t>
            </a:r>
          </a:p>
          <a:p>
            <a:pPr marL="0" indent="0">
              <a:buFont typeface="Arial" panose="020B0604020202020204" pitchFamily="34" charset="0"/>
              <a:buNone/>
              <a:defRPr/>
            </a:pPr>
            <a:r>
              <a:rPr lang="es-CO" dirty="0">
                <a:solidFill>
                  <a:srgbClr val="000000"/>
                </a:solidFill>
                <a:effectLst/>
                <a:latin typeface="Tahoma" panose="020B0604030504040204" pitchFamily="34" charset="0"/>
              </a:rPr>
              <a:t>(292-294, PP Francisco, EXHORTACIÓN APOSTÓLICA POSTSINODAL, </a:t>
            </a:r>
            <a:r>
              <a:rPr lang="es-CO" b="1" i="1" dirty="0">
                <a:solidFill>
                  <a:srgbClr val="000000"/>
                </a:solidFill>
                <a:effectLst/>
                <a:latin typeface="Tahoma" panose="020B0604030504040204" pitchFamily="34" charset="0"/>
              </a:rPr>
              <a:t>CHRISTUS VIVIT</a:t>
            </a:r>
            <a:r>
              <a:rPr lang="es-CO" dirty="0">
                <a:solidFill>
                  <a:srgbClr val="000000"/>
                </a:solidFill>
                <a:effectLst/>
                <a:latin typeface="Tahoma" panose="020B0604030504040204" pitchFamily="34" charset="0"/>
              </a:rPr>
              <a:t>).</a:t>
            </a:r>
            <a:endParaRPr lang="es-CO"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14AAA6-8576-FDAD-FCA2-FDAE5B9297FF}"/>
              </a:ext>
            </a:extLst>
          </p:cNvPr>
          <p:cNvSpPr>
            <a:spLocks noGrp="1"/>
          </p:cNvSpPr>
          <p:nvPr>
            <p:ph type="title"/>
          </p:nvPr>
        </p:nvSpPr>
        <p:spPr>
          <a:xfrm>
            <a:off x="855663" y="619125"/>
            <a:ext cx="7429500" cy="1477963"/>
          </a:xfrm>
        </p:spPr>
        <p:txBody>
          <a:bodyPr/>
          <a:lstStyle/>
          <a:p>
            <a:pPr algn="ctr">
              <a:defRPr/>
            </a:pPr>
            <a:r>
              <a:rPr lang="es-CO" dirty="0" err="1"/>
              <a:t>Sintesís</a:t>
            </a:r>
            <a:endParaRPr lang="es-CO" dirty="0"/>
          </a:p>
        </p:txBody>
      </p:sp>
      <p:sp>
        <p:nvSpPr>
          <p:cNvPr id="3" name="Marcador de contenido 2">
            <a:extLst>
              <a:ext uri="{FF2B5EF4-FFF2-40B4-BE49-F238E27FC236}">
                <a16:creationId xmlns:a16="http://schemas.microsoft.com/office/drawing/2014/main" id="{79560788-F310-5FF5-3B34-7A0CD9A40608}"/>
              </a:ext>
            </a:extLst>
          </p:cNvPr>
          <p:cNvSpPr>
            <a:spLocks noGrp="1"/>
          </p:cNvSpPr>
          <p:nvPr>
            <p:ph idx="1"/>
          </p:nvPr>
        </p:nvSpPr>
        <p:spPr>
          <a:xfrm>
            <a:off x="855663" y="2249488"/>
            <a:ext cx="7429500" cy="3541712"/>
          </a:xfrm>
        </p:spPr>
        <p:txBody>
          <a:bodyPr>
            <a:normAutofit fontScale="92500" lnSpcReduction="10000"/>
          </a:bodyPr>
          <a:lstStyle/>
          <a:p>
            <a:pPr algn="just">
              <a:defRPr/>
            </a:pPr>
            <a:r>
              <a:rPr lang="es-CO" dirty="0">
                <a:solidFill>
                  <a:srgbClr val="000000"/>
                </a:solidFill>
                <a:effectLst/>
                <a:latin typeface="Arial" panose="020B0604020202020204" pitchFamily="34" charset="0"/>
                <a:cs typeface="Arial" panose="020B0604020202020204" pitchFamily="34" charset="0"/>
              </a:rPr>
              <a:t>Ya que «el tiempo es superior al espacio», hay que suscitar y acompañar procesos, </a:t>
            </a:r>
            <a:r>
              <a:rPr lang="es-CO" dirty="0">
                <a:solidFill>
                  <a:srgbClr val="FF0000"/>
                </a:solidFill>
                <a:effectLst/>
                <a:latin typeface="Arial" panose="020B0604020202020204" pitchFamily="34" charset="0"/>
                <a:cs typeface="Arial" panose="020B0604020202020204" pitchFamily="34" charset="0"/>
              </a:rPr>
              <a:t>no imponer trayectos</a:t>
            </a:r>
            <a:r>
              <a:rPr lang="es-CO" dirty="0">
                <a:solidFill>
                  <a:srgbClr val="000000"/>
                </a:solidFill>
                <a:effectLst/>
                <a:latin typeface="Arial" panose="020B0604020202020204" pitchFamily="34" charset="0"/>
                <a:cs typeface="Arial" panose="020B0604020202020204" pitchFamily="34" charset="0"/>
              </a:rPr>
              <a:t>. Y son procesos de personas que siempre son únicas y libres. (297, </a:t>
            </a:r>
            <a:r>
              <a:rPr lang="es-CO" b="1" i="1" dirty="0">
                <a:solidFill>
                  <a:srgbClr val="000000"/>
                </a:solidFill>
                <a:effectLst/>
                <a:latin typeface="Tahoma" panose="020B0604030504040204" pitchFamily="34" charset="0"/>
              </a:rPr>
              <a:t>CHRISTUS VIVIT</a:t>
            </a:r>
            <a:r>
              <a:rPr lang="es-CO" dirty="0">
                <a:solidFill>
                  <a:srgbClr val="000000"/>
                </a:solidFill>
                <a:effectLst/>
                <a:latin typeface="Arial" panose="020B0604020202020204" pitchFamily="34" charset="0"/>
                <a:cs typeface="Arial" panose="020B0604020202020204" pitchFamily="34" charset="0"/>
              </a:rPr>
              <a:t>)</a:t>
            </a:r>
            <a:endParaRPr lang="es-CO" dirty="0">
              <a:latin typeface="Arial" panose="020B0604020202020204" pitchFamily="34" charset="0"/>
              <a:cs typeface="Arial" panose="020B0604020202020204" pitchFamily="34" charset="0"/>
            </a:endParaRPr>
          </a:p>
          <a:p>
            <a:pPr algn="just">
              <a:defRPr/>
            </a:pPr>
            <a:r>
              <a:rPr lang="es-CO" dirty="0">
                <a:solidFill>
                  <a:schemeClr val="bg1"/>
                </a:solidFill>
                <a:latin typeface="Arial" panose="020B0604020202020204" pitchFamily="34" charset="0"/>
                <a:cs typeface="Arial" panose="020B0604020202020204" pitchFamily="34" charset="0"/>
              </a:rPr>
              <a:t>”Eran como las cuatro de la tarde" (v. 39). Es la hora en que el tiempo y lo eterno se encontraron en su vida. Y en una decisión buena, correcta, </a:t>
            </a:r>
            <a:r>
              <a:rPr lang="es-CO" u="sng" dirty="0">
                <a:solidFill>
                  <a:srgbClr val="FF0000"/>
                </a:solidFill>
                <a:latin typeface="Arial" panose="020B0604020202020204" pitchFamily="34" charset="0"/>
                <a:cs typeface="Arial" panose="020B0604020202020204" pitchFamily="34" charset="0"/>
              </a:rPr>
              <a:t>se encuentra la voluntad de Dios con nuestra voluntad</a:t>
            </a:r>
            <a:r>
              <a:rPr lang="es-CO" dirty="0">
                <a:solidFill>
                  <a:srgbClr val="FF0000"/>
                </a:solidFill>
                <a:latin typeface="Arial" panose="020B0604020202020204" pitchFamily="34" charset="0"/>
                <a:cs typeface="Arial" panose="020B0604020202020204" pitchFamily="34" charset="0"/>
              </a:rPr>
              <a:t>;</a:t>
            </a:r>
            <a:r>
              <a:rPr lang="es-CO" dirty="0">
                <a:solidFill>
                  <a:schemeClr val="bg1"/>
                </a:solidFill>
                <a:latin typeface="Arial" panose="020B0604020202020204" pitchFamily="34" charset="0"/>
                <a:cs typeface="Arial" panose="020B0604020202020204" pitchFamily="34" charset="0"/>
              </a:rPr>
              <a:t> se encuentra el camino presente con el eterno.</a:t>
            </a:r>
          </a:p>
          <a:p>
            <a:pPr algn="just">
              <a:defRPr/>
            </a:pPr>
            <a:endParaRPr lang="es-CO"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61B17F-52CE-5C88-BE05-C63AB1D7CFE6}"/>
              </a:ext>
            </a:extLst>
          </p:cNvPr>
          <p:cNvSpPr>
            <a:spLocks noGrp="1"/>
          </p:cNvSpPr>
          <p:nvPr>
            <p:ph type="title"/>
          </p:nvPr>
        </p:nvSpPr>
        <p:spPr>
          <a:xfrm>
            <a:off x="855663" y="619125"/>
            <a:ext cx="7429500" cy="1477963"/>
          </a:xfrm>
        </p:spPr>
        <p:txBody>
          <a:bodyPr/>
          <a:lstStyle/>
          <a:p>
            <a:pPr algn="ctr">
              <a:defRPr/>
            </a:pPr>
            <a:r>
              <a:rPr lang="es-CO" dirty="0"/>
              <a:t>El papel de la virgen en el discernimiento</a:t>
            </a:r>
          </a:p>
        </p:txBody>
      </p:sp>
      <p:sp>
        <p:nvSpPr>
          <p:cNvPr id="3" name="Marcador de contenido 2">
            <a:extLst>
              <a:ext uri="{FF2B5EF4-FFF2-40B4-BE49-F238E27FC236}">
                <a16:creationId xmlns:a16="http://schemas.microsoft.com/office/drawing/2014/main" id="{D0C0DD39-48C5-BDEE-F9D2-FB37BA558F8D}"/>
              </a:ext>
            </a:extLst>
          </p:cNvPr>
          <p:cNvSpPr>
            <a:spLocks noGrp="1"/>
          </p:cNvSpPr>
          <p:nvPr>
            <p:ph idx="1"/>
          </p:nvPr>
        </p:nvSpPr>
        <p:spPr>
          <a:xfrm>
            <a:off x="855663" y="2249488"/>
            <a:ext cx="7429500" cy="3541712"/>
          </a:xfrm>
        </p:spPr>
        <p:txBody>
          <a:bodyPr>
            <a:normAutofit fontScale="70000" lnSpcReduction="20000"/>
          </a:bodyPr>
          <a:lstStyle/>
          <a:p>
            <a:pPr>
              <a:defRPr/>
            </a:pPr>
            <a:r>
              <a:rPr lang="es-CO" sz="3300" dirty="0">
                <a:effectLst/>
                <a:latin typeface="LiberationSerif"/>
              </a:rPr>
              <a:t>La Virgen </a:t>
            </a:r>
            <a:r>
              <a:rPr lang="es-CO" sz="3300" dirty="0" err="1">
                <a:effectLst/>
                <a:latin typeface="LiberationSerif"/>
              </a:rPr>
              <a:t>María</a:t>
            </a:r>
            <a:r>
              <a:rPr lang="es-CO" sz="3300" dirty="0">
                <a:effectLst/>
                <a:latin typeface="LiberationSerif"/>
              </a:rPr>
              <a:t> es </a:t>
            </a:r>
            <a:r>
              <a:rPr lang="es-CO" sz="3300" dirty="0">
                <a:solidFill>
                  <a:srgbClr val="FF0000"/>
                </a:solidFill>
                <a:effectLst/>
                <a:latin typeface="LiberationSerif"/>
              </a:rPr>
              <a:t>maestra de discernimiento</a:t>
            </a:r>
            <a:r>
              <a:rPr lang="es-CO" sz="3300" dirty="0">
                <a:effectLst/>
                <a:latin typeface="LiberationSerif"/>
              </a:rPr>
              <a:t>: habla poco, escucha mucho y guarda en su </a:t>
            </a:r>
            <a:r>
              <a:rPr lang="es-CO" sz="3300" dirty="0" err="1">
                <a:effectLst/>
                <a:latin typeface="LiberationSerif"/>
              </a:rPr>
              <a:t>corazón</a:t>
            </a:r>
            <a:r>
              <a:rPr lang="es-CO" sz="3300" dirty="0">
                <a:effectLst/>
                <a:latin typeface="LiberationSerif"/>
              </a:rPr>
              <a:t> (cf. </a:t>
            </a:r>
            <a:r>
              <a:rPr lang="es-CO" sz="3300" i="1" dirty="0" err="1">
                <a:effectLst/>
                <a:latin typeface="LiberationSerif"/>
              </a:rPr>
              <a:t>Lc</a:t>
            </a:r>
            <a:r>
              <a:rPr lang="es-CO" sz="3300" i="1" dirty="0">
                <a:effectLst/>
                <a:latin typeface="LiberationSerif"/>
              </a:rPr>
              <a:t> </a:t>
            </a:r>
            <a:r>
              <a:rPr lang="es-CO" sz="3300" dirty="0">
                <a:effectLst/>
                <a:latin typeface="LiberationSerif"/>
              </a:rPr>
              <a:t>2,19). </a:t>
            </a:r>
            <a:r>
              <a:rPr lang="es-CO" sz="3300" dirty="0">
                <a:solidFill>
                  <a:srgbClr val="FF0000"/>
                </a:solidFill>
                <a:effectLst/>
                <a:latin typeface="LiberationSerif"/>
              </a:rPr>
              <a:t>Las tres actitudes de la Virgen</a:t>
            </a:r>
            <a:r>
              <a:rPr lang="es-CO" sz="3300" dirty="0">
                <a:effectLst/>
                <a:latin typeface="LiberationSerif"/>
              </a:rPr>
              <a:t>: hablar poco, escuchar mucho y guardar en el </a:t>
            </a:r>
            <a:r>
              <a:rPr lang="es-CO" sz="3300" dirty="0" err="1">
                <a:effectLst/>
                <a:latin typeface="LiberationSerif"/>
              </a:rPr>
              <a:t>corazón</a:t>
            </a:r>
            <a:r>
              <a:rPr lang="es-CO" sz="3300" dirty="0">
                <a:effectLst/>
                <a:latin typeface="LiberationSerif"/>
              </a:rPr>
              <a:t>. Y las pocas veces que habla, deja huella. Por ejemplo, en el Evangelio de Juan, hay una frase muy breve pronunciada por </a:t>
            </a:r>
            <a:r>
              <a:rPr lang="es-CO" sz="3300" dirty="0" err="1">
                <a:effectLst/>
                <a:latin typeface="LiberationSerif"/>
              </a:rPr>
              <a:t>María</a:t>
            </a:r>
            <a:r>
              <a:rPr lang="es-CO" sz="3300" dirty="0">
                <a:effectLst/>
                <a:latin typeface="LiberationSerif"/>
              </a:rPr>
              <a:t> que es una consigna para los cristianos de todos los tiempos: «Hagan lo que </a:t>
            </a:r>
            <a:r>
              <a:rPr lang="es-CO" sz="3300" dirty="0" err="1">
                <a:effectLst/>
                <a:latin typeface="LiberationSerif"/>
              </a:rPr>
              <a:t>Él</a:t>
            </a:r>
            <a:r>
              <a:rPr lang="es-CO" sz="3300" dirty="0">
                <a:effectLst/>
                <a:latin typeface="LiberationSerif"/>
              </a:rPr>
              <a:t> les diga» (cf. 2,5) </a:t>
            </a:r>
            <a:endParaRPr lang="es-CO" sz="3300" dirty="0">
              <a:effectLst/>
            </a:endParaRPr>
          </a:p>
          <a:p>
            <a:pPr>
              <a:defRPr/>
            </a:pPr>
            <a:endParaRPr lang="es-CO"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descr="María, la madre de Jesús">
            <a:extLst>
              <a:ext uri="{FF2B5EF4-FFF2-40B4-BE49-F238E27FC236}">
                <a16:creationId xmlns:a16="http://schemas.microsoft.com/office/drawing/2014/main" id="{55105958-7713-DD90-022E-4D3438C510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304" r="7169" b="-2"/>
          <a:stretch>
            <a:fillRect/>
          </a:stretch>
        </p:blipFill>
        <p:spPr bwMode="auto">
          <a:xfrm>
            <a:off x="2686050" y="857250"/>
            <a:ext cx="6500813"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a:extLst>
              <a:ext uri="{FF2B5EF4-FFF2-40B4-BE49-F238E27FC236}">
                <a16:creationId xmlns:a16="http://schemas.microsoft.com/office/drawing/2014/main" id="{7FDB638B-65E9-C59A-C7DB-A4CB8CD9FF44}"/>
              </a:ext>
            </a:extLst>
          </p:cNvPr>
          <p:cNvSpPr>
            <a:spLocks noGrp="1"/>
          </p:cNvSpPr>
          <p:nvPr>
            <p:ph type="title"/>
          </p:nvPr>
        </p:nvSpPr>
        <p:spPr>
          <a:xfrm>
            <a:off x="6748463" y="5038725"/>
            <a:ext cx="2578100" cy="844550"/>
          </a:xfrm>
        </p:spPr>
        <p:txBody>
          <a:bodyPr lIns="68580" tIns="34290" rIns="68580" bIns="34290" anchor="b"/>
          <a:lstStyle/>
          <a:p>
            <a:pPr>
              <a:defRPr/>
            </a:pPr>
            <a:endParaRPr lang="en-US" sz="4950" dirty="0">
              <a:latin typeface="Aharoni" panose="02010803020104030203" pitchFamily="2" charset="-79"/>
              <a:cs typeface="Aharoni" panose="02010803020104030203" pitchFamily="2" charset="-79"/>
            </a:endParaRPr>
          </a:p>
        </p:txBody>
      </p:sp>
      <p:sp>
        <p:nvSpPr>
          <p:cNvPr id="7" name="CuadroTexto 6">
            <a:extLst>
              <a:ext uri="{FF2B5EF4-FFF2-40B4-BE49-F238E27FC236}">
                <a16:creationId xmlns:a16="http://schemas.microsoft.com/office/drawing/2014/main" id="{29E01BC0-35EF-0C7F-65AC-8995D5675C99}"/>
              </a:ext>
            </a:extLst>
          </p:cNvPr>
          <p:cNvSpPr txBox="1"/>
          <p:nvPr/>
        </p:nvSpPr>
        <p:spPr>
          <a:xfrm>
            <a:off x="157163" y="1266825"/>
            <a:ext cx="4267200" cy="4324350"/>
          </a:xfrm>
          <a:prstGeom prst="rect">
            <a:avLst/>
          </a:prstGeom>
        </p:spPr>
        <p:style>
          <a:lnRef idx="1">
            <a:schemeClr val="accent2"/>
          </a:lnRef>
          <a:fillRef idx="2">
            <a:schemeClr val="accent2"/>
          </a:fillRef>
          <a:effectRef idx="1">
            <a:schemeClr val="accent2"/>
          </a:effectRef>
          <a:fontRef idx="minor">
            <a:schemeClr val="dk1"/>
          </a:fontRef>
        </p:style>
        <p:txBody>
          <a:bodyPr lIns="68580" tIns="34290" rIns="68580" bIns="34290">
            <a:normAutofit/>
          </a:bodyPr>
          <a:lstStyle/>
          <a:p>
            <a:pPr algn="ctr">
              <a:lnSpc>
                <a:spcPct val="90000"/>
              </a:lnSpc>
              <a:spcAft>
                <a:spcPts val="450"/>
              </a:spcAft>
              <a:defRPr/>
            </a:pPr>
            <a:r>
              <a:rPr lang="en-US" sz="3300" dirty="0">
                <a:solidFill>
                  <a:schemeClr val="bg1"/>
                </a:solidFill>
                <a:latin typeface="Aldhabi" panose="01000000000000000000" pitchFamily="2" charset="-78"/>
                <a:cs typeface="Aldhabi" panose="01000000000000000000" pitchFamily="2" charset="-78"/>
              </a:rPr>
              <a:t>“Pero para </a:t>
            </a:r>
            <a:r>
              <a:rPr lang="en-US" sz="3300" dirty="0" err="1">
                <a:solidFill>
                  <a:schemeClr val="bg1"/>
                </a:solidFill>
                <a:latin typeface="Aldhabi" panose="01000000000000000000" pitchFamily="2" charset="-78"/>
                <a:cs typeface="Aldhabi" panose="01000000000000000000" pitchFamily="2" charset="-78"/>
              </a:rPr>
              <a:t>acompañar</a:t>
            </a:r>
            <a:r>
              <a:rPr lang="en-US" sz="3300" dirty="0">
                <a:solidFill>
                  <a:schemeClr val="bg1"/>
                </a:solidFill>
                <a:latin typeface="Aldhabi" panose="01000000000000000000" pitchFamily="2" charset="-78"/>
                <a:cs typeface="Aldhabi" panose="01000000000000000000" pitchFamily="2" charset="-78"/>
              </a:rPr>
              <a:t> a </a:t>
            </a:r>
            <a:r>
              <a:rPr lang="en-US" sz="3300" dirty="0" err="1">
                <a:solidFill>
                  <a:schemeClr val="bg1"/>
                </a:solidFill>
                <a:latin typeface="Aldhabi" panose="01000000000000000000" pitchFamily="2" charset="-78"/>
                <a:cs typeface="Aldhabi" panose="01000000000000000000" pitchFamily="2" charset="-78"/>
              </a:rPr>
              <a:t>otros</a:t>
            </a:r>
            <a:r>
              <a:rPr lang="en-US" sz="3300" dirty="0">
                <a:solidFill>
                  <a:schemeClr val="bg1"/>
                </a:solidFill>
                <a:latin typeface="Aldhabi" panose="01000000000000000000" pitchFamily="2" charset="-78"/>
                <a:cs typeface="Aldhabi" panose="01000000000000000000" pitchFamily="2" charset="-78"/>
              </a:rPr>
              <a:t> </a:t>
            </a:r>
            <a:r>
              <a:rPr lang="en-US" sz="3300" dirty="0" err="1">
                <a:solidFill>
                  <a:schemeClr val="bg1"/>
                </a:solidFill>
                <a:latin typeface="Aldhabi" panose="01000000000000000000" pitchFamily="2" charset="-78"/>
                <a:cs typeface="Aldhabi" panose="01000000000000000000" pitchFamily="2" charset="-78"/>
              </a:rPr>
              <a:t>en</a:t>
            </a:r>
            <a:r>
              <a:rPr lang="en-US" sz="3300" dirty="0">
                <a:solidFill>
                  <a:schemeClr val="bg1"/>
                </a:solidFill>
                <a:latin typeface="Aldhabi" panose="01000000000000000000" pitchFamily="2" charset="-78"/>
                <a:cs typeface="Aldhabi" panose="01000000000000000000" pitchFamily="2" charset="-78"/>
              </a:rPr>
              <a:t> </a:t>
            </a:r>
            <a:r>
              <a:rPr lang="en-US" sz="3300" dirty="0" err="1">
                <a:solidFill>
                  <a:schemeClr val="bg1"/>
                </a:solidFill>
                <a:latin typeface="Aldhabi" panose="01000000000000000000" pitchFamily="2" charset="-78"/>
                <a:cs typeface="Aldhabi" panose="01000000000000000000" pitchFamily="2" charset="-78"/>
              </a:rPr>
              <a:t>este</a:t>
            </a:r>
            <a:r>
              <a:rPr lang="en-US" sz="3300" dirty="0">
                <a:solidFill>
                  <a:schemeClr val="bg1"/>
                </a:solidFill>
                <a:latin typeface="Aldhabi" panose="01000000000000000000" pitchFamily="2" charset="-78"/>
                <a:cs typeface="Aldhabi" panose="01000000000000000000" pitchFamily="2" charset="-78"/>
              </a:rPr>
              <a:t> </a:t>
            </a:r>
            <a:r>
              <a:rPr lang="en-US" sz="3300" dirty="0" err="1">
                <a:solidFill>
                  <a:schemeClr val="bg1"/>
                </a:solidFill>
                <a:latin typeface="Aldhabi" panose="01000000000000000000" pitchFamily="2" charset="-78"/>
                <a:cs typeface="Aldhabi" panose="01000000000000000000" pitchFamily="2" charset="-78"/>
              </a:rPr>
              <a:t>camino</a:t>
            </a:r>
            <a:r>
              <a:rPr lang="en-US" sz="3300" dirty="0">
                <a:solidFill>
                  <a:schemeClr val="bg1"/>
                </a:solidFill>
                <a:latin typeface="Aldhabi" panose="01000000000000000000" pitchFamily="2" charset="-78"/>
                <a:cs typeface="Aldhabi" panose="01000000000000000000" pitchFamily="2" charset="-78"/>
              </a:rPr>
              <a:t>, primero </a:t>
            </a:r>
            <a:r>
              <a:rPr lang="en-US" sz="3300" dirty="0" err="1">
                <a:solidFill>
                  <a:schemeClr val="bg1"/>
                </a:solidFill>
                <a:latin typeface="Aldhabi" panose="01000000000000000000" pitchFamily="2" charset="-78"/>
                <a:cs typeface="Aldhabi" panose="01000000000000000000" pitchFamily="2" charset="-78"/>
              </a:rPr>
              <a:t>necesitas</a:t>
            </a:r>
            <a:r>
              <a:rPr lang="en-US" sz="3300" dirty="0">
                <a:solidFill>
                  <a:schemeClr val="bg1"/>
                </a:solidFill>
                <a:latin typeface="Aldhabi" panose="01000000000000000000" pitchFamily="2" charset="-78"/>
                <a:cs typeface="Aldhabi" panose="01000000000000000000" pitchFamily="2" charset="-78"/>
              </a:rPr>
              <a:t> </a:t>
            </a:r>
            <a:r>
              <a:rPr lang="en-US" sz="3300" dirty="0" err="1">
                <a:solidFill>
                  <a:schemeClr val="bg1"/>
                </a:solidFill>
                <a:latin typeface="Aldhabi" panose="01000000000000000000" pitchFamily="2" charset="-78"/>
                <a:cs typeface="Aldhabi" panose="01000000000000000000" pitchFamily="2" charset="-78"/>
              </a:rPr>
              <a:t>tener</a:t>
            </a:r>
            <a:r>
              <a:rPr lang="en-US" sz="3300" dirty="0">
                <a:solidFill>
                  <a:schemeClr val="bg1"/>
                </a:solidFill>
                <a:latin typeface="Aldhabi" panose="01000000000000000000" pitchFamily="2" charset="-78"/>
                <a:cs typeface="Aldhabi" panose="01000000000000000000" pitchFamily="2" charset="-78"/>
              </a:rPr>
              <a:t> </a:t>
            </a:r>
            <a:r>
              <a:rPr lang="en-US" sz="3300" dirty="0" err="1">
                <a:solidFill>
                  <a:schemeClr val="bg1"/>
                </a:solidFill>
                <a:latin typeface="Aldhabi" panose="01000000000000000000" pitchFamily="2" charset="-78"/>
                <a:cs typeface="Aldhabi" panose="01000000000000000000" pitchFamily="2" charset="-78"/>
              </a:rPr>
              <a:t>el</a:t>
            </a:r>
            <a:r>
              <a:rPr lang="en-US" sz="3300" dirty="0">
                <a:solidFill>
                  <a:schemeClr val="bg1"/>
                </a:solidFill>
                <a:latin typeface="Aldhabi" panose="01000000000000000000" pitchFamily="2" charset="-78"/>
                <a:cs typeface="Aldhabi" panose="01000000000000000000" pitchFamily="2" charset="-78"/>
              </a:rPr>
              <a:t> </a:t>
            </a:r>
            <a:r>
              <a:rPr lang="en-US" sz="3300" dirty="0" err="1">
                <a:solidFill>
                  <a:schemeClr val="bg1"/>
                </a:solidFill>
                <a:latin typeface="Aldhabi" panose="01000000000000000000" pitchFamily="2" charset="-78"/>
                <a:cs typeface="Aldhabi" panose="01000000000000000000" pitchFamily="2" charset="-78"/>
              </a:rPr>
              <a:t>hábito</a:t>
            </a:r>
            <a:r>
              <a:rPr lang="en-US" sz="3300" dirty="0">
                <a:solidFill>
                  <a:schemeClr val="bg1"/>
                </a:solidFill>
                <a:latin typeface="Aldhabi" panose="01000000000000000000" pitchFamily="2" charset="-78"/>
                <a:cs typeface="Aldhabi" panose="01000000000000000000" pitchFamily="2" charset="-78"/>
              </a:rPr>
              <a:t> de </a:t>
            </a:r>
            <a:r>
              <a:rPr lang="en-US" sz="3300" dirty="0" err="1">
                <a:solidFill>
                  <a:schemeClr val="bg1"/>
                </a:solidFill>
                <a:latin typeface="Aldhabi" panose="01000000000000000000" pitchFamily="2" charset="-78"/>
                <a:cs typeface="Aldhabi" panose="01000000000000000000" pitchFamily="2" charset="-78"/>
              </a:rPr>
              <a:t>recorrerlo</a:t>
            </a:r>
            <a:r>
              <a:rPr lang="en-US" sz="3300" dirty="0">
                <a:solidFill>
                  <a:schemeClr val="bg1"/>
                </a:solidFill>
                <a:latin typeface="Aldhabi" panose="01000000000000000000" pitchFamily="2" charset="-78"/>
                <a:cs typeface="Aldhabi" panose="01000000000000000000" pitchFamily="2" charset="-78"/>
              </a:rPr>
              <a:t> </a:t>
            </a:r>
            <a:r>
              <a:rPr lang="en-US" sz="3300" dirty="0" err="1">
                <a:solidFill>
                  <a:schemeClr val="bg1"/>
                </a:solidFill>
                <a:latin typeface="Aldhabi" panose="01000000000000000000" pitchFamily="2" charset="-78"/>
                <a:cs typeface="Aldhabi" panose="01000000000000000000" pitchFamily="2" charset="-78"/>
              </a:rPr>
              <a:t>tú</a:t>
            </a:r>
            <a:r>
              <a:rPr lang="en-US" sz="3300" dirty="0">
                <a:solidFill>
                  <a:schemeClr val="bg1"/>
                </a:solidFill>
                <a:latin typeface="Aldhabi" panose="01000000000000000000" pitchFamily="2" charset="-78"/>
                <a:cs typeface="Aldhabi" panose="01000000000000000000" pitchFamily="2" charset="-78"/>
              </a:rPr>
              <a:t> </a:t>
            </a:r>
            <a:r>
              <a:rPr lang="en-US" sz="3300" dirty="0" err="1">
                <a:solidFill>
                  <a:schemeClr val="bg1"/>
                </a:solidFill>
                <a:latin typeface="Aldhabi" panose="01000000000000000000" pitchFamily="2" charset="-78"/>
                <a:cs typeface="Aldhabi" panose="01000000000000000000" pitchFamily="2" charset="-78"/>
              </a:rPr>
              <a:t>mismo</a:t>
            </a:r>
            <a:r>
              <a:rPr lang="en-US" sz="3300" dirty="0">
                <a:solidFill>
                  <a:schemeClr val="bg1"/>
                </a:solidFill>
                <a:latin typeface="Aldhabi" panose="01000000000000000000" pitchFamily="2" charset="-78"/>
                <a:cs typeface="Aldhabi" panose="01000000000000000000" pitchFamily="2" charset="-78"/>
              </a:rPr>
              <a:t>. María lo </a:t>
            </a:r>
            <a:r>
              <a:rPr lang="en-US" sz="3300" dirty="0" err="1">
                <a:solidFill>
                  <a:schemeClr val="bg1"/>
                </a:solidFill>
                <a:latin typeface="Aldhabi" panose="01000000000000000000" pitchFamily="2" charset="-78"/>
                <a:cs typeface="Aldhabi" panose="01000000000000000000" pitchFamily="2" charset="-78"/>
              </a:rPr>
              <a:t>hizo</a:t>
            </a:r>
            <a:r>
              <a:rPr lang="en-US" sz="3300" dirty="0">
                <a:solidFill>
                  <a:schemeClr val="bg1"/>
                </a:solidFill>
                <a:latin typeface="Aldhabi" panose="01000000000000000000" pitchFamily="2" charset="-78"/>
                <a:cs typeface="Aldhabi" panose="01000000000000000000" pitchFamily="2" charset="-78"/>
              </a:rPr>
              <a:t>, </a:t>
            </a:r>
            <a:r>
              <a:rPr lang="en-US" sz="3300" dirty="0" err="1">
                <a:solidFill>
                  <a:schemeClr val="bg1"/>
                </a:solidFill>
                <a:latin typeface="Aldhabi" panose="01000000000000000000" pitchFamily="2" charset="-78"/>
                <a:cs typeface="Aldhabi" panose="01000000000000000000" pitchFamily="2" charset="-78"/>
              </a:rPr>
              <a:t>afrontando</a:t>
            </a:r>
            <a:r>
              <a:rPr lang="en-US" sz="3300" dirty="0">
                <a:solidFill>
                  <a:schemeClr val="bg1"/>
                </a:solidFill>
                <a:latin typeface="Aldhabi" panose="01000000000000000000" pitchFamily="2" charset="-78"/>
                <a:cs typeface="Aldhabi" panose="01000000000000000000" pitchFamily="2" charset="-78"/>
              </a:rPr>
              <a:t> sus </a:t>
            </a:r>
            <a:r>
              <a:rPr lang="en-US" sz="3300" dirty="0" err="1">
                <a:solidFill>
                  <a:schemeClr val="bg1"/>
                </a:solidFill>
                <a:latin typeface="Aldhabi" panose="01000000000000000000" pitchFamily="2" charset="-78"/>
                <a:cs typeface="Aldhabi" panose="01000000000000000000" pitchFamily="2" charset="-78"/>
              </a:rPr>
              <a:t>preguntas</a:t>
            </a:r>
            <a:r>
              <a:rPr lang="en-US" sz="3300" dirty="0">
                <a:solidFill>
                  <a:schemeClr val="bg1"/>
                </a:solidFill>
                <a:latin typeface="Aldhabi" panose="01000000000000000000" pitchFamily="2" charset="-78"/>
                <a:cs typeface="Aldhabi" panose="01000000000000000000" pitchFamily="2" charset="-78"/>
              </a:rPr>
              <a:t> y sus </a:t>
            </a:r>
            <a:r>
              <a:rPr lang="en-US" sz="3300" dirty="0" err="1">
                <a:solidFill>
                  <a:schemeClr val="bg1"/>
                </a:solidFill>
                <a:latin typeface="Aldhabi" panose="01000000000000000000" pitchFamily="2" charset="-78"/>
                <a:cs typeface="Aldhabi" panose="01000000000000000000" pitchFamily="2" charset="-78"/>
              </a:rPr>
              <a:t>propias</a:t>
            </a:r>
            <a:r>
              <a:rPr lang="en-US" sz="3300" dirty="0">
                <a:solidFill>
                  <a:schemeClr val="bg1"/>
                </a:solidFill>
                <a:latin typeface="Aldhabi" panose="01000000000000000000" pitchFamily="2" charset="-78"/>
                <a:cs typeface="Aldhabi" panose="01000000000000000000" pitchFamily="2" charset="-78"/>
              </a:rPr>
              <a:t> </a:t>
            </a:r>
            <a:r>
              <a:rPr lang="en-US" sz="3300" dirty="0" err="1">
                <a:solidFill>
                  <a:schemeClr val="bg1"/>
                </a:solidFill>
                <a:latin typeface="Aldhabi" panose="01000000000000000000" pitchFamily="2" charset="-78"/>
                <a:cs typeface="Aldhabi" panose="01000000000000000000" pitchFamily="2" charset="-78"/>
              </a:rPr>
              <a:t>dificultades</a:t>
            </a:r>
            <a:r>
              <a:rPr lang="en-US" sz="3300" dirty="0">
                <a:solidFill>
                  <a:schemeClr val="bg1"/>
                </a:solidFill>
                <a:latin typeface="Aldhabi" panose="01000000000000000000" pitchFamily="2" charset="-78"/>
                <a:cs typeface="Aldhabi" panose="01000000000000000000" pitchFamily="2" charset="-78"/>
              </a:rPr>
              <a:t> </a:t>
            </a:r>
            <a:r>
              <a:rPr lang="en-US" sz="3300" dirty="0" err="1">
                <a:solidFill>
                  <a:schemeClr val="bg1"/>
                </a:solidFill>
                <a:latin typeface="Aldhabi" panose="01000000000000000000" pitchFamily="2" charset="-78"/>
                <a:cs typeface="Aldhabi" panose="01000000000000000000" pitchFamily="2" charset="-78"/>
              </a:rPr>
              <a:t>cuando</a:t>
            </a:r>
            <a:r>
              <a:rPr lang="en-US" sz="3300" dirty="0">
                <a:solidFill>
                  <a:schemeClr val="bg1"/>
                </a:solidFill>
                <a:latin typeface="Aldhabi" panose="01000000000000000000" pitchFamily="2" charset="-78"/>
                <a:cs typeface="Aldhabi" panose="01000000000000000000" pitchFamily="2" charset="-78"/>
              </a:rPr>
              <a:t> era </a:t>
            </a:r>
            <a:r>
              <a:rPr lang="en-US" sz="3300" dirty="0" err="1">
                <a:solidFill>
                  <a:schemeClr val="bg1"/>
                </a:solidFill>
                <a:latin typeface="Aldhabi" panose="01000000000000000000" pitchFamily="2" charset="-78"/>
                <a:cs typeface="Aldhabi" panose="01000000000000000000" pitchFamily="2" charset="-78"/>
              </a:rPr>
              <a:t>muy</a:t>
            </a:r>
            <a:r>
              <a:rPr lang="en-US" sz="3300" dirty="0">
                <a:solidFill>
                  <a:schemeClr val="bg1"/>
                </a:solidFill>
                <a:latin typeface="Aldhabi" panose="01000000000000000000" pitchFamily="2" charset="-78"/>
                <a:cs typeface="Aldhabi" panose="01000000000000000000" pitchFamily="2" charset="-78"/>
              </a:rPr>
              <a:t> </a:t>
            </a:r>
            <a:r>
              <a:rPr lang="en-US" sz="3300" dirty="0" err="1">
                <a:solidFill>
                  <a:schemeClr val="bg1"/>
                </a:solidFill>
                <a:latin typeface="Aldhabi" panose="01000000000000000000" pitchFamily="2" charset="-78"/>
                <a:cs typeface="Aldhabi" panose="01000000000000000000" pitchFamily="2" charset="-78"/>
              </a:rPr>
              <a:t>joven</a:t>
            </a:r>
            <a:r>
              <a:rPr lang="en-US" sz="3300" dirty="0">
                <a:solidFill>
                  <a:schemeClr val="bg1"/>
                </a:solidFill>
                <a:latin typeface="Aldhabi" panose="01000000000000000000" pitchFamily="2" charset="-78"/>
                <a:cs typeface="Aldhabi" panose="01000000000000000000" pitchFamily="2" charset="-78"/>
              </a:rPr>
              <a:t>. Que </a:t>
            </a:r>
            <a:r>
              <a:rPr lang="en-US" sz="3300" dirty="0" err="1">
                <a:solidFill>
                  <a:schemeClr val="bg1"/>
                </a:solidFill>
                <a:latin typeface="Aldhabi" panose="01000000000000000000" pitchFamily="2" charset="-78"/>
                <a:cs typeface="Aldhabi" panose="01000000000000000000" pitchFamily="2" charset="-78"/>
              </a:rPr>
              <a:t>ella</a:t>
            </a:r>
            <a:r>
              <a:rPr lang="en-US" sz="3300" dirty="0">
                <a:solidFill>
                  <a:schemeClr val="bg1"/>
                </a:solidFill>
                <a:latin typeface="Aldhabi" panose="01000000000000000000" pitchFamily="2" charset="-78"/>
                <a:cs typeface="Aldhabi" panose="01000000000000000000" pitchFamily="2" charset="-78"/>
              </a:rPr>
              <a:t> </a:t>
            </a:r>
            <a:r>
              <a:rPr lang="en-US" sz="3300" dirty="0" err="1">
                <a:solidFill>
                  <a:schemeClr val="bg1"/>
                </a:solidFill>
                <a:latin typeface="Aldhabi" panose="01000000000000000000" pitchFamily="2" charset="-78"/>
                <a:cs typeface="Aldhabi" panose="01000000000000000000" pitchFamily="2" charset="-78"/>
              </a:rPr>
              <a:t>renueve</a:t>
            </a:r>
            <a:r>
              <a:rPr lang="en-US" sz="3300" dirty="0">
                <a:solidFill>
                  <a:schemeClr val="bg1"/>
                </a:solidFill>
                <a:latin typeface="Aldhabi" panose="01000000000000000000" pitchFamily="2" charset="-78"/>
                <a:cs typeface="Aldhabi" panose="01000000000000000000" pitchFamily="2" charset="-78"/>
              </a:rPr>
              <a:t> </a:t>
            </a:r>
            <a:r>
              <a:rPr lang="en-US" sz="3300" dirty="0" err="1">
                <a:solidFill>
                  <a:schemeClr val="bg1"/>
                </a:solidFill>
                <a:latin typeface="Aldhabi" panose="01000000000000000000" pitchFamily="2" charset="-78"/>
                <a:cs typeface="Aldhabi" panose="01000000000000000000" pitchFamily="2" charset="-78"/>
              </a:rPr>
              <a:t>tu</a:t>
            </a:r>
            <a:r>
              <a:rPr lang="en-US" sz="3300" dirty="0">
                <a:solidFill>
                  <a:schemeClr val="bg1"/>
                </a:solidFill>
                <a:latin typeface="Aldhabi" panose="01000000000000000000" pitchFamily="2" charset="-78"/>
                <a:cs typeface="Aldhabi" panose="01000000000000000000" pitchFamily="2" charset="-78"/>
              </a:rPr>
              <a:t> </a:t>
            </a:r>
            <a:r>
              <a:rPr lang="en-US" sz="3300" dirty="0" err="1">
                <a:solidFill>
                  <a:schemeClr val="bg1"/>
                </a:solidFill>
                <a:latin typeface="Aldhabi" panose="01000000000000000000" pitchFamily="2" charset="-78"/>
                <a:cs typeface="Aldhabi" panose="01000000000000000000" pitchFamily="2" charset="-78"/>
              </a:rPr>
              <a:t>juventud</a:t>
            </a:r>
            <a:r>
              <a:rPr lang="en-US" sz="3300" dirty="0">
                <a:solidFill>
                  <a:schemeClr val="bg1"/>
                </a:solidFill>
                <a:latin typeface="Aldhabi" panose="01000000000000000000" pitchFamily="2" charset="-78"/>
                <a:cs typeface="Aldhabi" panose="01000000000000000000" pitchFamily="2" charset="-78"/>
              </a:rPr>
              <a:t> con la </a:t>
            </a:r>
            <a:r>
              <a:rPr lang="en-US" sz="3300" dirty="0" err="1">
                <a:solidFill>
                  <a:schemeClr val="bg1"/>
                </a:solidFill>
                <a:latin typeface="Aldhabi" panose="01000000000000000000" pitchFamily="2" charset="-78"/>
                <a:cs typeface="Aldhabi" panose="01000000000000000000" pitchFamily="2" charset="-78"/>
              </a:rPr>
              <a:t>fuerza</a:t>
            </a:r>
            <a:r>
              <a:rPr lang="en-US" sz="3300" dirty="0">
                <a:solidFill>
                  <a:schemeClr val="bg1"/>
                </a:solidFill>
                <a:latin typeface="Aldhabi" panose="01000000000000000000" pitchFamily="2" charset="-78"/>
                <a:cs typeface="Aldhabi" panose="01000000000000000000" pitchFamily="2" charset="-78"/>
              </a:rPr>
              <a:t> de </a:t>
            </a:r>
            <a:r>
              <a:rPr lang="en-US" sz="3300" dirty="0" err="1">
                <a:solidFill>
                  <a:schemeClr val="bg1"/>
                </a:solidFill>
                <a:latin typeface="Aldhabi" panose="01000000000000000000" pitchFamily="2" charset="-78"/>
                <a:cs typeface="Aldhabi" panose="01000000000000000000" pitchFamily="2" charset="-78"/>
              </a:rPr>
              <a:t>su</a:t>
            </a:r>
            <a:r>
              <a:rPr lang="en-US" sz="3300" dirty="0">
                <a:solidFill>
                  <a:schemeClr val="bg1"/>
                </a:solidFill>
                <a:latin typeface="Aldhabi" panose="01000000000000000000" pitchFamily="2" charset="-78"/>
                <a:cs typeface="Aldhabi" panose="01000000000000000000" pitchFamily="2" charset="-78"/>
              </a:rPr>
              <a:t> </a:t>
            </a:r>
            <a:r>
              <a:rPr lang="en-US" sz="3300" dirty="0" err="1">
                <a:solidFill>
                  <a:schemeClr val="bg1"/>
                </a:solidFill>
                <a:latin typeface="Aldhabi" panose="01000000000000000000" pitchFamily="2" charset="-78"/>
                <a:cs typeface="Aldhabi" panose="01000000000000000000" pitchFamily="2" charset="-78"/>
              </a:rPr>
              <a:t>plegaria</a:t>
            </a:r>
            <a:r>
              <a:rPr lang="en-US" sz="3300" dirty="0">
                <a:solidFill>
                  <a:schemeClr val="bg1"/>
                </a:solidFill>
                <a:latin typeface="Aldhabi" panose="01000000000000000000" pitchFamily="2" charset="-78"/>
                <a:cs typeface="Aldhabi" panose="01000000000000000000" pitchFamily="2" charset="-78"/>
              </a:rPr>
              <a:t> y </a:t>
            </a:r>
            <a:r>
              <a:rPr lang="en-US" sz="3300" dirty="0" err="1">
                <a:solidFill>
                  <a:schemeClr val="bg1"/>
                </a:solidFill>
                <a:latin typeface="Aldhabi" panose="01000000000000000000" pitchFamily="2" charset="-78"/>
                <a:cs typeface="Aldhabi" panose="01000000000000000000" pitchFamily="2" charset="-78"/>
              </a:rPr>
              <a:t>te</a:t>
            </a:r>
            <a:r>
              <a:rPr lang="en-US" sz="3300" dirty="0">
                <a:solidFill>
                  <a:schemeClr val="bg1"/>
                </a:solidFill>
                <a:latin typeface="Aldhabi" panose="01000000000000000000" pitchFamily="2" charset="-78"/>
                <a:cs typeface="Aldhabi" panose="01000000000000000000" pitchFamily="2" charset="-78"/>
              </a:rPr>
              <a:t> </a:t>
            </a:r>
            <a:r>
              <a:rPr lang="en-US" sz="3300" dirty="0" err="1">
                <a:solidFill>
                  <a:schemeClr val="bg1"/>
                </a:solidFill>
                <a:latin typeface="Aldhabi" panose="01000000000000000000" pitchFamily="2" charset="-78"/>
                <a:cs typeface="Aldhabi" panose="01000000000000000000" pitchFamily="2" charset="-78"/>
              </a:rPr>
              <a:t>acompañe</a:t>
            </a:r>
            <a:r>
              <a:rPr lang="en-US" sz="3300" dirty="0">
                <a:solidFill>
                  <a:schemeClr val="bg1"/>
                </a:solidFill>
                <a:latin typeface="Aldhabi" panose="01000000000000000000" pitchFamily="2" charset="-78"/>
                <a:cs typeface="Aldhabi" panose="01000000000000000000" pitchFamily="2" charset="-78"/>
              </a:rPr>
              <a:t> </a:t>
            </a:r>
            <a:r>
              <a:rPr lang="en-US" sz="3300" dirty="0" err="1">
                <a:solidFill>
                  <a:schemeClr val="bg1"/>
                </a:solidFill>
                <a:latin typeface="Aldhabi" panose="01000000000000000000" pitchFamily="2" charset="-78"/>
                <a:cs typeface="Aldhabi" panose="01000000000000000000" pitchFamily="2" charset="-78"/>
              </a:rPr>
              <a:t>siempre</a:t>
            </a:r>
            <a:r>
              <a:rPr lang="en-US" sz="3300" dirty="0">
                <a:solidFill>
                  <a:schemeClr val="bg1"/>
                </a:solidFill>
                <a:latin typeface="Aldhabi" panose="01000000000000000000" pitchFamily="2" charset="-78"/>
                <a:cs typeface="Aldhabi" panose="01000000000000000000" pitchFamily="2" charset="-78"/>
              </a:rPr>
              <a:t> con </a:t>
            </a:r>
            <a:r>
              <a:rPr lang="en-US" sz="3300" dirty="0" err="1">
                <a:solidFill>
                  <a:schemeClr val="bg1"/>
                </a:solidFill>
                <a:latin typeface="Aldhabi" panose="01000000000000000000" pitchFamily="2" charset="-78"/>
                <a:cs typeface="Aldhabi" panose="01000000000000000000" pitchFamily="2" charset="-78"/>
              </a:rPr>
              <a:t>su</a:t>
            </a:r>
            <a:r>
              <a:rPr lang="en-US" sz="3300" dirty="0">
                <a:solidFill>
                  <a:schemeClr val="bg1"/>
                </a:solidFill>
                <a:latin typeface="Aldhabi" panose="01000000000000000000" pitchFamily="2" charset="-78"/>
                <a:cs typeface="Aldhabi" panose="01000000000000000000" pitchFamily="2" charset="-78"/>
              </a:rPr>
              <a:t> </a:t>
            </a:r>
            <a:r>
              <a:rPr lang="en-US" sz="3300" dirty="0" err="1">
                <a:solidFill>
                  <a:schemeClr val="bg1"/>
                </a:solidFill>
                <a:latin typeface="Aldhabi" panose="01000000000000000000" pitchFamily="2" charset="-78"/>
                <a:cs typeface="Aldhabi" panose="01000000000000000000" pitchFamily="2" charset="-78"/>
              </a:rPr>
              <a:t>presencia</a:t>
            </a:r>
            <a:r>
              <a:rPr lang="en-US" sz="3300" dirty="0">
                <a:solidFill>
                  <a:schemeClr val="bg1"/>
                </a:solidFill>
                <a:latin typeface="Aldhabi" panose="01000000000000000000" pitchFamily="2" charset="-78"/>
                <a:cs typeface="Aldhabi" panose="01000000000000000000" pitchFamily="2" charset="-78"/>
              </a:rPr>
              <a:t> de Madre” (#298)</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3635B2-9801-BC36-8FD4-2C22447ECDBB}"/>
              </a:ext>
            </a:extLst>
          </p:cNvPr>
          <p:cNvSpPr>
            <a:spLocks noGrp="1"/>
          </p:cNvSpPr>
          <p:nvPr>
            <p:ph type="title"/>
          </p:nvPr>
        </p:nvSpPr>
        <p:spPr>
          <a:xfrm>
            <a:off x="855663" y="619125"/>
            <a:ext cx="7429500" cy="1477963"/>
          </a:xfrm>
        </p:spPr>
        <p:txBody>
          <a:bodyPr>
            <a:normAutofit fontScale="90000"/>
          </a:bodyPr>
          <a:lstStyle/>
          <a:p>
            <a:pPr eaLnBrk="1" fontAlgn="auto" hangingPunct="1">
              <a:spcAft>
                <a:spcPts val="0"/>
              </a:spcAft>
              <a:defRPr/>
            </a:pPr>
            <a:r>
              <a:rPr lang="es-CO" dirty="0"/>
              <a:t>2. Querer tener todo claro, todo el tiempo: </a:t>
            </a:r>
            <a:br>
              <a:rPr lang="es-CO" dirty="0"/>
            </a:br>
            <a:r>
              <a:rPr lang="es-CO" dirty="0">
                <a:solidFill>
                  <a:srgbClr val="FF0000"/>
                </a:solidFill>
              </a:rPr>
              <a:t>EL SABIONDO ESPIRITUAL</a:t>
            </a:r>
            <a:br>
              <a:rPr lang="es-CO" dirty="0"/>
            </a:br>
            <a:endParaRPr lang="es-CO" dirty="0"/>
          </a:p>
        </p:txBody>
      </p:sp>
      <p:sp>
        <p:nvSpPr>
          <p:cNvPr id="3" name="Marcador de contenido 2">
            <a:extLst>
              <a:ext uri="{FF2B5EF4-FFF2-40B4-BE49-F238E27FC236}">
                <a16:creationId xmlns:a16="http://schemas.microsoft.com/office/drawing/2014/main" id="{39D3AE84-A702-EA2C-E037-B2A49049148B}"/>
              </a:ext>
            </a:extLst>
          </p:cNvPr>
          <p:cNvSpPr>
            <a:spLocks noGrp="1"/>
          </p:cNvSpPr>
          <p:nvPr>
            <p:ph idx="1"/>
          </p:nvPr>
        </p:nvSpPr>
        <p:spPr>
          <a:xfrm>
            <a:off x="855663" y="2249488"/>
            <a:ext cx="7429500" cy="3541712"/>
          </a:xfrm>
        </p:spPr>
        <p:txBody>
          <a:bodyPr/>
          <a:lstStyle/>
          <a:p>
            <a:pPr eaLnBrk="1" fontAlgn="auto" hangingPunct="1">
              <a:spcAft>
                <a:spcPts val="0"/>
              </a:spcAft>
              <a:defRPr/>
            </a:pPr>
            <a:r>
              <a:rPr lang="es-CO" sz="1950" dirty="0"/>
              <a:t>Cualquier momento de confusión o incertidumbre es evitado a toda costa. No estar abierto a admitir que para llegar a saber pasamos por el no saber y que para llegar a la luz hay trechos de oscuridad. (YO SOY EL CAMINO, LA VERDAD Y LA VIDA, JN 14, 6)</a:t>
            </a:r>
          </a:p>
        </p:txBody>
      </p:sp>
      <p:pic>
        <p:nvPicPr>
          <p:cNvPr id="28675" name="Imagen 4">
            <a:extLst>
              <a:ext uri="{FF2B5EF4-FFF2-40B4-BE49-F238E27FC236}">
                <a16:creationId xmlns:a16="http://schemas.microsoft.com/office/drawing/2014/main" id="{2BAA8B84-CD7A-9A1E-C7C1-B84E308A99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3789363"/>
            <a:ext cx="2924175"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3D70BE-439A-0F1F-D28C-565E26071A14}"/>
              </a:ext>
            </a:extLst>
          </p:cNvPr>
          <p:cNvSpPr>
            <a:spLocks noGrp="1"/>
          </p:cNvSpPr>
          <p:nvPr>
            <p:ph type="title"/>
          </p:nvPr>
        </p:nvSpPr>
        <p:spPr>
          <a:xfrm>
            <a:off x="855663" y="619125"/>
            <a:ext cx="7429500" cy="1477963"/>
          </a:xfrm>
        </p:spPr>
        <p:txBody>
          <a:bodyPr/>
          <a:lstStyle/>
          <a:p>
            <a:pPr>
              <a:defRPr/>
            </a:pPr>
            <a:r>
              <a:rPr lang="es-CO" dirty="0"/>
              <a:t>Taller </a:t>
            </a:r>
          </a:p>
        </p:txBody>
      </p:sp>
      <p:sp>
        <p:nvSpPr>
          <p:cNvPr id="3" name="Marcador de contenido 2">
            <a:extLst>
              <a:ext uri="{FF2B5EF4-FFF2-40B4-BE49-F238E27FC236}">
                <a16:creationId xmlns:a16="http://schemas.microsoft.com/office/drawing/2014/main" id="{2EBAC6DA-8BB3-56A5-EB93-B282DE8F994A}"/>
              </a:ext>
            </a:extLst>
          </p:cNvPr>
          <p:cNvSpPr>
            <a:spLocks noGrp="1"/>
          </p:cNvSpPr>
          <p:nvPr>
            <p:ph idx="1"/>
          </p:nvPr>
        </p:nvSpPr>
        <p:spPr>
          <a:xfrm>
            <a:off x="855663" y="2249488"/>
            <a:ext cx="7429500" cy="3541712"/>
          </a:xfrm>
        </p:spPr>
        <p:txBody>
          <a:bodyPr>
            <a:normAutofit fontScale="92500" lnSpcReduction="10000"/>
          </a:bodyPr>
          <a:lstStyle/>
          <a:p>
            <a:pPr>
              <a:defRPr/>
            </a:pPr>
            <a:r>
              <a:rPr lang="es-CO" dirty="0">
                <a:solidFill>
                  <a:srgbClr val="000000"/>
                </a:solidFill>
                <a:effectLst/>
                <a:latin typeface="Tahoma" panose="020B0604030504040204" pitchFamily="34" charset="0"/>
              </a:rPr>
              <a:t>Leer la parábola del trigo y la cizaña (cf. </a:t>
            </a:r>
            <a:r>
              <a:rPr lang="es-CO" i="1" dirty="0">
                <a:solidFill>
                  <a:srgbClr val="000000"/>
                </a:solidFill>
                <a:effectLst/>
                <a:latin typeface="Tahoma" panose="020B0604030504040204" pitchFamily="34" charset="0"/>
              </a:rPr>
              <a:t>Mt</a:t>
            </a:r>
            <a:r>
              <a:rPr lang="es-CO" dirty="0">
                <a:solidFill>
                  <a:srgbClr val="000000"/>
                </a:solidFill>
                <a:effectLst/>
                <a:latin typeface="Tahoma" panose="020B0604030504040204" pitchFamily="34" charset="0"/>
              </a:rPr>
              <a:t> 13,24-30) y graficar un aspecto importante de la evangelización que consiste en mostrar cómo el enemigo puede ocupar el espacio del Reino y causar daño con la cizaña, pero es vencido por la bondad del trigo que se manifiesta con el tiempo.</a:t>
            </a:r>
          </a:p>
          <a:p>
            <a:pPr>
              <a:defRPr/>
            </a:pPr>
            <a:r>
              <a:rPr lang="es-CO" dirty="0">
                <a:solidFill>
                  <a:srgbClr val="000000"/>
                </a:solidFill>
                <a:effectLst/>
                <a:latin typeface="Tahoma" panose="020B0604030504040204" pitchFamily="34" charset="0"/>
              </a:rPr>
              <a:t>¿Qué priorizas en tu vida? ¿Cómo discernir lo que Dios quiere en el tiempo y espacio? ¿Cómo hacer para dejar obrar a Dios en mi vida y familia?</a:t>
            </a:r>
            <a:endParaRPr lang="es-CO"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4D3826-9A73-3527-A606-92CBD802998E}"/>
              </a:ext>
            </a:extLst>
          </p:cNvPr>
          <p:cNvSpPr>
            <a:spLocks noGrp="1"/>
          </p:cNvSpPr>
          <p:nvPr>
            <p:ph type="title"/>
          </p:nvPr>
        </p:nvSpPr>
        <p:spPr>
          <a:xfrm>
            <a:off x="855663" y="619125"/>
            <a:ext cx="7429500" cy="1477963"/>
          </a:xfrm>
        </p:spPr>
        <p:txBody>
          <a:bodyPr/>
          <a:lstStyle/>
          <a:p>
            <a:pPr>
              <a:defRPr/>
            </a:pPr>
            <a:endParaRPr lang="es-CO"/>
          </a:p>
        </p:txBody>
      </p:sp>
      <p:pic>
        <p:nvPicPr>
          <p:cNvPr id="103426" name="Marcador de contenido 4">
            <a:extLst>
              <a:ext uri="{FF2B5EF4-FFF2-40B4-BE49-F238E27FC236}">
                <a16:creationId xmlns:a16="http://schemas.microsoft.com/office/drawing/2014/main" id="{8E4E9BA1-1FC2-3328-2552-A35635B7724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400" y="0"/>
            <a:ext cx="9144000" cy="6832600"/>
          </a:xfrm>
        </p:spPr>
      </p:pic>
      <p:sp>
        <p:nvSpPr>
          <p:cNvPr id="103427" name="CuadroTexto 5">
            <a:extLst>
              <a:ext uri="{FF2B5EF4-FFF2-40B4-BE49-F238E27FC236}">
                <a16:creationId xmlns:a16="http://schemas.microsoft.com/office/drawing/2014/main" id="{E72A237C-79D0-E9DB-C220-8B7880578B4C}"/>
              </a:ext>
            </a:extLst>
          </p:cNvPr>
          <p:cNvSpPr txBox="1">
            <a:spLocks noChangeArrowheads="1"/>
          </p:cNvSpPr>
          <p:nvPr/>
        </p:nvSpPr>
        <p:spPr bwMode="auto">
          <a:xfrm>
            <a:off x="112713" y="6597650"/>
            <a:ext cx="9013825"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a:lnSpc>
                <a:spcPct val="100000"/>
              </a:lnSpc>
              <a:spcBef>
                <a:spcPct val="0"/>
              </a:spcBef>
              <a:buSzTx/>
              <a:buFontTx/>
              <a:buNone/>
            </a:pPr>
            <a:r>
              <a:rPr lang="es-CO" altLang="es-CO" sz="900">
                <a:hlinkClick r:id="rId3" tooltip="http://viajarconelarte.blogspot.com/2017/10/el-juicio-final-en-el-medievo.html"/>
              </a:rPr>
              <a:t>Esta foto</a:t>
            </a:r>
            <a:r>
              <a:rPr lang="es-CO" altLang="es-CO" sz="900"/>
              <a:t> de Autor desconocido está bajo licencia </a:t>
            </a:r>
            <a:r>
              <a:rPr lang="es-CO" altLang="es-CO" sz="900">
                <a:hlinkClick r:id="rId4" tooltip="https://creativecommons.org/licenses/by-nc-nd/3.0/"/>
              </a:rPr>
              <a:t>CC BY-NC-ND</a:t>
            </a:r>
            <a:endParaRPr lang="es-CO" altLang="es-CO" sz="90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EE09FB-133C-91FD-771F-4EFDC7EC80F3}"/>
              </a:ext>
            </a:extLst>
          </p:cNvPr>
          <p:cNvSpPr>
            <a:spLocks noGrp="1"/>
          </p:cNvSpPr>
          <p:nvPr>
            <p:ph type="title"/>
          </p:nvPr>
        </p:nvSpPr>
        <p:spPr>
          <a:xfrm>
            <a:off x="855663" y="619125"/>
            <a:ext cx="7429500" cy="1477963"/>
          </a:xfrm>
        </p:spPr>
        <p:txBody>
          <a:bodyPr/>
          <a:lstStyle/>
          <a:p>
            <a:pPr algn="ctr">
              <a:defRPr/>
            </a:pPr>
            <a:r>
              <a:rPr lang="es-CO" dirty="0">
                <a:solidFill>
                  <a:srgbClr val="FF0000"/>
                </a:solidFill>
              </a:rPr>
              <a:t>Etimología de carisma </a:t>
            </a:r>
          </a:p>
        </p:txBody>
      </p:sp>
      <p:sp>
        <p:nvSpPr>
          <p:cNvPr id="3" name="Marcador de contenido 2">
            <a:extLst>
              <a:ext uri="{FF2B5EF4-FFF2-40B4-BE49-F238E27FC236}">
                <a16:creationId xmlns:a16="http://schemas.microsoft.com/office/drawing/2014/main" id="{3A88F7E2-CF18-4467-9721-C4942789C238}"/>
              </a:ext>
            </a:extLst>
          </p:cNvPr>
          <p:cNvSpPr>
            <a:spLocks noGrp="1"/>
          </p:cNvSpPr>
          <p:nvPr>
            <p:ph idx="1"/>
          </p:nvPr>
        </p:nvSpPr>
        <p:spPr>
          <a:xfrm>
            <a:off x="855663" y="2249488"/>
            <a:ext cx="7429500" cy="3541712"/>
          </a:xfrm>
        </p:spPr>
        <p:txBody>
          <a:bodyPr/>
          <a:lstStyle/>
          <a:p>
            <a:pPr>
              <a:defRPr/>
            </a:pPr>
            <a:r>
              <a:rPr lang="es-CO" dirty="0">
                <a:solidFill>
                  <a:schemeClr val="bg1"/>
                </a:solidFill>
                <a:effectLst/>
                <a:latin typeface="Open Sans" panose="020B0606030504020204" pitchFamily="34" charset="0"/>
              </a:rPr>
              <a:t>Se conoce como </a:t>
            </a:r>
            <a:r>
              <a:rPr lang="es-CO" b="1" dirty="0">
                <a:solidFill>
                  <a:schemeClr val="bg1"/>
                </a:solidFill>
                <a:effectLst/>
                <a:latin typeface="Open Sans" panose="020B0606030504020204" pitchFamily="34" charset="0"/>
              </a:rPr>
              <a:t>carisma</a:t>
            </a:r>
            <a:r>
              <a:rPr lang="es-CO" dirty="0">
                <a:solidFill>
                  <a:schemeClr val="bg1"/>
                </a:solidFill>
                <a:effectLst/>
                <a:latin typeface="Open Sans" panose="020B0606030504020204" pitchFamily="34" charset="0"/>
              </a:rPr>
              <a:t> a la </a:t>
            </a:r>
            <a:r>
              <a:rPr lang="es-CO" b="1" dirty="0">
                <a:solidFill>
                  <a:schemeClr val="bg1"/>
                </a:solidFill>
                <a:effectLst/>
                <a:latin typeface="Open Sans" panose="020B0606030504020204" pitchFamily="34" charset="0"/>
              </a:rPr>
              <a:t>gracia o encanto que ejerce una persona sobre las demás</a:t>
            </a:r>
            <a:r>
              <a:rPr lang="es-CO" dirty="0">
                <a:solidFill>
                  <a:schemeClr val="bg1"/>
                </a:solidFill>
                <a:effectLst/>
                <a:latin typeface="Open Sans" panose="020B0606030504020204" pitchFamily="34" charset="0"/>
              </a:rPr>
              <a:t>. El término carisma es de origen griego </a:t>
            </a:r>
            <a:r>
              <a:rPr lang="es-CO" i="1" dirty="0">
                <a:solidFill>
                  <a:schemeClr val="bg1"/>
                </a:solidFill>
                <a:effectLst/>
                <a:latin typeface="Open Sans" panose="020B0606030504020204" pitchFamily="34" charset="0"/>
              </a:rPr>
              <a:t>“</a:t>
            </a:r>
            <a:r>
              <a:rPr lang="es-CO" i="1" dirty="0" err="1">
                <a:solidFill>
                  <a:schemeClr val="bg1"/>
                </a:solidFill>
                <a:effectLst/>
                <a:latin typeface="Open Sans" panose="020B0606030504020204" pitchFamily="34" charset="0"/>
              </a:rPr>
              <a:t>charis</a:t>
            </a:r>
            <a:r>
              <a:rPr lang="es-CO" i="1" dirty="0">
                <a:solidFill>
                  <a:schemeClr val="bg1"/>
                </a:solidFill>
                <a:effectLst/>
                <a:latin typeface="Open Sans" panose="020B0606030504020204" pitchFamily="34" charset="0"/>
              </a:rPr>
              <a:t>” (regalo, gracia, don…).</a:t>
            </a:r>
            <a:endParaRPr lang="es-CO" dirty="0">
              <a:solidFill>
                <a:schemeClr val="bg1"/>
              </a:solidFill>
              <a:effectLst/>
              <a:latin typeface="Open Sans" panose="020B0606030504020204" pitchFamily="34" charset="0"/>
            </a:endParaRPr>
          </a:p>
          <a:p>
            <a:pPr>
              <a:defRPr/>
            </a:pPr>
            <a:endParaRPr lang="es-CO" dirty="0"/>
          </a:p>
        </p:txBody>
      </p:sp>
      <p:pic>
        <p:nvPicPr>
          <p:cNvPr id="104451" name="Imagen 10">
            <a:extLst>
              <a:ext uri="{FF2B5EF4-FFF2-40B4-BE49-F238E27FC236}">
                <a16:creationId xmlns:a16="http://schemas.microsoft.com/office/drawing/2014/main" id="{40E5AF26-8CED-9797-F21E-DAFE94DFEF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638" y="3789363"/>
            <a:ext cx="3673475"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CuadroTexto 11">
            <a:extLst>
              <a:ext uri="{FF2B5EF4-FFF2-40B4-BE49-F238E27FC236}">
                <a16:creationId xmlns:a16="http://schemas.microsoft.com/office/drawing/2014/main" id="{96BEC18F-171B-1450-1A5A-63BBACC871B1}"/>
              </a:ext>
            </a:extLst>
          </p:cNvPr>
          <p:cNvSpPr txBox="1">
            <a:spLocks noChangeArrowheads="1"/>
          </p:cNvSpPr>
          <p:nvPr/>
        </p:nvSpPr>
        <p:spPr bwMode="auto">
          <a:xfrm>
            <a:off x="4211638" y="7007225"/>
            <a:ext cx="3092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a:lnSpc>
                <a:spcPct val="100000"/>
              </a:lnSpc>
              <a:spcBef>
                <a:spcPct val="0"/>
              </a:spcBef>
              <a:buSzTx/>
              <a:buFontTx/>
              <a:buNone/>
            </a:pPr>
            <a:r>
              <a:rPr lang="es-CO" altLang="es-CO" sz="900">
                <a:hlinkClick r:id="rId3" tooltip="https://depoetasypiratas.blogspot.com/2014/09/la-etimologia-de-las-palabras.html"/>
              </a:rPr>
              <a:t>Esta foto</a:t>
            </a:r>
            <a:r>
              <a:rPr lang="es-CO" altLang="es-CO" sz="900"/>
              <a:t> de Autor desconocido está bajo licencia </a:t>
            </a:r>
            <a:r>
              <a:rPr lang="es-CO" altLang="es-CO" sz="900">
                <a:hlinkClick r:id="rId4" tooltip="https://creativecommons.org/licenses/by-nc-sa/3.0/"/>
              </a:rPr>
              <a:t>CC BY-SA-NC</a:t>
            </a:r>
            <a:endParaRPr lang="es-CO" altLang="es-CO" sz="90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9E22C9-6599-A196-5B47-93C17AACA34D}"/>
              </a:ext>
            </a:extLst>
          </p:cNvPr>
          <p:cNvSpPr>
            <a:spLocks noGrp="1"/>
          </p:cNvSpPr>
          <p:nvPr>
            <p:ph type="title"/>
          </p:nvPr>
        </p:nvSpPr>
        <p:spPr>
          <a:xfrm>
            <a:off x="855663" y="619125"/>
            <a:ext cx="7429500" cy="1477963"/>
          </a:xfrm>
        </p:spPr>
        <p:txBody>
          <a:bodyPr/>
          <a:lstStyle/>
          <a:p>
            <a:pPr>
              <a:defRPr/>
            </a:pPr>
            <a:endParaRPr lang="es-CO"/>
          </a:p>
        </p:txBody>
      </p:sp>
      <p:pic>
        <p:nvPicPr>
          <p:cNvPr id="105474" name="Marcador de contenido 9">
            <a:extLst>
              <a:ext uri="{FF2B5EF4-FFF2-40B4-BE49-F238E27FC236}">
                <a16:creationId xmlns:a16="http://schemas.microsoft.com/office/drawing/2014/main" id="{B6ACF996-FFE0-E834-10DA-D810861E34E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338" y="0"/>
            <a:ext cx="9102725" cy="6884988"/>
          </a:xfrm>
        </p:spPr>
      </p:pic>
      <p:sp>
        <p:nvSpPr>
          <p:cNvPr id="105475" name="CuadroTexto 10">
            <a:extLst>
              <a:ext uri="{FF2B5EF4-FFF2-40B4-BE49-F238E27FC236}">
                <a16:creationId xmlns:a16="http://schemas.microsoft.com/office/drawing/2014/main" id="{BFC97415-6356-1322-20F6-2E5D4A635F71}"/>
              </a:ext>
            </a:extLst>
          </p:cNvPr>
          <p:cNvSpPr txBox="1">
            <a:spLocks noChangeArrowheads="1"/>
          </p:cNvSpPr>
          <p:nvPr/>
        </p:nvSpPr>
        <p:spPr bwMode="auto">
          <a:xfrm>
            <a:off x="304800" y="6232525"/>
            <a:ext cx="77898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a:lnSpc>
                <a:spcPct val="100000"/>
              </a:lnSpc>
              <a:spcBef>
                <a:spcPct val="0"/>
              </a:spcBef>
              <a:buSzTx/>
              <a:buFontTx/>
              <a:buNone/>
            </a:pPr>
            <a:r>
              <a:rPr lang="es-CO" altLang="es-CO" sz="900">
                <a:hlinkClick r:id="rId3" tooltip="https://profesoradoreligion.blogspot.com/2018/09/como-ser-responsable-la-luz-de-la-fe.html"/>
              </a:rPr>
              <a:t>Esta foto</a:t>
            </a:r>
            <a:r>
              <a:rPr lang="es-CO" altLang="es-CO" sz="900"/>
              <a:t> de Autor desconocido está bajo licencia </a:t>
            </a:r>
            <a:r>
              <a:rPr lang="es-CO" altLang="es-CO" sz="900">
                <a:hlinkClick r:id="rId4" tooltip="https://creativecommons.org/licenses/by-nc-nd/3.0/"/>
              </a:rPr>
              <a:t>CC BY-NC-ND</a:t>
            </a:r>
            <a:endParaRPr lang="es-CO" altLang="es-CO" sz="90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ítulo 1">
            <a:extLst>
              <a:ext uri="{FF2B5EF4-FFF2-40B4-BE49-F238E27FC236}">
                <a16:creationId xmlns:a16="http://schemas.microsoft.com/office/drawing/2014/main" id="{27B64E1D-A2CB-F874-C8DE-87F44343F5C9}"/>
              </a:ext>
            </a:extLst>
          </p:cNvPr>
          <p:cNvSpPr>
            <a:spLocks noGrp="1"/>
          </p:cNvSpPr>
          <p:nvPr>
            <p:ph type="title"/>
          </p:nvPr>
        </p:nvSpPr>
        <p:spPr>
          <a:xfrm>
            <a:off x="477838" y="406400"/>
            <a:ext cx="8185150" cy="1320800"/>
          </a:xfrm>
        </p:spPr>
        <p:txBody>
          <a:bodyPr/>
          <a:lstStyle/>
          <a:p>
            <a:pPr algn="ctr" eaLnBrk="1" fontAlgn="auto" hangingPunct="1">
              <a:spcAft>
                <a:spcPts val="0"/>
              </a:spcAft>
              <a:defRPr/>
            </a:pPr>
            <a:r>
              <a:rPr lang="es-MX" altLang="es-CO" sz="6000" dirty="0">
                <a:solidFill>
                  <a:srgbClr val="FF0000"/>
                </a:solidFill>
              </a:rPr>
              <a:t>I ¿Qué es el carisma?</a:t>
            </a:r>
          </a:p>
        </p:txBody>
      </p:sp>
      <p:sp>
        <p:nvSpPr>
          <p:cNvPr id="7171" name="Marcador de contenido 2">
            <a:extLst>
              <a:ext uri="{FF2B5EF4-FFF2-40B4-BE49-F238E27FC236}">
                <a16:creationId xmlns:a16="http://schemas.microsoft.com/office/drawing/2014/main" id="{6210C0D5-7046-7F22-0186-42BBDC0A8892}"/>
              </a:ext>
            </a:extLst>
          </p:cNvPr>
          <p:cNvSpPr>
            <a:spLocks noGrp="1"/>
          </p:cNvSpPr>
          <p:nvPr>
            <p:ph idx="1"/>
          </p:nvPr>
        </p:nvSpPr>
        <p:spPr>
          <a:xfrm>
            <a:off x="855663" y="1628775"/>
            <a:ext cx="7461250" cy="4822825"/>
          </a:xfrm>
        </p:spPr>
        <p:txBody>
          <a:bodyPr>
            <a:normAutofit fontScale="92500" lnSpcReduction="10000"/>
          </a:bodyPr>
          <a:lstStyle/>
          <a:p>
            <a:pPr algn="ctr" eaLnBrk="1" fontAlgn="auto" hangingPunct="1">
              <a:spcAft>
                <a:spcPts val="0"/>
              </a:spcAft>
              <a:defRPr/>
            </a:pPr>
            <a:r>
              <a:rPr lang="es-CO" dirty="0">
                <a:solidFill>
                  <a:srgbClr val="202124"/>
                </a:solidFill>
                <a:effectLst/>
                <a:latin typeface="Google Sans"/>
              </a:rPr>
              <a:t>Dimensiones del carisma </a:t>
            </a:r>
          </a:p>
          <a:p>
            <a:pPr algn="just" eaLnBrk="1" fontAlgn="auto" hangingPunct="1">
              <a:spcAft>
                <a:spcPts val="0"/>
              </a:spcAft>
              <a:defRPr/>
            </a:pPr>
            <a:r>
              <a:rPr lang="es-CO" dirty="0">
                <a:solidFill>
                  <a:srgbClr val="202124"/>
                </a:solidFill>
                <a:effectLst/>
                <a:latin typeface="Arial" panose="020B0604020202020204" pitchFamily="34" charset="0"/>
                <a:cs typeface="Arial" panose="020B0604020202020204" pitchFamily="34" charset="0"/>
              </a:rPr>
              <a:t>1. Eclesial y doctrinal: </a:t>
            </a:r>
            <a:r>
              <a:rPr lang="es-CO" dirty="0">
                <a:solidFill>
                  <a:srgbClr val="FF0000"/>
                </a:solidFill>
                <a:effectLst/>
                <a:latin typeface="Arial" panose="020B0604020202020204" pitchFamily="34" charset="0"/>
                <a:cs typeface="Arial" panose="020B0604020202020204" pitchFamily="34" charset="0"/>
              </a:rPr>
              <a:t>Los textos del Concilio Vaticano II la palabra carisma es utilizada 14 veces</a:t>
            </a:r>
            <a:r>
              <a:rPr lang="es-CO" dirty="0">
                <a:solidFill>
                  <a:srgbClr val="202124"/>
                </a:solidFill>
                <a:effectLst/>
                <a:latin typeface="Arial" panose="020B0604020202020204" pitchFamily="34" charset="0"/>
                <a:cs typeface="Arial" panose="020B0604020202020204" pitchFamily="34" charset="0"/>
              </a:rPr>
              <a:t>, para señalar que </a:t>
            </a:r>
            <a:r>
              <a:rPr lang="es-CO" dirty="0">
                <a:solidFill>
                  <a:srgbClr val="040C28"/>
                </a:solidFill>
                <a:effectLst/>
                <a:latin typeface="Arial" panose="020B0604020202020204" pitchFamily="34" charset="0"/>
                <a:cs typeface="Arial" panose="020B0604020202020204" pitchFamily="34" charset="0"/>
              </a:rPr>
              <a:t>el Espíritu Santo guía a la Iglesia y le provee y gobierna con diversos dones jerárquicos y carismáticos.</a:t>
            </a:r>
          </a:p>
          <a:p>
            <a:pPr algn="just" eaLnBrk="1" fontAlgn="auto" hangingPunct="1">
              <a:spcAft>
                <a:spcPts val="0"/>
              </a:spcAft>
              <a:defRPr/>
            </a:pPr>
            <a:r>
              <a:rPr lang="es-CO" altLang="es-CO" dirty="0">
                <a:solidFill>
                  <a:srgbClr val="040C28"/>
                </a:solidFill>
                <a:effectLst/>
                <a:latin typeface="Arial" panose="020B0604020202020204" pitchFamily="34" charset="0"/>
                <a:cs typeface="Arial" panose="020B0604020202020204" pitchFamily="34" charset="0"/>
              </a:rPr>
              <a:t>2. Teológico: </a:t>
            </a:r>
            <a:r>
              <a:rPr lang="es-CO" dirty="0">
                <a:solidFill>
                  <a:schemeClr val="bg1"/>
                </a:solidFill>
                <a:effectLst/>
                <a:latin typeface="Arial" panose="020B0604020202020204" pitchFamily="34" charset="0"/>
                <a:cs typeface="Arial" panose="020B0604020202020204" pitchFamily="34" charset="0"/>
              </a:rPr>
              <a:t>el carisma significa, en general, un don de Dios. En una acepción más especial, son los dones y disposiciones de cada cristiano </a:t>
            </a:r>
            <a:r>
              <a:rPr lang="es-CO" dirty="0">
                <a:solidFill>
                  <a:srgbClr val="FF0000"/>
                </a:solidFill>
                <a:effectLst/>
                <a:latin typeface="Arial" panose="020B0604020202020204" pitchFamily="34" charset="0"/>
                <a:cs typeface="Arial" panose="020B0604020202020204" pitchFamily="34" charset="0"/>
              </a:rPr>
              <a:t>para el desempeño de una misión dentro de la iglesia</a:t>
            </a:r>
            <a:r>
              <a:rPr lang="es-CO" dirty="0">
                <a:solidFill>
                  <a:schemeClr val="bg1"/>
                </a:solidFill>
                <a:effectLst/>
                <a:latin typeface="Arial" panose="020B0604020202020204" pitchFamily="34" charset="0"/>
                <a:cs typeface="Arial" panose="020B0604020202020204" pitchFamily="34" charset="0"/>
              </a:rPr>
              <a:t>. Más concretamente, son las gracias extraordinarias concedidas por el Espíritu Santo a cada cristiano </a:t>
            </a:r>
            <a:r>
              <a:rPr lang="es-CO" dirty="0">
                <a:solidFill>
                  <a:srgbClr val="FF0000"/>
                </a:solidFill>
                <a:effectLst/>
                <a:latin typeface="Arial" panose="020B0604020202020204" pitchFamily="34" charset="0"/>
                <a:cs typeface="Arial" panose="020B0604020202020204" pitchFamily="34" charset="0"/>
              </a:rPr>
              <a:t>para el bien de sus hermanos en Cristo.</a:t>
            </a:r>
            <a:endParaRPr lang="es-MX" altLang="es-CO" dirty="0">
              <a:solidFill>
                <a:srgbClr val="FF0000"/>
              </a:solidFill>
              <a:latin typeface="Arial" panose="020B0604020202020204" pitchFamily="34" charset="0"/>
              <a:cs typeface="Arial" panose="020B0604020202020204" pitchFamily="34"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F27D75-51D6-37E0-511B-E405841D6A16}"/>
              </a:ext>
            </a:extLst>
          </p:cNvPr>
          <p:cNvSpPr>
            <a:spLocks noGrp="1"/>
          </p:cNvSpPr>
          <p:nvPr>
            <p:ph type="title"/>
          </p:nvPr>
        </p:nvSpPr>
        <p:spPr>
          <a:xfrm>
            <a:off x="855663" y="619125"/>
            <a:ext cx="7429500" cy="1477963"/>
          </a:xfrm>
        </p:spPr>
        <p:txBody>
          <a:bodyPr/>
          <a:lstStyle/>
          <a:p>
            <a:pPr>
              <a:defRPr/>
            </a:pPr>
            <a:endParaRPr lang="es-CO"/>
          </a:p>
        </p:txBody>
      </p:sp>
      <p:sp>
        <p:nvSpPr>
          <p:cNvPr id="3" name="Marcador de contenido 2">
            <a:extLst>
              <a:ext uri="{FF2B5EF4-FFF2-40B4-BE49-F238E27FC236}">
                <a16:creationId xmlns:a16="http://schemas.microsoft.com/office/drawing/2014/main" id="{C3500057-646B-FCF9-A5A5-1F268EC07460}"/>
              </a:ext>
            </a:extLst>
          </p:cNvPr>
          <p:cNvSpPr>
            <a:spLocks noGrp="1"/>
          </p:cNvSpPr>
          <p:nvPr>
            <p:ph idx="1"/>
          </p:nvPr>
        </p:nvSpPr>
        <p:spPr>
          <a:xfrm>
            <a:off x="855663" y="619125"/>
            <a:ext cx="7429500" cy="5172075"/>
          </a:xfrm>
        </p:spPr>
        <p:txBody>
          <a:bodyPr/>
          <a:lstStyle/>
          <a:p>
            <a:pPr>
              <a:defRPr/>
            </a:pPr>
            <a:r>
              <a:rPr lang="es-CO" dirty="0">
                <a:solidFill>
                  <a:schemeClr val="bg1"/>
                </a:solidFill>
              </a:rPr>
              <a:t>3. Bíblico </a:t>
            </a:r>
          </a:p>
          <a:p>
            <a:pPr fontAlgn="t">
              <a:defRPr/>
            </a:pPr>
            <a:r>
              <a:rPr lang="es-CO" dirty="0">
                <a:solidFill>
                  <a:schemeClr val="bg1"/>
                </a:solidFill>
                <a:effectLst/>
                <a:latin typeface="Open Sans" panose="020B0606030504020204" pitchFamily="34" charset="0"/>
              </a:rPr>
              <a:t>En el </a:t>
            </a:r>
            <a:r>
              <a:rPr lang="es-CO" dirty="0">
                <a:solidFill>
                  <a:srgbClr val="FF0000"/>
                </a:solidFill>
                <a:effectLst/>
                <a:latin typeface="Open Sans" panose="020B0606030504020204" pitchFamily="34" charset="0"/>
              </a:rPr>
              <a:t>Antiguo Testamento, </a:t>
            </a:r>
            <a:r>
              <a:rPr lang="es-CO" dirty="0">
                <a:solidFill>
                  <a:schemeClr val="bg1"/>
                </a:solidFill>
                <a:effectLst/>
                <a:latin typeface="Open Sans" panose="020B0606030504020204" pitchFamily="34" charset="0"/>
              </a:rPr>
              <a:t>carisma es visto como un </a:t>
            </a:r>
            <a:r>
              <a:rPr lang="es-CO" dirty="0">
                <a:solidFill>
                  <a:srgbClr val="FF0000"/>
                </a:solidFill>
                <a:effectLst/>
                <a:latin typeface="Open Sans" panose="020B0606030504020204" pitchFamily="34" charset="0"/>
              </a:rPr>
              <a:t>don del Espíritu que capacita al individuo en realizar una misión</a:t>
            </a:r>
            <a:r>
              <a:rPr lang="es-CO" dirty="0">
                <a:solidFill>
                  <a:schemeClr val="bg1"/>
                </a:solidFill>
                <a:effectLst/>
                <a:latin typeface="Open Sans" panose="020B0606030504020204" pitchFamily="34" charset="0"/>
              </a:rPr>
              <a:t> a favor de pueblo. Por su parte, el </a:t>
            </a:r>
            <a:r>
              <a:rPr lang="es-CO" dirty="0">
                <a:solidFill>
                  <a:srgbClr val="FF0000"/>
                </a:solidFill>
                <a:effectLst/>
                <a:latin typeface="Open Sans" panose="020B0606030504020204" pitchFamily="34" charset="0"/>
              </a:rPr>
              <a:t>Nuevo Testamento designa a los dones de Dios, al Espíritu Santo y a la divina gracia</a:t>
            </a:r>
            <a:r>
              <a:rPr lang="es-CO" dirty="0">
                <a:solidFill>
                  <a:schemeClr val="bg1"/>
                </a:solidFill>
                <a:effectLst/>
                <a:latin typeface="Open Sans" panose="020B0606030504020204" pitchFamily="34" charset="0"/>
              </a:rPr>
              <a:t>.</a:t>
            </a:r>
          </a:p>
          <a:p>
            <a:pPr fontAlgn="t">
              <a:defRPr/>
            </a:pPr>
            <a:r>
              <a:rPr lang="es-CO" dirty="0">
                <a:solidFill>
                  <a:schemeClr val="bg1"/>
                </a:solidFill>
                <a:effectLst/>
                <a:latin typeface="Open Sans" panose="020B0606030504020204" pitchFamily="34" charset="0"/>
              </a:rPr>
              <a:t>San Pedro, “</a:t>
            </a:r>
            <a:r>
              <a:rPr lang="es-CO" dirty="0">
                <a:solidFill>
                  <a:srgbClr val="FF0000"/>
                </a:solidFill>
                <a:effectLst/>
                <a:latin typeface="Open Sans" panose="020B0606030504020204" pitchFamily="34" charset="0"/>
              </a:rPr>
              <a:t>Cada uno ha recibido su don. Ponedlo al servicio de los demás, como buenos administradores de los carismas recibidos de Dios” (1 Pe 4, 10).</a:t>
            </a:r>
          </a:p>
          <a:p>
            <a:pPr>
              <a:defRPr/>
            </a:pPr>
            <a:endParaRPr lang="es-CO"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CAA4B7-EC36-4842-9A43-4CED2381E325}"/>
              </a:ext>
            </a:extLst>
          </p:cNvPr>
          <p:cNvSpPr>
            <a:spLocks noGrp="1"/>
          </p:cNvSpPr>
          <p:nvPr>
            <p:ph type="title"/>
          </p:nvPr>
        </p:nvSpPr>
        <p:spPr>
          <a:xfrm>
            <a:off x="855663" y="619125"/>
            <a:ext cx="7429500" cy="1477963"/>
          </a:xfrm>
        </p:spPr>
        <p:txBody>
          <a:bodyPr/>
          <a:lstStyle/>
          <a:p>
            <a:pPr>
              <a:defRPr/>
            </a:pPr>
            <a:r>
              <a:rPr lang="es-CO" dirty="0">
                <a:solidFill>
                  <a:srgbClr val="FF0000"/>
                </a:solidFill>
              </a:rPr>
              <a:t>4. Figuras bíblicas y el arte</a:t>
            </a:r>
          </a:p>
        </p:txBody>
      </p:sp>
      <p:pic>
        <p:nvPicPr>
          <p:cNvPr id="108546" name="Marcador de contenido 4">
            <a:extLst>
              <a:ext uri="{FF2B5EF4-FFF2-40B4-BE49-F238E27FC236}">
                <a16:creationId xmlns:a16="http://schemas.microsoft.com/office/drawing/2014/main" id="{926DB1B2-706E-9D45-1CFD-442D7643205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01863" y="2471738"/>
            <a:ext cx="4737100" cy="3098800"/>
          </a:xfrm>
        </p:spPr>
      </p:pic>
      <p:sp>
        <p:nvSpPr>
          <p:cNvPr id="108547" name="CuadroTexto 5">
            <a:extLst>
              <a:ext uri="{FF2B5EF4-FFF2-40B4-BE49-F238E27FC236}">
                <a16:creationId xmlns:a16="http://schemas.microsoft.com/office/drawing/2014/main" id="{22088580-DA46-98EB-4097-873581E67CCD}"/>
              </a:ext>
            </a:extLst>
          </p:cNvPr>
          <p:cNvSpPr txBox="1">
            <a:spLocks noChangeArrowheads="1"/>
          </p:cNvSpPr>
          <p:nvPr/>
        </p:nvSpPr>
        <p:spPr bwMode="auto">
          <a:xfrm>
            <a:off x="2201863" y="5570538"/>
            <a:ext cx="47371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a:lnSpc>
                <a:spcPct val="100000"/>
              </a:lnSpc>
              <a:spcBef>
                <a:spcPct val="0"/>
              </a:spcBef>
              <a:buSzTx/>
              <a:buFontTx/>
              <a:buNone/>
            </a:pPr>
            <a:r>
              <a:rPr lang="es-CO" altLang="es-CO" sz="900">
                <a:hlinkClick r:id="rId3" tooltip="https://www.elcientoporuno.com/2020/05/el-buen-pastor.html"/>
              </a:rPr>
              <a:t>Esta foto</a:t>
            </a:r>
            <a:r>
              <a:rPr lang="es-CO" altLang="es-CO" sz="900"/>
              <a:t> de Autor desconocido está bajo licencia </a:t>
            </a:r>
            <a:r>
              <a:rPr lang="es-CO" altLang="es-CO" sz="900">
                <a:hlinkClick r:id="rId4" tooltip="https://creativecommons.org/licenses/by-nc-nd/3.0/"/>
              </a:rPr>
              <a:t>CC BY-NC-ND</a:t>
            </a:r>
            <a:endParaRPr lang="es-CO" altLang="es-CO" sz="90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texto 5">
            <a:extLst>
              <a:ext uri="{FF2B5EF4-FFF2-40B4-BE49-F238E27FC236}">
                <a16:creationId xmlns:a16="http://schemas.microsoft.com/office/drawing/2014/main" id="{9244BA76-C91D-97E5-264E-02A36DC25A5A}"/>
              </a:ext>
            </a:extLst>
          </p:cNvPr>
          <p:cNvSpPr>
            <a:spLocks noGrp="1"/>
          </p:cNvSpPr>
          <p:nvPr>
            <p:ph type="body" idx="1"/>
          </p:nvPr>
        </p:nvSpPr>
        <p:spPr>
          <a:xfrm>
            <a:off x="855663" y="4424363"/>
            <a:ext cx="7429500" cy="1374775"/>
          </a:xfrm>
        </p:spPr>
        <p:txBody>
          <a:bodyPr/>
          <a:lstStyle/>
          <a:p>
            <a:pPr>
              <a:defRPr/>
            </a:pPr>
            <a:endParaRPr lang="es-CO" dirty="0"/>
          </a:p>
        </p:txBody>
      </p:sp>
      <p:sp>
        <p:nvSpPr>
          <p:cNvPr id="5" name="Título 4">
            <a:extLst>
              <a:ext uri="{FF2B5EF4-FFF2-40B4-BE49-F238E27FC236}">
                <a16:creationId xmlns:a16="http://schemas.microsoft.com/office/drawing/2014/main" id="{317C8954-23B5-49FF-255F-7ABE1567F866}"/>
              </a:ext>
            </a:extLst>
          </p:cNvPr>
          <p:cNvSpPr>
            <a:spLocks noGrp="1"/>
          </p:cNvSpPr>
          <p:nvPr>
            <p:ph type="title"/>
          </p:nvPr>
        </p:nvSpPr>
        <p:spPr>
          <a:xfrm>
            <a:off x="855663" y="1419225"/>
            <a:ext cx="7429500" cy="2852738"/>
          </a:xfrm>
        </p:spPr>
        <p:txBody>
          <a:bodyPr>
            <a:normAutofit fontScale="90000"/>
          </a:bodyPr>
          <a:lstStyle/>
          <a:p>
            <a:pPr>
              <a:defRPr/>
            </a:pPr>
            <a:r>
              <a:rPr lang="es-CO" sz="6000" dirty="0">
                <a:solidFill>
                  <a:srgbClr val="FF0000"/>
                </a:solidFill>
              </a:rPr>
              <a:t>4.1 EL ARTE, EL CARISMA Y SUS FORMAS DE EXPRESAR Y DISCERNIR LA ESPIRITUALIDAD HOY </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ángulo 2">
            <a:extLst>
              <a:ext uri="{FF2B5EF4-FFF2-40B4-BE49-F238E27FC236}">
                <a16:creationId xmlns:a16="http://schemas.microsoft.com/office/drawing/2014/main" id="{D4FEC766-C219-2211-93B9-16F16ECADF16}"/>
              </a:ext>
            </a:extLst>
          </p:cNvPr>
          <p:cNvSpPr>
            <a:spLocks noChangeArrowheads="1"/>
          </p:cNvSpPr>
          <p:nvPr/>
        </p:nvSpPr>
        <p:spPr bwMode="auto">
          <a:xfrm>
            <a:off x="-30163" y="5805488"/>
            <a:ext cx="9144001"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a:lnSpc>
                <a:spcPct val="100000"/>
              </a:lnSpc>
              <a:spcBef>
                <a:spcPct val="0"/>
              </a:spcBef>
              <a:buSzTx/>
              <a:buFontTx/>
              <a:buNone/>
            </a:pPr>
            <a:r>
              <a:rPr lang="es-CO" altLang="es-CO" sz="1800">
                <a:solidFill>
                  <a:srgbClr val="000000"/>
                </a:solidFill>
                <a:latin typeface="Helvetica" pitchFamily="2" charset="0"/>
              </a:rPr>
              <a:t>El sacramento de la última cena: </a:t>
            </a:r>
            <a:r>
              <a:rPr lang="es-MX" altLang="es-CO" sz="1800">
                <a:solidFill>
                  <a:srgbClr val="FF0000"/>
                </a:solidFill>
              </a:rPr>
              <a:t>Sobre todo el conjunto está el torso de Cristo, símbolo de su entrega al hombre, de su carne. Extiende sus brazos y al igual que el Cristo que se encuentra abajo, se difumina poco a poco.</a:t>
            </a:r>
          </a:p>
          <a:p>
            <a:pPr>
              <a:lnSpc>
                <a:spcPct val="100000"/>
              </a:lnSpc>
              <a:spcBef>
                <a:spcPct val="0"/>
              </a:spcBef>
              <a:buSzTx/>
              <a:buFontTx/>
              <a:buNone/>
            </a:pPr>
            <a:endParaRPr lang="es-MX" altLang="es-CO" sz="1800"/>
          </a:p>
        </p:txBody>
      </p:sp>
      <p:pic>
        <p:nvPicPr>
          <p:cNvPr id="110594" name="Imagen 3">
            <a:extLst>
              <a:ext uri="{FF2B5EF4-FFF2-40B4-BE49-F238E27FC236}">
                <a16:creationId xmlns:a16="http://schemas.microsoft.com/office/drawing/2014/main" id="{E49B135E-AF52-5BBC-E4A7-002FA2C5BF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9144000"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ángulo 1">
            <a:extLst>
              <a:ext uri="{FF2B5EF4-FFF2-40B4-BE49-F238E27FC236}">
                <a16:creationId xmlns:a16="http://schemas.microsoft.com/office/drawing/2014/main" id="{BAE86F3A-4FAB-C6B3-7598-07F425350FE9}"/>
              </a:ext>
            </a:extLst>
          </p:cNvPr>
          <p:cNvSpPr>
            <a:spLocks noChangeArrowheads="1"/>
          </p:cNvSpPr>
          <p:nvPr/>
        </p:nvSpPr>
        <p:spPr bwMode="auto">
          <a:xfrm>
            <a:off x="77788" y="0"/>
            <a:ext cx="9037637"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algn="ctr">
              <a:lnSpc>
                <a:spcPct val="100000"/>
              </a:lnSpc>
              <a:spcBef>
                <a:spcPct val="0"/>
              </a:spcBef>
              <a:buSzTx/>
              <a:buFontTx/>
              <a:buNone/>
            </a:pPr>
            <a:r>
              <a:rPr lang="es-MX" altLang="es-CO" sz="2000"/>
              <a:t>Salvador Dalí 1955</a:t>
            </a:r>
          </a:p>
          <a:p>
            <a:pPr algn="just">
              <a:lnSpc>
                <a:spcPct val="100000"/>
              </a:lnSpc>
              <a:spcBef>
                <a:spcPct val="0"/>
              </a:spcBef>
              <a:buSzTx/>
              <a:buFontTx/>
              <a:buNone/>
            </a:pPr>
            <a:endParaRPr lang="es-MX" altLang="es-CO" sz="2000"/>
          </a:p>
          <a:p>
            <a:pPr algn="just">
              <a:lnSpc>
                <a:spcPct val="100000"/>
              </a:lnSpc>
              <a:spcBef>
                <a:spcPct val="0"/>
              </a:spcBef>
              <a:buSzTx/>
              <a:buFontTx/>
              <a:buNone/>
            </a:pPr>
            <a:r>
              <a:rPr lang="es-MX" altLang="es-CO" sz="2000"/>
              <a:t>El cuadro está muy relacionado con el número doce. La sala donde se encuentran Jesús y sus apóstoles es un dodecaedro. Al fondo de esta se vislumbra un paisaje al </a:t>
            </a:r>
            <a:r>
              <a:rPr lang="es-MX" altLang="es-CO" sz="2000">
                <a:solidFill>
                  <a:srgbClr val="FF0000"/>
                </a:solidFill>
              </a:rPr>
              <a:t>amanecer</a:t>
            </a:r>
            <a:r>
              <a:rPr lang="es-MX" altLang="es-CO" sz="2000"/>
              <a:t>, aún cuando la cena fue de noche. Esa escena refleja un paisaje típico de la costa ampurdanesca recordando al mar y las rocas que podría ver el propio Dalí en Cadaques .Cristo en el centro, parece estar predicando ante los discípulos, los cuales inclinan sus cabezas y rezan. Las apariencias de los discípulos son distintas entre sí. Cada uno porta una túnica distinta e inclusive parecen ser personas de distintas razas y países. Los trece personajes rodean una mesa de piedra sobre la cual hay un vaso de vino y un pan partido en dos; curiosamente no aparece ningún cáliz antiguo sino un vaso de cristal de apariencia moderna conteniendo vino, el pan y el vino están tratados como un auténtico bodegón.</a:t>
            </a:r>
          </a:p>
          <a:p>
            <a:pPr algn="just">
              <a:lnSpc>
                <a:spcPct val="100000"/>
              </a:lnSpc>
              <a:spcBef>
                <a:spcPct val="0"/>
              </a:spcBef>
              <a:buSzTx/>
              <a:buFontTx/>
              <a:buNone/>
            </a:pPr>
            <a:r>
              <a:rPr lang="es-MX" altLang="es-CO" sz="2000"/>
              <a:t>Cristo no es representado como se acostumbra. Su pelo es claro y no tiene barba. Su túnica es la única que deja al descubierto su pecho</a:t>
            </a:r>
            <a:r>
              <a:rPr lang="es-MX" altLang="es-CO" sz="2000">
                <a:solidFill>
                  <a:srgbClr val="FF0000"/>
                </a:solidFill>
              </a:rPr>
              <a:t>. Observando con más detalle, vemos que Cristo es transparente en su parte inferior, ya que la barca que se encuentra en el paisaje puede verse a través de él.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1D536A-823C-34C8-AE7C-4C43E3BC58CF}"/>
              </a:ext>
            </a:extLst>
          </p:cNvPr>
          <p:cNvSpPr>
            <a:spLocks noGrp="1"/>
          </p:cNvSpPr>
          <p:nvPr>
            <p:ph type="title"/>
          </p:nvPr>
        </p:nvSpPr>
        <p:spPr>
          <a:xfrm>
            <a:off x="855663" y="619125"/>
            <a:ext cx="7429500" cy="1477963"/>
          </a:xfrm>
        </p:spPr>
        <p:txBody>
          <a:bodyPr>
            <a:normAutofit fontScale="90000"/>
          </a:bodyPr>
          <a:lstStyle/>
          <a:p>
            <a:pPr eaLnBrk="1" fontAlgn="auto" hangingPunct="1">
              <a:spcAft>
                <a:spcPts val="0"/>
              </a:spcAft>
              <a:defRPr/>
            </a:pPr>
            <a:r>
              <a:rPr lang="es-CO" dirty="0"/>
              <a:t>3. El fenómeno de la ceguera cognitiva: </a:t>
            </a:r>
            <a:r>
              <a:rPr lang="es-CO" dirty="0">
                <a:solidFill>
                  <a:srgbClr val="FF0000"/>
                </a:solidFill>
              </a:rPr>
              <a:t>YO SÉ MÁS QUE EL PROFESOR</a:t>
            </a:r>
            <a:br>
              <a:rPr lang="es-CO" dirty="0"/>
            </a:br>
            <a:endParaRPr lang="es-CO" dirty="0"/>
          </a:p>
        </p:txBody>
      </p:sp>
      <p:sp>
        <p:nvSpPr>
          <p:cNvPr id="3" name="Marcador de contenido 2">
            <a:extLst>
              <a:ext uri="{FF2B5EF4-FFF2-40B4-BE49-F238E27FC236}">
                <a16:creationId xmlns:a16="http://schemas.microsoft.com/office/drawing/2014/main" id="{A63F643F-90A6-8ADC-6E49-1479E1A012D3}"/>
              </a:ext>
            </a:extLst>
          </p:cNvPr>
          <p:cNvSpPr>
            <a:spLocks noGrp="1"/>
          </p:cNvSpPr>
          <p:nvPr>
            <p:ph idx="1"/>
          </p:nvPr>
        </p:nvSpPr>
        <p:spPr>
          <a:xfrm>
            <a:off x="855663" y="2249488"/>
            <a:ext cx="7429500" cy="3541712"/>
          </a:xfrm>
        </p:spPr>
        <p:txBody>
          <a:bodyPr/>
          <a:lstStyle/>
          <a:p>
            <a:pPr eaLnBrk="1" fontAlgn="auto" hangingPunct="1">
              <a:spcAft>
                <a:spcPts val="0"/>
              </a:spcAft>
              <a:defRPr/>
            </a:pPr>
            <a:r>
              <a:rPr lang="es-CO" sz="2250" dirty="0"/>
              <a:t>Cuando no sabemos que no sabemos. No reconocer lo nuevo como nuevo. Esto es más de lo que yo ya se… Es lo mismo a… Todo el más de lo que ya sabemos.</a:t>
            </a:r>
          </a:p>
        </p:txBody>
      </p:sp>
      <p:pic>
        <p:nvPicPr>
          <p:cNvPr id="29699" name="Imagen 4">
            <a:extLst>
              <a:ext uri="{FF2B5EF4-FFF2-40B4-BE49-F238E27FC236}">
                <a16:creationId xmlns:a16="http://schemas.microsoft.com/office/drawing/2014/main" id="{D07D3081-4454-6356-E175-DB23A3E59B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825" y="3800475"/>
            <a:ext cx="4572000" cy="358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3" descr="page5image2032864">
            <a:extLst>
              <a:ext uri="{FF2B5EF4-FFF2-40B4-BE49-F238E27FC236}">
                <a16:creationId xmlns:a16="http://schemas.microsoft.com/office/drawing/2014/main" id="{AA777C03-D171-6D14-96B0-EA13244657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3644900"/>
            <a:ext cx="5340350" cy="389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ángulo 1">
            <a:extLst>
              <a:ext uri="{FF2B5EF4-FFF2-40B4-BE49-F238E27FC236}">
                <a16:creationId xmlns:a16="http://schemas.microsoft.com/office/drawing/2014/main" id="{0EAA99AF-6291-5CA3-B391-F7FDEA662B4B}"/>
              </a:ext>
            </a:extLst>
          </p:cNvPr>
          <p:cNvSpPr>
            <a:spLocks noChangeArrowheads="1"/>
          </p:cNvSpPr>
          <p:nvPr/>
        </p:nvSpPr>
        <p:spPr bwMode="auto">
          <a:xfrm>
            <a:off x="179388" y="404813"/>
            <a:ext cx="8856662" cy="517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algn="just">
              <a:lnSpc>
                <a:spcPct val="100000"/>
              </a:lnSpc>
              <a:spcBef>
                <a:spcPct val="0"/>
              </a:spcBef>
              <a:buSzTx/>
              <a:buFontTx/>
              <a:buNone/>
            </a:pPr>
            <a:r>
              <a:rPr lang="es-MX" altLang="es-CO" sz="3300"/>
              <a:t>A diferencia de otras representaciones de la última cena, el </a:t>
            </a:r>
            <a:r>
              <a:rPr lang="es-MX" altLang="es-CO" sz="3300" u="sng">
                <a:solidFill>
                  <a:srgbClr val="FF0000"/>
                </a:solidFill>
              </a:rPr>
              <a:t>gesto de Cristo </a:t>
            </a:r>
            <a:r>
              <a:rPr lang="es-MX" altLang="es-CO" sz="3300"/>
              <a:t>no es meditabundo ni melancólico, sino que refleja fuerza y serenidad, además, no aparecen representadas las actitudes de los discípulos descritas en los Evangelios (por ejemplo, no puede distinguirse quién es Judas Iscariote ya que todos los discípulos en el cuadro aparecen reclinados en </a:t>
            </a:r>
            <a:r>
              <a:rPr lang="es-MX" altLang="es-CO" sz="3300" b="1">
                <a:solidFill>
                  <a:srgbClr val="FF0000"/>
                </a:solidFill>
              </a:rPr>
              <a:t>actitud de duelo </a:t>
            </a:r>
            <a:r>
              <a:rPr lang="es-MX" altLang="es-CO" sz="3300"/>
              <a:t>y no hablando)….</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848CB2-4F40-8C28-8E89-B2C74E850193}"/>
              </a:ext>
            </a:extLst>
          </p:cNvPr>
          <p:cNvSpPr>
            <a:spLocks noGrp="1"/>
          </p:cNvSpPr>
          <p:nvPr>
            <p:ph type="title"/>
          </p:nvPr>
        </p:nvSpPr>
        <p:spPr>
          <a:xfrm>
            <a:off x="323850" y="2708275"/>
            <a:ext cx="8686800" cy="1185863"/>
          </a:xfrm>
        </p:spPr>
        <p:txBody>
          <a:bodyPr>
            <a:noAutofit/>
          </a:bodyPr>
          <a:lstStyle/>
          <a:p>
            <a:pPr>
              <a:defRPr/>
            </a:pPr>
            <a:r>
              <a:rPr lang="es-CO" sz="4400" dirty="0">
                <a:solidFill>
                  <a:srgbClr val="FF0000"/>
                </a:solidFill>
              </a:rPr>
              <a:t>4.2.La parábola del hijo pródigo en una pintura NOS AYUDA A DISCERNIR LA ESPIRITUALIDAD HOY </a:t>
            </a:r>
          </a:p>
        </p:txBody>
      </p:sp>
      <p:sp>
        <p:nvSpPr>
          <p:cNvPr id="3" name="Marcador de texto 2">
            <a:extLst>
              <a:ext uri="{FF2B5EF4-FFF2-40B4-BE49-F238E27FC236}">
                <a16:creationId xmlns:a16="http://schemas.microsoft.com/office/drawing/2014/main" id="{3EE7B826-6310-F074-5ABD-934B2A3A49DE}"/>
              </a:ext>
            </a:extLst>
          </p:cNvPr>
          <p:cNvSpPr>
            <a:spLocks noGrp="1"/>
          </p:cNvSpPr>
          <p:nvPr>
            <p:ph type="body" idx="1"/>
          </p:nvPr>
        </p:nvSpPr>
        <p:spPr>
          <a:xfrm>
            <a:off x="323850" y="908050"/>
            <a:ext cx="7429500" cy="1374775"/>
          </a:xfrm>
        </p:spPr>
        <p:txBody>
          <a:bodyPr/>
          <a:lstStyle/>
          <a:p>
            <a:pPr>
              <a:defRPr/>
            </a:pPr>
            <a:endParaRPr lang="es-CO"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28A9286A-549C-AEE9-9328-C5DAC05A5282}"/>
              </a:ext>
            </a:extLst>
          </p:cNvPr>
          <p:cNvSpPr>
            <a:spLocks noGrp="1"/>
          </p:cNvSpPr>
          <p:nvPr>
            <p:ph type="body" idx="1"/>
          </p:nvPr>
        </p:nvSpPr>
        <p:spPr>
          <a:xfrm>
            <a:off x="855663" y="4424363"/>
            <a:ext cx="7429500" cy="1374775"/>
          </a:xfrm>
        </p:spPr>
        <p:txBody>
          <a:bodyPr/>
          <a:lstStyle/>
          <a:p>
            <a:pPr>
              <a:defRPr/>
            </a:pPr>
            <a:endParaRPr lang="es-CO" sz="4000" dirty="0"/>
          </a:p>
        </p:txBody>
      </p:sp>
      <p:sp>
        <p:nvSpPr>
          <p:cNvPr id="3" name="Título 2">
            <a:extLst>
              <a:ext uri="{FF2B5EF4-FFF2-40B4-BE49-F238E27FC236}">
                <a16:creationId xmlns:a16="http://schemas.microsoft.com/office/drawing/2014/main" id="{8BF50558-4EA9-8092-7DF3-517831AD9F57}"/>
              </a:ext>
            </a:extLst>
          </p:cNvPr>
          <p:cNvSpPr>
            <a:spLocks noGrp="1"/>
          </p:cNvSpPr>
          <p:nvPr>
            <p:ph type="title"/>
          </p:nvPr>
        </p:nvSpPr>
        <p:spPr>
          <a:xfrm>
            <a:off x="855663" y="549275"/>
            <a:ext cx="7362825" cy="1184275"/>
          </a:xfrm>
        </p:spPr>
        <p:txBody>
          <a:bodyPr>
            <a:normAutofit fontScale="90000"/>
          </a:bodyPr>
          <a:lstStyle/>
          <a:p>
            <a:pPr>
              <a:defRPr/>
            </a:pPr>
            <a:r>
              <a:rPr lang="es-CO" dirty="0"/>
              <a:t>Autor de la pintura: Rembrandt</a:t>
            </a:r>
            <a:br>
              <a:rPr lang="es-CO" dirty="0"/>
            </a:br>
            <a:r>
              <a:rPr lang="es-CO" dirty="0"/>
              <a:t>el regreso del hijo pródigo</a:t>
            </a:r>
            <a:br>
              <a:rPr lang="es-CO" dirty="0"/>
            </a:br>
            <a:r>
              <a:rPr lang="es-CO" dirty="0"/>
              <a:t>autor: </a:t>
            </a:r>
            <a:r>
              <a:rPr lang="es-CO" dirty="0">
                <a:effectLst/>
              </a:rPr>
              <a:t>Henri J.M. </a:t>
            </a:r>
            <a:r>
              <a:rPr lang="es-CO" dirty="0" err="1">
                <a:effectLst/>
              </a:rPr>
              <a:t>Nouwen</a:t>
            </a:r>
            <a:endParaRPr lang="es-CO" dirty="0"/>
          </a:p>
        </p:txBody>
      </p:sp>
      <p:pic>
        <p:nvPicPr>
          <p:cNvPr id="114691" name="Imagen 4">
            <a:extLst>
              <a:ext uri="{FF2B5EF4-FFF2-40B4-BE49-F238E27FC236}">
                <a16:creationId xmlns:a16="http://schemas.microsoft.com/office/drawing/2014/main" id="{6127D0CC-81F6-47A7-47A6-001F9611C8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00" y="1733550"/>
            <a:ext cx="4202113" cy="800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CuadroTexto 5">
            <a:extLst>
              <a:ext uri="{FF2B5EF4-FFF2-40B4-BE49-F238E27FC236}">
                <a16:creationId xmlns:a16="http://schemas.microsoft.com/office/drawing/2014/main" id="{5B433600-D7E7-B2E1-45F3-3DE8016E86F6}"/>
              </a:ext>
            </a:extLst>
          </p:cNvPr>
          <p:cNvSpPr txBox="1">
            <a:spLocks noChangeArrowheads="1"/>
          </p:cNvSpPr>
          <p:nvPr/>
        </p:nvSpPr>
        <p:spPr bwMode="auto">
          <a:xfrm>
            <a:off x="2843213" y="8953500"/>
            <a:ext cx="4203700"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a:lnSpc>
                <a:spcPct val="100000"/>
              </a:lnSpc>
              <a:spcBef>
                <a:spcPct val="0"/>
              </a:spcBef>
              <a:buSzTx/>
              <a:buFontTx/>
              <a:buNone/>
            </a:pPr>
            <a:r>
              <a:rPr lang="es-CO" altLang="es-CO" sz="900">
                <a:hlinkClick r:id="rId3" tooltip="https://fa.wikipedia.org/wiki/%D8%B1%D8%A7%D9%85%D8%A8%D8%B1%D8%A7%D9%86%D8%AA_(%D9%81%DB%8C%D9%84%D9%85_%DB%B1%DB%B9%DB%B3%DB%B6)"/>
              </a:rPr>
              <a:t>Esta foto</a:t>
            </a:r>
            <a:r>
              <a:rPr lang="es-CO" altLang="es-CO" sz="900"/>
              <a:t> de Autor desconocido está bajo licencia </a:t>
            </a:r>
            <a:r>
              <a:rPr lang="es-CO" altLang="es-CO" sz="900">
                <a:hlinkClick r:id="rId4" tooltip="https://creativecommons.org/licenses/by-sa/3.0/"/>
              </a:rPr>
              <a:t>CC BY-SA</a:t>
            </a:r>
            <a:endParaRPr lang="es-CO" altLang="es-CO" sz="900"/>
          </a:p>
        </p:txBody>
      </p:sp>
      <p:pic>
        <p:nvPicPr>
          <p:cNvPr id="114693" name="Imagen 7">
            <a:extLst>
              <a:ext uri="{FF2B5EF4-FFF2-40B4-BE49-F238E27FC236}">
                <a16:creationId xmlns:a16="http://schemas.microsoft.com/office/drawing/2014/main" id="{971C7F0E-ACB2-1FFD-DAF1-266001C1B1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5063" y="1733550"/>
            <a:ext cx="4198937" cy="523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4" name="CuadroTexto 8">
            <a:extLst>
              <a:ext uri="{FF2B5EF4-FFF2-40B4-BE49-F238E27FC236}">
                <a16:creationId xmlns:a16="http://schemas.microsoft.com/office/drawing/2014/main" id="{0630CD77-8C6C-32AA-5D30-12A6CA2B4324}"/>
              </a:ext>
            </a:extLst>
          </p:cNvPr>
          <p:cNvSpPr txBox="1">
            <a:spLocks noChangeArrowheads="1"/>
          </p:cNvSpPr>
          <p:nvPr/>
        </p:nvSpPr>
        <p:spPr bwMode="auto">
          <a:xfrm>
            <a:off x="5472113" y="6954838"/>
            <a:ext cx="2901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a:lnSpc>
                <a:spcPct val="100000"/>
              </a:lnSpc>
              <a:spcBef>
                <a:spcPct val="0"/>
              </a:spcBef>
              <a:buSzTx/>
              <a:buFontTx/>
              <a:buNone/>
            </a:pPr>
            <a:r>
              <a:rPr lang="es-CO" altLang="es-CO" sz="900">
                <a:hlinkClick r:id="rId6" tooltip="https://pastoralsj.org/recursos/leer/367-el-regreso-del-hijo-prodigo"/>
              </a:rPr>
              <a:t>Esta foto</a:t>
            </a:r>
            <a:r>
              <a:rPr lang="es-CO" altLang="es-CO" sz="900"/>
              <a:t> de Autor desconocido está bajo licencia </a:t>
            </a:r>
            <a:r>
              <a:rPr lang="es-CO" altLang="es-CO" sz="900">
                <a:hlinkClick r:id="rId7" tooltip="https://creativecommons.org/licenses/by-nc-sa/3.0/"/>
              </a:rPr>
              <a:t>CC BY-SA-NC</a:t>
            </a:r>
            <a:endParaRPr lang="es-CO" altLang="es-CO" sz="90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8AC4C62A-B925-A140-60E5-4E0269688DB7}"/>
              </a:ext>
            </a:extLst>
          </p:cNvPr>
          <p:cNvSpPr>
            <a:spLocks noGrp="1"/>
          </p:cNvSpPr>
          <p:nvPr>
            <p:ph type="title"/>
          </p:nvPr>
        </p:nvSpPr>
        <p:spPr>
          <a:xfrm>
            <a:off x="855663" y="619125"/>
            <a:ext cx="7429500" cy="1477963"/>
          </a:xfrm>
        </p:spPr>
        <p:txBody>
          <a:bodyPr/>
          <a:lstStyle/>
          <a:p>
            <a:pPr>
              <a:defRPr/>
            </a:pPr>
            <a:r>
              <a:rPr lang="es-CO" dirty="0"/>
              <a:t>Una mirada…</a:t>
            </a:r>
          </a:p>
        </p:txBody>
      </p:sp>
      <p:sp>
        <p:nvSpPr>
          <p:cNvPr id="5" name="Marcador de contenido 4">
            <a:extLst>
              <a:ext uri="{FF2B5EF4-FFF2-40B4-BE49-F238E27FC236}">
                <a16:creationId xmlns:a16="http://schemas.microsoft.com/office/drawing/2014/main" id="{AF09E4FD-FA31-142C-AA3F-BE6498509FC6}"/>
              </a:ext>
            </a:extLst>
          </p:cNvPr>
          <p:cNvSpPr>
            <a:spLocks noGrp="1"/>
          </p:cNvSpPr>
          <p:nvPr>
            <p:ph idx="1"/>
          </p:nvPr>
        </p:nvSpPr>
        <p:spPr>
          <a:xfrm>
            <a:off x="855663" y="2249488"/>
            <a:ext cx="7429500" cy="3541712"/>
          </a:xfrm>
        </p:spPr>
        <p:txBody>
          <a:bodyPr>
            <a:normAutofit fontScale="77500" lnSpcReduction="20000"/>
          </a:bodyPr>
          <a:lstStyle/>
          <a:p>
            <a:pPr algn="just">
              <a:defRPr/>
            </a:pPr>
            <a:r>
              <a:rPr lang="es-CO" sz="2200" dirty="0"/>
              <a:t>Una obra de referencia para entender la mirada contemplativa, el perdón y la reconciliación. Pese a haber transcurrido más de dos décadas desde su aparición, sigue siendo una lectura recomendable a la hora de asomarse a la misericordia</a:t>
            </a:r>
          </a:p>
          <a:p>
            <a:pPr algn="just">
              <a:defRPr/>
            </a:pPr>
            <a:r>
              <a:rPr lang="es-CO" sz="2200" b="1" dirty="0"/>
              <a:t>¿Por qué leer "El regreso del hijo pródigo"?</a:t>
            </a:r>
          </a:p>
          <a:p>
            <a:pPr algn="just">
              <a:defRPr/>
            </a:pPr>
            <a:r>
              <a:rPr lang="es-CO" sz="2200" dirty="0"/>
              <a:t>¿Quién no ha escuchado o rezado alguna vez esta escena del evangelio de Lucas?</a:t>
            </a:r>
          </a:p>
          <a:p>
            <a:pPr algn="just">
              <a:defRPr/>
            </a:pPr>
            <a:r>
              <a:rPr lang="es-CO" sz="2200" dirty="0"/>
              <a:t> ¿Quién en su vida no ha exigido lo que le corresponde, se ha ido y luego ha tenido que regresar con la cabeza baja; o quién no ha sido cabezota y se niega a entrar en razones como el hijo mayor… o quién, por qué no, no ha sido alguna vez ese padre que acoge, perdona y entiende a quien se acerca a su lado?</a:t>
            </a:r>
          </a:p>
          <a:p>
            <a:pPr>
              <a:defRPr/>
            </a:pPr>
            <a:endParaRPr lang="es-CO"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7" name="Imagen 2">
            <a:extLst>
              <a:ext uri="{FF2B5EF4-FFF2-40B4-BE49-F238E27FC236}">
                <a16:creationId xmlns:a16="http://schemas.microsoft.com/office/drawing/2014/main" id="{E2A5E74D-85E5-A7E9-862E-23635D19E6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ángulo 1">
            <a:extLst>
              <a:ext uri="{FF2B5EF4-FFF2-40B4-BE49-F238E27FC236}">
                <a16:creationId xmlns:a16="http://schemas.microsoft.com/office/drawing/2014/main" id="{0B9A433B-912A-2F18-26BC-48EBE55A83C1}"/>
              </a:ext>
            </a:extLst>
          </p:cNvPr>
          <p:cNvSpPr>
            <a:spLocks noChangeArrowheads="1"/>
          </p:cNvSpPr>
          <p:nvPr/>
        </p:nvSpPr>
        <p:spPr bwMode="auto">
          <a:xfrm>
            <a:off x="107950" y="115888"/>
            <a:ext cx="8856663" cy="678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algn="just">
              <a:lnSpc>
                <a:spcPct val="100000"/>
              </a:lnSpc>
              <a:spcBef>
                <a:spcPct val="0"/>
              </a:spcBef>
              <a:buSzTx/>
              <a:buFontTx/>
              <a:buNone/>
            </a:pPr>
            <a:r>
              <a:rPr lang="es-CO" altLang="es-CO" sz="3000"/>
              <a:t>Cuando aún estaba lejos, su padre lo vio y, profundamente conmovido, salió a su encuentro, le abrazó y lo cubrió de besos…</a:t>
            </a:r>
          </a:p>
          <a:p>
            <a:pPr algn="just">
              <a:lnSpc>
                <a:spcPct val="100000"/>
              </a:lnSpc>
              <a:spcBef>
                <a:spcPct val="0"/>
              </a:spcBef>
              <a:buSzTx/>
              <a:buFontTx/>
              <a:buNone/>
            </a:pPr>
            <a:r>
              <a:rPr lang="es-CO" altLang="es-CO" sz="3000"/>
              <a:t> “Me acerqué a El regreso del Hijo Pródigo de Rembrandt como si se tratara de mi propia obra: un cuadro que contenía no sólo lo esencial de la historia que Dios queria que yo contara a los demás, sino también lo que yo mismo quería contar a los hombres y mujeres de Dios En él está todo el evangelio. En él está toda mi vida y la de mis amigos. Este cuadro se ha convertido en una misteriosa ventana a través de la cual puedo poner un pie en el Reino de Dios.” [H. Nouwen].</a:t>
            </a:r>
          </a:p>
          <a:p>
            <a:pPr>
              <a:lnSpc>
                <a:spcPct val="100000"/>
              </a:lnSpc>
              <a:spcBef>
                <a:spcPct val="0"/>
              </a:spcBef>
              <a:buSzTx/>
              <a:buFontTx/>
              <a:buNone/>
            </a:pPr>
            <a:r>
              <a:rPr lang="es-CO" altLang="es-CO" sz="1500"/>
              <a:t>Libro de fácil lectura, lo puedes bajar en PDF: http://www.ignaciodarnaude.com/textos_diversos/Nouwen,El%20regreso%20del%20hijo%20prodigo.pdf</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5" name="Picture 4" descr="G:\Mis imágenes\imagenes\Cristianas\Return~1.jpg">
            <a:extLst>
              <a:ext uri="{FF2B5EF4-FFF2-40B4-BE49-F238E27FC236}">
                <a16:creationId xmlns:a16="http://schemas.microsoft.com/office/drawing/2014/main" id="{AEB01554-ADD4-17C3-0C7B-0B7B6F047F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289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6" name="Picture 4" descr="G:\Mis imágenes\imagenes\Cristianas\Return~1.jpg">
            <a:extLst>
              <a:ext uri="{FF2B5EF4-FFF2-40B4-BE49-F238E27FC236}">
                <a16:creationId xmlns:a16="http://schemas.microsoft.com/office/drawing/2014/main" id="{A09E53C2-0009-D49E-46EF-9B1E89C675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6250" y="0"/>
            <a:ext cx="4857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7" name="Picture 2">
            <a:extLst>
              <a:ext uri="{FF2B5EF4-FFF2-40B4-BE49-F238E27FC236}">
                <a16:creationId xmlns:a16="http://schemas.microsoft.com/office/drawing/2014/main" id="{61E084C5-248E-0057-1924-EF0F874E1C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813"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hijo1">
            <a:extLst>
              <a:ext uri="{FF2B5EF4-FFF2-40B4-BE49-F238E27FC236}">
                <a16:creationId xmlns:a16="http://schemas.microsoft.com/office/drawing/2014/main" id="{E07C6A99-6BA2-34D0-48EA-D10A0C7C18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1013" y="0"/>
            <a:ext cx="52879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withEffect">
                                  <p:stCondLst>
                                    <p:cond delay="3000"/>
                                  </p:stCondLst>
                                  <p:childTnLst>
                                    <p:animEffect transition="out" filter="fade">
                                      <p:cBhvr>
                                        <p:cTn id="6" dur="3000"/>
                                        <p:tgtEl>
                                          <p:spTgt spid="5"/>
                                        </p:tgtEl>
                                      </p:cBhvr>
                                    </p:animEffect>
                                    <p:set>
                                      <p:cBhvr>
                                        <p:cTn id="7" dur="1" fill="hold">
                                          <p:stCondLst>
                                            <p:cond delay="2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8" name="Picture 8" descr="Imagen4">
            <a:extLst>
              <a:ext uri="{FF2B5EF4-FFF2-40B4-BE49-F238E27FC236}">
                <a16:creationId xmlns:a16="http://schemas.microsoft.com/office/drawing/2014/main" id="{837725D4-12D2-7FB4-21AD-738287EA3F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50337" b="1306"/>
          <a:stretch>
            <a:fillRect/>
          </a:stretch>
        </p:blipFill>
        <p:spPr bwMode="auto">
          <a:xfrm>
            <a:off x="0" y="-49213"/>
            <a:ext cx="9144000" cy="69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3000"/>
                                  </p:stCondLst>
                                  <p:childTnLst>
                                    <p:set>
                                      <p:cBhvr>
                                        <p:cTn id="6" dur="1" fill="hold">
                                          <p:stCondLst>
                                            <p:cond delay="0"/>
                                          </p:stCondLst>
                                        </p:cTn>
                                        <p:tgtEl>
                                          <p:spTgt spid="30728"/>
                                        </p:tgtEl>
                                        <p:attrNameLst>
                                          <p:attrName>style.visibility</p:attrName>
                                        </p:attrNameLst>
                                      </p:cBhvr>
                                      <p:to>
                                        <p:strVal val="visible"/>
                                      </p:to>
                                    </p:set>
                                    <p:animEffect transition="in" filter="fade">
                                      <p:cBhvr>
                                        <p:cTn id="7" dur="3000"/>
                                        <p:tgtEl>
                                          <p:spTgt spid="307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6" name="Rectangle 8">
            <a:extLst>
              <a:ext uri="{FF2B5EF4-FFF2-40B4-BE49-F238E27FC236}">
                <a16:creationId xmlns:a16="http://schemas.microsoft.com/office/drawing/2014/main" id="{77DFF1A0-92E9-9AD8-14B6-334DADA03287}"/>
              </a:ext>
            </a:extLst>
          </p:cNvPr>
          <p:cNvSpPr>
            <a:spLocks noChangeArrowheads="1"/>
          </p:cNvSpPr>
          <p:nvPr/>
        </p:nvSpPr>
        <p:spPr bwMode="auto">
          <a:xfrm>
            <a:off x="3810000" y="1371600"/>
            <a:ext cx="762000" cy="1042988"/>
          </a:xfrm>
          <a:prstGeom prst="rect">
            <a:avLst/>
          </a:prstGeom>
          <a:solidFill>
            <a:schemeClr val="tx1">
              <a:alpha val="2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120000"/>
              </a:lnSpc>
              <a:spcBef>
                <a:spcPts val="1000"/>
              </a:spcBef>
              <a:buSzPct val="125000"/>
              <a:buFont typeface="Arial" panose="020B0604020202020204" pitchFamily="34" charset="0"/>
              <a:buChar char="•"/>
              <a:defRPr sz="2400">
                <a:solidFill>
                  <a:schemeClr val="tx1"/>
                </a:solidFill>
                <a:latin typeface="Tw Cen MT" panose="020B0602020104020603" pitchFamily="34" charset="77"/>
              </a:defRPr>
            </a:lvl1pPr>
            <a:lvl2pPr marL="742950" indent="-285750">
              <a:lnSpc>
                <a:spcPct val="120000"/>
              </a:lnSpc>
              <a:spcBef>
                <a:spcPts val="500"/>
              </a:spcBef>
              <a:buSzPct val="125000"/>
              <a:buFont typeface="Arial" panose="020B0604020202020204" pitchFamily="34" charset="0"/>
              <a:buChar char="•"/>
              <a:defRPr sz="2000">
                <a:solidFill>
                  <a:schemeClr val="tx1"/>
                </a:solidFill>
                <a:latin typeface="Tw Cen MT" panose="020B0602020104020603" pitchFamily="34" charset="77"/>
              </a:defRPr>
            </a:lvl2pPr>
            <a:lvl3pPr marL="1143000" indent="-228600">
              <a:lnSpc>
                <a:spcPct val="120000"/>
              </a:lnSpc>
              <a:spcBef>
                <a:spcPts val="500"/>
              </a:spcBef>
              <a:buSzPct val="125000"/>
              <a:buFont typeface="Arial" panose="020B0604020202020204" pitchFamily="34" charset="0"/>
              <a:buChar char="•"/>
              <a:defRPr>
                <a:solidFill>
                  <a:schemeClr val="tx1"/>
                </a:solidFill>
                <a:latin typeface="Tw Cen MT" panose="020B0602020104020603" pitchFamily="34" charset="77"/>
              </a:defRPr>
            </a:lvl3pPr>
            <a:lvl4pPr marL="16002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4pPr>
            <a:lvl5pPr marL="2057400" indent="-228600">
              <a:lnSpc>
                <a:spcPct val="120000"/>
              </a:lnSpc>
              <a:spcBef>
                <a:spcPts val="500"/>
              </a:spcBef>
              <a:buSzPct val="125000"/>
              <a:buFont typeface="Arial" panose="020B0604020202020204" pitchFamily="34" charset="0"/>
              <a:buChar char="•"/>
              <a:defRPr sz="1600">
                <a:solidFill>
                  <a:schemeClr val="tx1"/>
                </a:solidFill>
                <a:latin typeface="Tw Cen MT" panose="020B0602020104020603" pitchFamily="34" charset="77"/>
              </a:defRPr>
            </a:lvl5pPr>
            <a:lvl6pPr marL="25146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6pPr>
            <a:lvl7pPr marL="29718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7pPr>
            <a:lvl8pPr marL="34290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8pPr>
            <a:lvl9pPr marL="3886200" indent="-228600" defTabSz="457200" eaLnBrk="0" fontAlgn="base" hangingPunct="0">
              <a:lnSpc>
                <a:spcPct val="120000"/>
              </a:lnSpc>
              <a:spcBef>
                <a:spcPts val="500"/>
              </a:spcBef>
              <a:spcAft>
                <a:spcPct val="0"/>
              </a:spcAft>
              <a:buSzPct val="125000"/>
              <a:buFont typeface="Arial" panose="020B0604020202020204" pitchFamily="34" charset="0"/>
              <a:buChar char="•"/>
              <a:defRPr sz="1600">
                <a:solidFill>
                  <a:schemeClr val="tx1"/>
                </a:solidFill>
                <a:latin typeface="Tw Cen MT" panose="020B0602020104020603" pitchFamily="34" charset="77"/>
              </a:defRPr>
            </a:lvl9pPr>
          </a:lstStyle>
          <a:p>
            <a:pPr eaLnBrk="1" hangingPunct="1">
              <a:lnSpc>
                <a:spcPct val="100000"/>
              </a:lnSpc>
              <a:spcBef>
                <a:spcPct val="0"/>
              </a:spcBef>
              <a:buSzTx/>
              <a:buFontTx/>
              <a:buNone/>
            </a:pPr>
            <a:endParaRPr lang="es-CO" altLang="es-CO" sz="1800">
              <a:latin typeface="Constantia" panose="02030602050306030303" pitchFamily="18" charset="0"/>
            </a:endParaRPr>
          </a:p>
        </p:txBody>
      </p:sp>
      <p:pic>
        <p:nvPicPr>
          <p:cNvPr id="27657" name="Picture 9" descr="Imagen7">
            <a:extLst>
              <a:ext uri="{FF2B5EF4-FFF2-40B4-BE49-F238E27FC236}">
                <a16:creationId xmlns:a16="http://schemas.microsoft.com/office/drawing/2014/main" id="{EB8F2019-FFF6-C007-29BA-08431C3E74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27" r="4991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withEffect">
                                  <p:stCondLst>
                                    <p:cond delay="3000"/>
                                  </p:stCondLst>
                                  <p:childTnLst>
                                    <p:animEffect transition="out" filter="fade">
                                      <p:cBhvr>
                                        <p:cTn id="6" dur="3000"/>
                                        <p:tgtEl>
                                          <p:spTgt spid="27656"/>
                                        </p:tgtEl>
                                      </p:cBhvr>
                                    </p:animEffect>
                                    <p:set>
                                      <p:cBhvr>
                                        <p:cTn id="7" dur="1" fill="hold">
                                          <p:stCondLst>
                                            <p:cond delay="2999"/>
                                          </p:stCondLst>
                                        </p:cTn>
                                        <p:tgtEl>
                                          <p:spTgt spid="27656"/>
                                        </p:tgtEl>
                                        <p:attrNameLst>
                                          <p:attrName>style.visibility</p:attrName>
                                        </p:attrNameLst>
                                      </p:cBhvr>
                                      <p:to>
                                        <p:strVal val="hidden"/>
                                      </p:to>
                                    </p:set>
                                  </p:childTnLst>
                                </p:cTn>
                              </p:par>
                              <p:par>
                                <p:cTn id="8" presetID="10" presetClass="entr" presetSubtype="0" fill="hold" nodeType="withEffect">
                                  <p:stCondLst>
                                    <p:cond delay="3000"/>
                                  </p:stCondLst>
                                  <p:childTnLst>
                                    <p:set>
                                      <p:cBhvr>
                                        <p:cTn id="9" dur="1" fill="hold">
                                          <p:stCondLst>
                                            <p:cond delay="0"/>
                                          </p:stCondLst>
                                        </p:cTn>
                                        <p:tgtEl>
                                          <p:spTgt spid="27657"/>
                                        </p:tgtEl>
                                        <p:attrNameLst>
                                          <p:attrName>style.visibility</p:attrName>
                                        </p:attrNameLst>
                                      </p:cBhvr>
                                      <p:to>
                                        <p:strVal val="visible"/>
                                      </p:to>
                                    </p:set>
                                    <p:animEffect transition="in" filter="fade">
                                      <p:cBhvr>
                                        <p:cTn id="10" dur="3000"/>
                                        <p:tgtEl>
                                          <p:spTgt spid="276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95" name="Group 27">
            <a:extLst>
              <a:ext uri="{FF2B5EF4-FFF2-40B4-BE49-F238E27FC236}">
                <a16:creationId xmlns:a16="http://schemas.microsoft.com/office/drawing/2014/main" id="{5F25B43C-E5C2-C6B4-C1C3-43387D80DAAE}"/>
              </a:ext>
            </a:extLst>
          </p:cNvPr>
          <p:cNvGraphicFramePr>
            <a:graphicFrameLocks noGrp="1"/>
          </p:cNvGraphicFramePr>
          <p:nvPr/>
        </p:nvGraphicFramePr>
        <p:xfrm>
          <a:off x="3143250" y="142875"/>
          <a:ext cx="3409950" cy="1219200"/>
        </p:xfrm>
        <a:graphic>
          <a:graphicData uri="http://schemas.openxmlformats.org/drawingml/2006/table">
            <a:tbl>
              <a:tblPr/>
              <a:tblGrid>
                <a:gridCol w="3409950">
                  <a:extLst>
                    <a:ext uri="{9D8B030D-6E8A-4147-A177-3AD203B41FA5}">
                      <a16:colId xmlns:a16="http://schemas.microsoft.com/office/drawing/2014/main" val="20000"/>
                    </a:ext>
                  </a:extLst>
                </a:gridCol>
              </a:tblGrid>
              <a:tr h="1219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600" b="0" i="0" u="none" strike="noStrike" cap="none" normalizeH="0" baseline="0" dirty="0">
                          <a:ln>
                            <a:noFill/>
                          </a:ln>
                          <a:solidFill>
                            <a:srgbClr val="FF0000"/>
                          </a:solidFill>
                          <a:effectLst>
                            <a:outerShdw blurRad="38100" dist="38100" dir="2700000" algn="tl">
                              <a:srgbClr val="000000">
                                <a:alpha val="43137"/>
                              </a:srgbClr>
                            </a:outerShdw>
                          </a:effectLst>
                          <a:latin typeface="Arial" charset="0"/>
                          <a:cs typeface="Arial" charset="0"/>
                        </a:rPr>
                        <a:t>Bajo la forma de un viejo patriarca judío, emerge también un Dios maternal que recibe a su hijo en casa. </a:t>
                      </a:r>
                    </a:p>
                  </a:txBody>
                  <a:tcPr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32787" name="Picture 19" descr="Imagen1">
            <a:extLst>
              <a:ext uri="{FF2B5EF4-FFF2-40B4-BE49-F238E27FC236}">
                <a16:creationId xmlns:a16="http://schemas.microsoft.com/office/drawing/2014/main" id="{00F36F3B-E696-BB79-C0B6-7C58225540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2798" t="26292" r="42659" b="39438"/>
          <a:stretch>
            <a:fillRect/>
          </a:stretch>
        </p:blipFill>
        <p:spPr bwMode="auto">
          <a:xfrm>
            <a:off x="-4763" y="1588"/>
            <a:ext cx="9148763" cy="692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0" name="Line 22">
            <a:extLst>
              <a:ext uri="{FF2B5EF4-FFF2-40B4-BE49-F238E27FC236}">
                <a16:creationId xmlns:a16="http://schemas.microsoft.com/office/drawing/2014/main" id="{3ADC13C9-6CF0-026A-8BEA-E24E44E841D0}"/>
              </a:ext>
            </a:extLst>
          </p:cNvPr>
          <p:cNvSpPr>
            <a:spLocks noChangeShapeType="1"/>
          </p:cNvSpPr>
          <p:nvPr/>
        </p:nvSpPr>
        <p:spPr bwMode="auto">
          <a:xfrm>
            <a:off x="5334000" y="2286000"/>
            <a:ext cx="34290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s-CO"/>
          </a:p>
        </p:txBody>
      </p:sp>
      <p:sp>
        <p:nvSpPr>
          <p:cNvPr id="121861" name="Line 23">
            <a:extLst>
              <a:ext uri="{FF2B5EF4-FFF2-40B4-BE49-F238E27FC236}">
                <a16:creationId xmlns:a16="http://schemas.microsoft.com/office/drawing/2014/main" id="{77FAF5F0-5790-CBAF-2424-BBED6F263349}"/>
              </a:ext>
            </a:extLst>
          </p:cNvPr>
          <p:cNvSpPr>
            <a:spLocks noChangeShapeType="1"/>
          </p:cNvSpPr>
          <p:nvPr/>
        </p:nvSpPr>
        <p:spPr bwMode="auto">
          <a:xfrm>
            <a:off x="5334000" y="5334000"/>
            <a:ext cx="34290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s-CO"/>
          </a:p>
        </p:txBody>
      </p:sp>
      <p:sp>
        <p:nvSpPr>
          <p:cNvPr id="121862" name="Line 24">
            <a:extLst>
              <a:ext uri="{FF2B5EF4-FFF2-40B4-BE49-F238E27FC236}">
                <a16:creationId xmlns:a16="http://schemas.microsoft.com/office/drawing/2014/main" id="{C6A99B95-A40C-85FE-2A97-35F726A9894C}"/>
              </a:ext>
            </a:extLst>
          </p:cNvPr>
          <p:cNvSpPr>
            <a:spLocks noChangeShapeType="1"/>
          </p:cNvSpPr>
          <p:nvPr/>
        </p:nvSpPr>
        <p:spPr bwMode="auto">
          <a:xfrm>
            <a:off x="5334000" y="2286000"/>
            <a:ext cx="0" cy="3048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s-CO"/>
          </a:p>
        </p:txBody>
      </p:sp>
      <p:sp>
        <p:nvSpPr>
          <p:cNvPr id="121863" name="Line 25">
            <a:extLst>
              <a:ext uri="{FF2B5EF4-FFF2-40B4-BE49-F238E27FC236}">
                <a16:creationId xmlns:a16="http://schemas.microsoft.com/office/drawing/2014/main" id="{804A7B5F-A645-6502-3229-830F1BBFF7D6}"/>
              </a:ext>
            </a:extLst>
          </p:cNvPr>
          <p:cNvSpPr>
            <a:spLocks noChangeShapeType="1"/>
          </p:cNvSpPr>
          <p:nvPr/>
        </p:nvSpPr>
        <p:spPr bwMode="auto">
          <a:xfrm>
            <a:off x="8763000" y="2286000"/>
            <a:ext cx="0" cy="30480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cap="rnd">
                <a:solidFill>
                  <a:srgbClr val="000000"/>
                </a:solidFill>
                <a:round/>
                <a:headEnd/>
                <a:tailEnd/>
              </a14:hiddenLine>
            </a:ext>
          </a:extLst>
        </p:spPr>
        <p:txBody>
          <a:bodyPr/>
          <a:lstStyle/>
          <a:p>
            <a:endParaRPr lang="es-CO"/>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2795"/>
                                        </p:tgtEl>
                                        <p:attrNameLst>
                                          <p:attrName>style.visibility</p:attrName>
                                        </p:attrNameLst>
                                      </p:cBhvr>
                                      <p:to>
                                        <p:strVal val="visible"/>
                                      </p:to>
                                    </p:set>
                                    <p:animEffect transition="in" filter="fade">
                                      <p:cBhvr>
                                        <p:cTn id="7" dur="3000"/>
                                        <p:tgtEl>
                                          <p:spTgt spid="32795"/>
                                        </p:tgtEl>
                                      </p:cBhvr>
                                    </p:animEffect>
                                  </p:childTnLst>
                                </p:cTn>
                              </p:par>
                              <p:par>
                                <p:cTn id="8" presetID="53" presetClass="entr" presetSubtype="0" fill="hold" nodeType="withEffect">
                                  <p:stCondLst>
                                    <p:cond delay="0"/>
                                  </p:stCondLst>
                                  <p:childTnLst>
                                    <p:set>
                                      <p:cBhvr>
                                        <p:cTn id="9" dur="1" fill="hold">
                                          <p:stCondLst>
                                            <p:cond delay="0"/>
                                          </p:stCondLst>
                                        </p:cTn>
                                        <p:tgtEl>
                                          <p:spTgt spid="32787"/>
                                        </p:tgtEl>
                                        <p:attrNameLst>
                                          <p:attrName>style.visibility</p:attrName>
                                        </p:attrNameLst>
                                      </p:cBhvr>
                                      <p:to>
                                        <p:strVal val="visible"/>
                                      </p:to>
                                    </p:set>
                                    <p:anim calcmode="lin" valueType="num">
                                      <p:cBhvr>
                                        <p:cTn id="10" dur="3000" fill="hold"/>
                                        <p:tgtEl>
                                          <p:spTgt spid="32787"/>
                                        </p:tgtEl>
                                        <p:attrNameLst>
                                          <p:attrName>ppt_w</p:attrName>
                                        </p:attrNameLst>
                                      </p:cBhvr>
                                      <p:tavLst>
                                        <p:tav tm="0">
                                          <p:val>
                                            <p:fltVal val="0"/>
                                          </p:val>
                                        </p:tav>
                                        <p:tav tm="100000">
                                          <p:val>
                                            <p:strVal val="#ppt_w"/>
                                          </p:val>
                                        </p:tav>
                                      </p:tavLst>
                                    </p:anim>
                                    <p:anim calcmode="lin" valueType="num">
                                      <p:cBhvr>
                                        <p:cTn id="11" dur="3000" fill="hold"/>
                                        <p:tgtEl>
                                          <p:spTgt spid="32787"/>
                                        </p:tgtEl>
                                        <p:attrNameLst>
                                          <p:attrName>ppt_h</p:attrName>
                                        </p:attrNameLst>
                                      </p:cBhvr>
                                      <p:tavLst>
                                        <p:tav tm="0">
                                          <p:val>
                                            <p:fltVal val="0"/>
                                          </p:val>
                                        </p:tav>
                                        <p:tav tm="100000">
                                          <p:val>
                                            <p:strVal val="#ppt_h"/>
                                          </p:val>
                                        </p:tav>
                                      </p:tavLst>
                                    </p:anim>
                                    <p:animEffect transition="in" filter="fade">
                                      <p:cBhvr>
                                        <p:cTn id="12" dur="3000"/>
                                        <p:tgtEl>
                                          <p:spTgt spid="327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o">
  <a:themeElements>
    <a:clrScheme name="Circuito">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fontScheme name="Circuito">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o">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88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82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97ECCC31-8429-4523-BE8D-8F09B7A4D46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{2C6D7FA8-5318-8344-A0A5-C9C0360FCA49}tf10001122</Template>
  <TotalTime>39190</TotalTime>
  <Words>24790</Words>
  <Application>Microsoft Macintosh PowerPoint</Application>
  <PresentationFormat>Presentación en pantalla (4:3)</PresentationFormat>
  <Paragraphs>893</Paragraphs>
  <Slides>238</Slides>
  <Notes>6</Notes>
  <HiddenSlides>0</HiddenSlides>
  <MMClips>0</MMClips>
  <ScaleCrop>false</ScaleCrop>
  <HeadingPairs>
    <vt:vector size="8" baseType="variant">
      <vt:variant>
        <vt:lpstr>Fuentes usadas</vt:lpstr>
      </vt:variant>
      <vt:variant>
        <vt:i4>41</vt:i4>
      </vt:variant>
      <vt:variant>
        <vt:lpstr>Tema</vt:lpstr>
      </vt:variant>
      <vt:variant>
        <vt:i4>1</vt:i4>
      </vt:variant>
      <vt:variant>
        <vt:lpstr>Servidores OLE incrustados</vt:lpstr>
      </vt:variant>
      <vt:variant>
        <vt:i4>2</vt:i4>
      </vt:variant>
      <vt:variant>
        <vt:lpstr>Títulos de diapositiva</vt:lpstr>
      </vt:variant>
      <vt:variant>
        <vt:i4>238</vt:i4>
      </vt:variant>
    </vt:vector>
  </HeadingPairs>
  <TitlesOfParts>
    <vt:vector size="282" baseType="lpstr">
      <vt:lpstr>Aharoni</vt:lpstr>
      <vt:lpstr>Aldhabi</vt:lpstr>
      <vt:lpstr>Arial</vt:lpstr>
      <vt:lpstr>Arial,Bold</vt:lpstr>
      <vt:lpstr>Arial,BoldItalic</vt:lpstr>
      <vt:lpstr>Arial,Italic</vt:lpstr>
      <vt:lpstr>Bell MT</vt:lpstr>
      <vt:lpstr>Berlin Sans FB</vt:lpstr>
      <vt:lpstr>Bookman Old Style</vt:lpstr>
      <vt:lpstr>Calibri</vt:lpstr>
      <vt:lpstr>ChronicleTextG1-Roman</vt:lpstr>
      <vt:lpstr>Comic Sans MS,Bold</vt:lpstr>
      <vt:lpstr>Constantia</vt:lpstr>
      <vt:lpstr>Courier New</vt:lpstr>
      <vt:lpstr>ff11</vt:lpstr>
      <vt:lpstr>ff6</vt:lpstr>
      <vt:lpstr>ff7</vt:lpstr>
      <vt:lpstr>ff9</vt:lpstr>
      <vt:lpstr>Google Sans</vt:lpstr>
      <vt:lpstr>Helvetica</vt:lpstr>
      <vt:lpstr>Inter</vt:lpstr>
      <vt:lpstr>LiberationSerif</vt:lpstr>
      <vt:lpstr>Microsoft Sans Serif</vt:lpstr>
      <vt:lpstr>Noto Sans Symbols</vt:lpstr>
      <vt:lpstr>Open Sans</vt:lpstr>
      <vt:lpstr>Palatino Linotype</vt:lpstr>
      <vt:lpstr>Source Sans Pro</vt:lpstr>
      <vt:lpstr>Symbol</vt:lpstr>
      <vt:lpstr>system-ui</vt:lpstr>
      <vt:lpstr>Tahoma</vt:lpstr>
      <vt:lpstr>Times</vt:lpstr>
      <vt:lpstr>Times New Roman</vt:lpstr>
      <vt:lpstr>Times New Roman,Bold</vt:lpstr>
      <vt:lpstr>Times New Roman,BoldItalic</vt:lpstr>
      <vt:lpstr>Times New Roman,Italic</vt:lpstr>
      <vt:lpstr>Tw Cen MT</vt:lpstr>
      <vt:lpstr>var(--c-detail-body-text-font)</vt:lpstr>
      <vt:lpstr>var(--third-font)</vt:lpstr>
      <vt:lpstr>Verdana</vt:lpstr>
      <vt:lpstr>Wingdings</vt:lpstr>
      <vt:lpstr>Wingdings 3</vt:lpstr>
      <vt:lpstr>Circuito</vt:lpstr>
      <vt:lpstr>Image</vt:lpstr>
      <vt:lpstr>Objeto empaquetador del shell</vt:lpstr>
      <vt:lpstr>EL DISCERNIMIENTO EN EL ESPÍRITU SANTO Y LA VIDA EN LA COMUNIDAD   P. WILSON SOSSA, CJM EUDISTA</vt:lpstr>
      <vt:lpstr>Presentación de PowerPoint</vt:lpstr>
      <vt:lpstr>Presentación de PowerPoint</vt:lpstr>
      <vt:lpstr>PRESENTACIÓN </vt:lpstr>
      <vt:lpstr>¿Cuáles son los enemigos del discernimiento hoy?</vt:lpstr>
      <vt:lpstr>¿Cuáles son los enemigos del discernimiento hoy?</vt:lpstr>
      <vt:lpstr> 1. Incapacidad de declarar ignorancia en la vida espiritual: SOY IGNORANTE  </vt:lpstr>
      <vt:lpstr>2. Querer tener todo claro, todo el tiempo:  EL SABIONDO ESPIRITUAL </vt:lpstr>
      <vt:lpstr>3. El fenómeno de la ceguera cognitiva: YO SÉ MÁS QUE EL PROFESOR </vt:lpstr>
      <vt:lpstr>4. Vivir juzgando todo, todo el tiempo:  ESTE ES…</vt:lpstr>
      <vt:lpstr>5. No considerar las emociones en el aprendizaje: APRENDIZAJE SIN CORAZÓN</vt:lpstr>
      <vt:lpstr>6. No incluir el cuerpo en el aprendizaje: APRENDIZAJE SIN CUERPO</vt:lpstr>
      <vt:lpstr>7. La gravedad</vt:lpstr>
      <vt:lpstr>8. la trivialidad </vt:lpstr>
      <vt:lpstr>9 Adicción a las repuestas: ¿CÓMO?  </vt:lpstr>
      <vt:lpstr>10. No asignarle prioridad al aprendizaje (No tengo tiempo)  </vt:lpstr>
      <vt:lpstr>11. No darle autoridad a nadie para que me enseñe  </vt:lpstr>
      <vt:lpstr>12. No puedo aprender dado quien soy: A MI  EDAD YA QUE…  </vt:lpstr>
      <vt:lpstr>13. Confundir aprender con tener información: YO SOLO VEO NOTICIEROS… </vt:lpstr>
      <vt:lpstr>14. Confundir saber con tener una opinión: LO QUE ESCUCHO… </vt:lpstr>
      <vt:lpstr>15. Ocultarse detrás de las distinciones: YO HE ESTUDIADO… MÁS PREPARADO… </vt:lpstr>
      <vt:lpstr>16. La incapacidad de soltar: SABER PERDER, CERRAR CICLOS…Y CONTNUAR EN LA VIDA… </vt:lpstr>
      <vt:lpstr>17. Esto es perfectamente aplicable... para “el otro”  </vt:lpstr>
      <vt:lpstr>Presentación de PowerPoint</vt:lpstr>
      <vt:lpstr>Presentación de PowerPoint</vt:lpstr>
      <vt:lpstr>DISCERNIMIENTO Y CARISMAS Y DONES EN LA IGLESIA CATÓLICA </vt:lpstr>
      <vt:lpstr>Etimología de la palabra discernimiento</vt:lpstr>
      <vt:lpstr>El discernimiento en la biblia</vt:lpstr>
      <vt:lpstr>Dscernimiento en el a.t.</vt:lpstr>
      <vt:lpstr>Nuevo testamento: discernimiento</vt:lpstr>
      <vt:lpstr>Criterios en el nt</vt:lpstr>
      <vt:lpstr>Criterios en el nt</vt:lpstr>
      <vt:lpstr>Criterios en el nt</vt:lpstr>
      <vt:lpstr>CRITERIOS EN EL N.T.</vt:lpstr>
      <vt:lpstr>SÍNTESIS DEL A.T. Y N.T.</vt:lpstr>
      <vt:lpstr>En fin…</vt:lpstr>
      <vt:lpstr>Actuación vs obras</vt:lpstr>
      <vt:lpstr>Presentación de PowerPoint</vt:lpstr>
      <vt:lpstr>Presentación de PowerPoint</vt:lpstr>
      <vt:lpstr>Presentación de PowerPoint</vt:lpstr>
      <vt:lpstr>TALLER </vt:lpstr>
      <vt:lpstr>EL DISCERNIMIENTO EN NUESTRA IGLESIA  (PAPA FANCISCO)</vt:lpstr>
      <vt:lpstr>Los obstáculos del discernimiento</vt:lpstr>
      <vt:lpstr>2. Apagar el piloto automático</vt:lpstr>
      <vt:lpstr>3. La raíz dE la falta deL deseo </vt:lpstr>
      <vt:lpstr>4. FRASES PESIMISTAS</vt:lpstr>
      <vt:lpstr>Presentación de PowerPoint</vt:lpstr>
      <vt:lpstr>1. Dimensión bÍBLICA </vt:lpstr>
      <vt:lpstr>Presentación de PowerPoint</vt:lpstr>
      <vt:lpstr>Presentación de PowerPoint</vt:lpstr>
      <vt:lpstr>LA CRISIS EN LA BIBLIA</vt:lpstr>
      <vt:lpstr>La alegría del encuentro con jesús</vt:lpstr>
      <vt:lpstr>2. DIMENSIÓN ESPIRITUAL: libres y libertad</vt:lpstr>
      <vt:lpstr>DOS PUNTOS EN EL DISCERNIMIENTO ESPIRITUAL </vt:lpstr>
      <vt:lpstr>Presentación de PowerPoint</vt:lpstr>
      <vt:lpstr>¿cómo reacciono en la vida?</vt:lpstr>
      <vt:lpstr>LA CRISIS DE LA ESPIRITUALIDAD HOY</vt:lpstr>
      <vt:lpstr>3. DIMENSIÓN AntropolÓgICa  </vt:lpstr>
      <vt:lpstr>La crisis antropológica hoy</vt:lpstr>
      <vt:lpstr>Presentación de PowerPoint</vt:lpstr>
      <vt:lpstr>Presentación de PowerPoint</vt:lpstr>
      <vt:lpstr>4. Dimensión soteriológica </vt:lpstr>
      <vt:lpstr>Presentación de PowerPoint</vt:lpstr>
      <vt:lpstr>LA CRISIS DE LA HUMANIDAD HOY</vt:lpstr>
      <vt:lpstr>5. Dimensión escatológica</vt:lpstr>
      <vt:lpstr> LA CRISIS escatológica HOY</vt:lpstr>
      <vt:lpstr>EL PROBLEMA DEL DISCENIMIENTO hoy</vt:lpstr>
      <vt:lpstr>Presentación de PowerPoint</vt:lpstr>
      <vt:lpstr>Una OPCIÓN pastoral DEL PAPA “que toca el corazón del joven”</vt:lpstr>
      <vt:lpstr>Dos grandes frecuencias del trabajo con jóvenes (#209)</vt:lpstr>
      <vt:lpstr>el fomento de la ESPIRITUALIDAD HOY: HACIA UNA cultura del encuentro</vt:lpstr>
      <vt:lpstr>Presentación de PowerPoint</vt:lpstr>
      <vt:lpstr>El reto del papa en el discernimiento</vt:lpstr>
      <vt:lpstr>Criterios del discernimiento para desarrollar los carismas </vt:lpstr>
      <vt:lpstr>2. Formar la conciencia </vt:lpstr>
      <vt:lpstr>3. Escucha y acompañamiento</vt:lpstr>
      <vt:lpstr>Sintesís</vt:lpstr>
      <vt:lpstr>El papel de la virgen en el discernimiento</vt:lpstr>
      <vt:lpstr>Presentación de PowerPoint</vt:lpstr>
      <vt:lpstr>Taller </vt:lpstr>
      <vt:lpstr>Presentación de PowerPoint</vt:lpstr>
      <vt:lpstr>Etimología de carisma </vt:lpstr>
      <vt:lpstr>Presentación de PowerPoint</vt:lpstr>
      <vt:lpstr>I ¿Qué es el carisma?</vt:lpstr>
      <vt:lpstr>Presentación de PowerPoint</vt:lpstr>
      <vt:lpstr>4. Figuras bíblicas y el arte</vt:lpstr>
      <vt:lpstr>4.1 EL ARTE, EL CARISMA Y SUS FORMAS DE EXPRESAR Y DISCERNIR LA ESPIRITUALIDAD HOY </vt:lpstr>
      <vt:lpstr>Presentación de PowerPoint</vt:lpstr>
      <vt:lpstr>Presentación de PowerPoint</vt:lpstr>
      <vt:lpstr>Presentación de PowerPoint</vt:lpstr>
      <vt:lpstr>4.2.La parábola del hijo pródigo en una pintura NOS AYUDA A DISCERNIR LA ESPIRITUALIDAD HOY </vt:lpstr>
      <vt:lpstr>Autor de la pintura: Rembrandt el regreso del hijo pródigo autor: Henri J.M. Nouwen</vt:lpstr>
      <vt:lpstr>Una mirada…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4.3.LAS MUJERES EN EL ARTE, EL CARISMA Y EL DISCERNIMIENTO EN LA ESPIRTUALIDAD</vt:lpstr>
      <vt:lpstr>Presentación de PowerPoint</vt:lpstr>
      <vt:lpstr>Presentación de PowerPoint</vt:lpstr>
      <vt:lpstr>Presentación de PowerPoint</vt:lpstr>
      <vt:lpstr>Presentación de PowerPoint</vt:lpstr>
      <vt:lpstr>Presentación de PowerPoint</vt:lpstr>
      <vt:lpstr>   </vt:lpstr>
      <vt:lpstr>Presentación de PowerPoint</vt:lpstr>
      <vt:lpstr>6.1. una iglesia ministerial </vt:lpstr>
      <vt:lpstr>¿QUÉ ES EL HOMBRE SEÑOR?  UNA LUZ ANTROPOLOGICA A LA VISIÓN DEL HOMBRE EN LA CREACIÓN Y EN EL DISCERNIMIENTO (SALMO 8)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Es un llamado del Señor: "Me pensó, me miró con ojos de misericordia, me amó con ternura, creó el mundo y lo conserva por amor de mí" (SJE, OC 11, 135). </vt:lpstr>
      <vt:lpstr>Presentación de PowerPoint</vt:lpstr>
      <vt:lpstr>          ¿CÓMO SE DISCIERNE UN CARISMA  EN LAS COMUNIDADES?  </vt:lpstr>
      <vt:lpstr>Presentación de PowerPoint</vt:lpstr>
      <vt:lpstr>EL CARISMA DEL DISCERNIMIENTO EN SAN PABLO </vt:lpstr>
      <vt:lpstr>B. LA IGLESIA ES SACRAMENTO DE CRISTO</vt:lpstr>
      <vt:lpstr>Presentación de PowerPoint</vt:lpstr>
      <vt:lpstr>QUE NO ES CUERPO DE CRISTO</vt:lpstr>
      <vt:lpstr>LOS SERES HUMANOS SOMOS RECOGEDORES: DE AFUERA ADENTRO, Manos por todas partes como un pulpo.  EL PECADO ES UN HORROR EN EL SER HUMANO.  </vt:lpstr>
      <vt:lpstr>QUÉ ES EL CUERPO DE CRISTO </vt:lpstr>
      <vt:lpstr>CARISMA EN SAN PABLO</vt:lpstr>
      <vt:lpstr>LAS CARACTERÍSTICAS DEL CARISMA EN LA COMUNIDAD QUE DISCIERNE </vt:lpstr>
      <vt:lpstr>SOLIDARIDAD ES METERSE EN LA PIEL DEL OTRO COMO SI YO FUERA EL.  </vt:lpstr>
      <vt:lpstr>2) PARA GENERAR LA UNIDAD</vt:lpstr>
      <vt:lpstr>3) Los más importantes </vt:lpstr>
      <vt:lpstr>EL DISCERNIMIENTO Y EL CARISMA EN LA ESPIRITUALIDAD DE LA IGLESIA</vt:lpstr>
      <vt:lpstr>¿CÓMO DISCERNIR EL CARISMA?</vt:lpstr>
      <vt:lpstr>Presentación de PowerPoint</vt:lpstr>
      <vt:lpstr>2. DISCERNIR LA RAÍZ DEL PECADO</vt:lpstr>
      <vt:lpstr>Presentación de PowerPoint</vt:lpstr>
      <vt:lpstr>3. AGUIJÓN DE PABLO</vt:lpstr>
      <vt:lpstr>¿CUÁL ES EL AGUIJÓN DEL PECADO¿</vt:lpstr>
      <vt:lpstr>4. La fuerza del E. S. nos ayuda </vt:lpstr>
      <vt:lpstr>¿CUÁL ES LA FUNCIÓN DEL E. S. EN CADA UNO?</vt:lpstr>
      <vt:lpstr>5. HABITADOS POR EL E.S.</vt:lpstr>
      <vt:lpstr>VIDA DOMINA  PODER HABITA ESPÍRITU  </vt:lpstr>
      <vt:lpstr>Presentación de PowerPoint</vt:lpstr>
      <vt:lpstr>¿Cuál es el carisma en SJE? </vt:lpstr>
      <vt:lpstr>ESPIRITUALIDAD VS RELIGIÓN</vt:lpstr>
      <vt:lpstr>LO QUE PENSAMOS QUE ES…</vt:lpstr>
      <vt:lpstr>Escuelas a profundizar hoy</vt:lpstr>
      <vt:lpstr>ESTADO ACTUAL:  UNA IGLESIA QUE DISCIERNE LOS CARISMAS, ES UNA IGLESIA PROFÉTICA </vt:lpstr>
      <vt:lpstr>2 ¿QUÉ DICE EL CIC Y VATICANO II?</vt:lpstr>
      <vt:lpstr>Presentación de PowerPoint</vt:lpstr>
      <vt:lpstr>Presentación de PowerPoint</vt:lpstr>
      <vt:lpstr>4. LA COMUNIDAD CARISMÁTICA EN LOS CORINTIOS</vt:lpstr>
      <vt:lpstr>TALLER PARA PEDIR LA GRACIA DEL E.S.</vt:lpstr>
      <vt:lpstr>5. CARISMA(S) Y DON(ES)</vt:lpstr>
      <vt:lpstr>6. CRITERIOS DE SAN PABLO</vt:lpstr>
      <vt:lpstr>Presentación de PowerPoint</vt:lpstr>
      <vt:lpstr>Presentación de PowerPoint</vt:lpstr>
      <vt:lpstr>LOS FRUTOS DEL ESPÍRITU SANTO</vt:lpstr>
      <vt:lpstr>Presentación de PowerPoint</vt:lpstr>
      <vt:lpstr>Presentación de PowerPoint</vt:lpstr>
      <vt:lpstr>Presentación de PowerPoint</vt:lpstr>
      <vt:lpstr>Presentación de PowerPoint</vt:lpstr>
      <vt:lpstr>7.4. EL ESPÍRITU SANTO EN EL ANTIGUO TESTAMENTO</vt:lpstr>
      <vt:lpstr>Presentación de PowerPoint</vt:lpstr>
      <vt:lpstr>7.5. EL ESPÍRITU SANTO EN EL NUEVO TESTAMENTO</vt:lpstr>
      <vt:lpstr>7.6. LOS SÍMBOLOS DEL ESPÍRITU SANTO</vt:lpstr>
      <vt:lpstr>Presentación de PowerPoint</vt:lpstr>
      <vt:lpstr>Presentación de PowerPoint</vt:lpstr>
      <vt:lpstr>Conclusión del carisma desde la Teología paulina</vt:lpstr>
      <vt:lpstr>Presentación de PowerPoint</vt:lpstr>
      <vt:lpstr>¿Quién es responsable de los carismas?</vt:lpstr>
      <vt:lpstr>El origen del carisma al ministerio</vt:lpstr>
      <vt:lpstr>Estructura carismática del ministerio</vt:lpstr>
      <vt:lpstr>Presentación de PowerPoint</vt:lpstr>
      <vt:lpstr>EL CARISMA DE DISCERNIMIENTO</vt:lpstr>
      <vt:lpstr>El carisma de discernimiento</vt:lpstr>
      <vt:lpstr>CRITERIOS DE DISCERNIMIENTO “Por los frutos los conocerán” </vt:lpstr>
      <vt:lpstr>¿quiénes disciernen? (Heb 5, 11ss)</vt:lpstr>
      <vt:lpstr>Presentación de PowerPoint</vt:lpstr>
      <vt:lpstr>Presentación de PowerPoint</vt:lpstr>
      <vt:lpstr>¿CRITERIOS DE DISCERNIMIENTO DE ESPÍRITUS?</vt:lpstr>
      <vt:lpstr>VIVIMOS UNA ÉPOCA PRIVILEGIADA</vt:lpstr>
      <vt:lpstr>VATICANO II</vt:lpstr>
      <vt:lpstr>SAN AGUSTIN </vt:lpstr>
      <vt:lpstr>El Espíritu es comunión  </vt:lpstr>
      <vt:lpstr>Discernimiento y carismas  </vt:lpstr>
      <vt:lpstr>Diferencia entre el arte del discernimiento y el carisma del discernimiento</vt:lpstr>
      <vt:lpstr>¿Qué discernir en comunidad?  </vt:lpstr>
      <vt:lpstr>Presentación de PowerPoint</vt:lpstr>
      <vt:lpstr>LOS CARISMAS EN LAS PERSONAS</vt:lpstr>
      <vt:lpstr>Presentación de PowerPoint</vt:lpstr>
      <vt:lpstr>Presentación de PowerPoint</vt:lpstr>
      <vt:lpstr>Presentación de PowerPoint</vt:lpstr>
      <vt:lpstr>RESPONSABILIDAD DEL DISCERNIMIENTO DE LOS SERVIDORES</vt:lpstr>
      <vt:lpstr>CLASIFICACIÓN DE LOS CARISMAS EN LA IGLESIA</vt:lpstr>
      <vt:lpstr>Carismas de saber o conocer:  </vt:lpstr>
      <vt:lpstr>Carismas de palabra para proclamar el misterio</vt:lpstr>
      <vt:lpstr>Presentación de PowerPoint</vt:lpstr>
      <vt:lpstr>Presentación de PowerPoint</vt:lpstr>
      <vt:lpstr>Para el discernimiento de la profecía </vt:lpstr>
      <vt:lpstr>Carismas de poder </vt:lpstr>
      <vt:lpstr>Carismas de servicio</vt:lpstr>
      <vt:lpstr>Carismas de estados de vida</vt:lpstr>
      <vt:lpstr>Dones de Motivación </vt:lpstr>
      <vt:lpstr>El “Descanso en el Espíritu”  </vt:lpstr>
      <vt:lpstr>Presentación de PowerPoint</vt:lpstr>
      <vt:lpstr>Presentación de PowerPoint</vt:lpstr>
      <vt:lpstr>El poder de descansar en el Espíritu  </vt:lpstr>
      <vt:lpstr>Presentación de PowerPoint</vt:lpstr>
      <vt:lpstr>Presentación de PowerPoint</vt:lpstr>
      <vt:lpstr>BREVE DESARROLLO HISTÓRICO</vt:lpstr>
      <vt:lpstr>BREVE DESARROLLO HISTÓRICO</vt:lpstr>
      <vt:lpstr>BREVE DESARROLLO HISTÓRICO </vt:lpstr>
      <vt:lpstr>CRITERIOS Y RETOS HOY  ¿CÓMO DISCERNIR LOS CARISMAS EN LA IGLESIA? 1. BUSQUEDA DE LA VERDAD</vt:lpstr>
      <vt:lpstr>2. PENSAMIENTO ABIERTO</vt:lpstr>
      <vt:lpstr>3. APERTURA AL ESPÍRITU</vt:lpstr>
      <vt:lpstr>4. LA TRADICIÓN DE LA IGLESIA </vt:lpstr>
      <vt:lpstr>La tradición monástica benedictina </vt:lpstr>
      <vt:lpstr>Presentación de PowerPoint</vt:lpstr>
      <vt:lpstr>La tradición carmelitana. </vt:lpstr>
      <vt:lpstr>Presentación de PowerPoint</vt:lpstr>
      <vt:lpstr>La tradición ignaciana </vt:lpstr>
      <vt:lpstr>Presentación de PowerPoint</vt:lpstr>
      <vt:lpstr>5. LOS SIGNOS DE LOS TIEMPOS</vt:lpstr>
      <vt:lpstr>6. PRINCIPIOS DEL EVANGELIO</vt:lpstr>
      <vt:lpstr>Conclusión DEL CARISMA EN EL discernimiento EN LA IGLESIA </vt:lpstr>
      <vt:lpstr>Una sana ESPIRITUALIDAD EN LA RCC hoy</vt:lpstr>
      <vt:lpstr>Las 7 propósitos PARA PEDIR discernimiento hoy</vt:lpstr>
      <vt:lpstr>Presentación de PowerPoint</vt:lpstr>
      <vt:lpstr>ESCRIBAMOS TRES COSAS…</vt:lpstr>
      <vt:lpstr>UN RETO PARA NOSOTROS hoy: a nivel humano: los própositos a nivel espiritual: los carismas</vt:lpstr>
      <vt:lpstr>¿Cómo reconocemos que las comunidades carismáticas tiene unción?</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Padre Wilson</dc:creator>
  <cp:lastModifiedBy>WILSON JAVIER SOSSA LOPEZ</cp:lastModifiedBy>
  <cp:revision>392</cp:revision>
  <dcterms:created xsi:type="dcterms:W3CDTF">2010-09-06T17:33:23Z</dcterms:created>
  <dcterms:modified xsi:type="dcterms:W3CDTF">2023-06-22T01:29:47Z</dcterms:modified>
</cp:coreProperties>
</file>