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7" r:id="rId2"/>
    <p:sldId id="258" r:id="rId3"/>
    <p:sldId id="260" r:id="rId4"/>
    <p:sldId id="288" r:id="rId5"/>
    <p:sldId id="289" r:id="rId6"/>
    <p:sldId id="261" r:id="rId7"/>
    <p:sldId id="262" r:id="rId8"/>
    <p:sldId id="264" r:id="rId9"/>
    <p:sldId id="265" r:id="rId10"/>
    <p:sldId id="266" r:id="rId11"/>
    <p:sldId id="305" r:id="rId12"/>
    <p:sldId id="297" r:id="rId13"/>
    <p:sldId id="306" r:id="rId14"/>
    <p:sldId id="298" r:id="rId15"/>
    <p:sldId id="301" r:id="rId16"/>
    <p:sldId id="271" r:id="rId17"/>
    <p:sldId id="272" r:id="rId18"/>
    <p:sldId id="285" r:id="rId19"/>
    <p:sldId id="274" r:id="rId20"/>
    <p:sldId id="275" r:id="rId21"/>
    <p:sldId id="294" r:id="rId22"/>
    <p:sldId id="295" r:id="rId23"/>
    <p:sldId id="296" r:id="rId24"/>
    <p:sldId id="303" r:id="rId25"/>
    <p:sldId id="302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95E7-22F0-4E13-A266-2F3FEFEED06D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C12E-1EEB-4336-8091-4851A47F24A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0C12E-1EEB-4336-8091-4851A47F24A6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18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19</a:t>
            </a:fld>
            <a:endParaRPr lang="es-C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20</a:t>
            </a:fld>
            <a:endParaRPr lang="es-C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21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B1BD-E06F-431F-91FB-222B2CF9A1B8}" type="datetimeFigureOut">
              <a:rPr lang="es-ES" smtClean="0"/>
              <a:pPr/>
              <a:t>04/07/2010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y124w.bay124.mail.live.com/att/GetAttachment.aspx?tnail=0&amp;messageId=18795406-892d-49f3-8d53-97300547ce4b&amp;Aux=44|0|8CBEEED96EB9CD0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4"/>
            <a:ext cx="3286148" cy="4970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785786" y="371283"/>
            <a:ext cx="7390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SALUD</a:t>
            </a:r>
            <a:endParaRPr lang="es-E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2000240"/>
            <a:ext cx="46434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i="1" dirty="0" smtClean="0">
                <a:latin typeface="Constantia" pitchFamily="18" charset="0"/>
              </a:rPr>
              <a:t>XIV del Tiempo Ordinario </a:t>
            </a:r>
          </a:p>
          <a:p>
            <a:pPr algn="ctr"/>
            <a:r>
              <a:rPr lang="es-ES" sz="2800" b="1" i="1" dirty="0" smtClean="0">
                <a:latin typeface="Constantia" pitchFamily="18" charset="0"/>
              </a:rPr>
              <a:t>4 de Julio de 2010</a:t>
            </a:r>
            <a:endParaRPr lang="es-ES" sz="2800" b="1" i="1" dirty="0" smtClean="0">
              <a:latin typeface="Constantia" pitchFamily="18" charset="0"/>
            </a:endParaRPr>
          </a:p>
          <a:p>
            <a:pPr algn="ctr"/>
            <a:endParaRPr lang="es-ES" sz="2800" b="1" i="1" dirty="0" smtClean="0">
              <a:latin typeface="Constantia" pitchFamily="18" charset="0"/>
            </a:endParaRPr>
          </a:p>
          <a:p>
            <a:pPr algn="ctr"/>
            <a:r>
              <a:rPr lang="es-ES" sz="2800" i="1" dirty="0" smtClean="0"/>
              <a:t>LA MIES ES MUCHA Y LOS OBREROS SON POCOS</a:t>
            </a:r>
            <a:endParaRPr lang="es-CO" sz="2800" dirty="0" smtClean="0"/>
          </a:p>
          <a:p>
            <a:pPr algn="ctr"/>
            <a:endParaRPr lang="es-ES" sz="2800" b="1" i="1" dirty="0" smtClean="0">
              <a:latin typeface="Constantia" pitchFamily="18" charset="0"/>
            </a:endParaRPr>
          </a:p>
          <a:p>
            <a:pPr algn="ctr"/>
            <a:r>
              <a:rPr lang="es-ES" sz="2800" b="1" i="1" dirty="0" smtClean="0">
                <a:latin typeface="Constantia" pitchFamily="18" charset="0"/>
              </a:rPr>
              <a:t>Oh </a:t>
            </a:r>
            <a:r>
              <a:rPr lang="es-ES" sz="2800" b="1" i="1" dirty="0" smtClean="0">
                <a:latin typeface="Constantia" pitchFamily="18" charset="0"/>
              </a:rPr>
              <a:t>Dios, meditamos tu misericordia en medio de tu templo. </a:t>
            </a:r>
            <a:br>
              <a:rPr lang="es-ES" sz="2800" b="1" i="1" dirty="0" smtClean="0">
                <a:latin typeface="Constantia" pitchFamily="18" charset="0"/>
              </a:rPr>
            </a:br>
            <a:r>
              <a:rPr lang="es-ES" sz="2800" b="1" i="1" dirty="0" smtClean="0">
                <a:latin typeface="Constantia" pitchFamily="18" charset="0"/>
              </a:rPr>
              <a:t/>
            </a:r>
            <a:br>
              <a:rPr lang="es-ES" sz="2800" b="1" i="1" dirty="0" smtClean="0">
                <a:latin typeface="Constantia" pitchFamily="18" charset="0"/>
              </a:rPr>
            </a:br>
            <a:endParaRPr lang="es-ES" sz="28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4" y="642918"/>
            <a:ext cx="871537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Santo Evangelio de nuestro Señor Jesucristo según san Lucas  (10, 1-12.17-20)</a:t>
            </a:r>
          </a:p>
          <a:p>
            <a:pPr algn="ctr"/>
            <a:endParaRPr lang="es-ES" sz="4400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s-ES" sz="6000" i="1" dirty="0" smtClean="0">
                <a:latin typeface="Constantia" pitchFamily="18" charset="0"/>
              </a:rPr>
              <a:t>El deseo de paz de ustedes se cumplirá.</a:t>
            </a:r>
            <a:endParaRPr lang="es-ES" sz="6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riga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9" descr="DibujoER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40293">
            <a:off x="381000" y="2733675"/>
            <a:ext cx="51371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362200" y="152400"/>
            <a:ext cx="4495800" cy="1676400"/>
          </a:xfrm>
          <a:prstGeom prst="wedgeRoundRectCallout">
            <a:avLst>
              <a:gd name="adj1" fmla="val -73306"/>
              <a:gd name="adj2" fmla="val 107574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Ciertamente la cosecha es mucha, pero los trabajadores son pocos. Por eso pidan ustedes al dueño de la cosecha que manden trabajadores a recogerla.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2438400" y="152400"/>
            <a:ext cx="4495800" cy="1143000"/>
          </a:xfrm>
          <a:prstGeom prst="wedgeRoundRectCallout">
            <a:avLst>
              <a:gd name="adj1" fmla="val -73306"/>
              <a:gd name="adj2" fmla="val 181111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Miren que los envío como corderos en medio de lobos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096000" y="4038600"/>
            <a:ext cx="3048000" cy="2819400"/>
            <a:chOff x="3840" y="2544"/>
            <a:chExt cx="1920" cy="1776"/>
          </a:xfrm>
        </p:grpSpPr>
        <p:pic>
          <p:nvPicPr>
            <p:cNvPr id="5146" name="Picture 24" descr="wolfhowl.gif (3259 bytes)"/>
            <p:cNvPicPr preferRelativeResize="0"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56" y="3273"/>
              <a:ext cx="1104" cy="1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7" name="Picture 25" descr="mix_086"/>
            <p:cNvPicPr preferRelativeResize="0"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2976"/>
              <a:ext cx="55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8" name="Picture 26" descr="mix_086"/>
            <p:cNvPicPr preferRelativeResize="0"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52" y="2544"/>
              <a:ext cx="55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9" name="Picture 27" descr="mix_086"/>
            <p:cNvPicPr preferRelativeResize="0"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0" y="3714"/>
              <a:ext cx="55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2438400" y="152400"/>
            <a:ext cx="4495800" cy="1143000"/>
          </a:xfrm>
          <a:prstGeom prst="wedgeRoundRectCallout">
            <a:avLst>
              <a:gd name="adj1" fmla="val -73306"/>
              <a:gd name="adj2" fmla="val 181111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No llevéis bolsa, ni alforjas ni sandalias.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248400" y="4495800"/>
            <a:ext cx="2514600" cy="2057400"/>
            <a:chOff x="2640" y="2448"/>
            <a:chExt cx="1584" cy="1296"/>
          </a:xfrm>
        </p:grpSpPr>
        <p:sp>
          <p:nvSpPr>
            <p:cNvPr id="5143" name="Oval 35"/>
            <p:cNvSpPr>
              <a:spLocks noChangeArrowheads="1"/>
            </p:cNvSpPr>
            <p:nvPr/>
          </p:nvSpPr>
          <p:spPr bwMode="auto">
            <a:xfrm>
              <a:off x="2640" y="2640"/>
              <a:ext cx="1584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pic>
          <p:nvPicPr>
            <p:cNvPr id="5144" name="Picture 34" descr="bd07460_[1]"/>
            <p:cNvPicPr preferRelativeResize="0"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0" y="2784"/>
              <a:ext cx="7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5" name="Picture 31" descr="j0336765"/>
            <p:cNvPicPr preferRelativeResize="0"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04" y="2448"/>
              <a:ext cx="552" cy="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2438400" y="152400"/>
            <a:ext cx="4495800" cy="1143000"/>
          </a:xfrm>
          <a:prstGeom prst="wedgeRoundRectCallout">
            <a:avLst>
              <a:gd name="adj1" fmla="val -73306"/>
              <a:gd name="adj2" fmla="val 181111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No saludéis a nadie por el camino</a:t>
            </a: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705600" y="4953000"/>
            <a:ext cx="1524000" cy="1371600"/>
            <a:chOff x="2400" y="2352"/>
            <a:chExt cx="960" cy="864"/>
          </a:xfrm>
        </p:grpSpPr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2400" y="2352"/>
              <a:ext cx="960" cy="864"/>
              <a:chOff x="2400" y="2352"/>
              <a:chExt cx="960" cy="864"/>
            </a:xfrm>
          </p:grpSpPr>
          <p:sp>
            <p:nvSpPr>
              <p:cNvPr id="5141" name="Oval 39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960" cy="86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CO"/>
              </a:p>
            </p:txBody>
          </p:sp>
          <p:pic>
            <p:nvPicPr>
              <p:cNvPr id="5142" name="Picture 38"/>
              <p:cNvPicPr preferRelativeResize="0"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544" y="2592"/>
                <a:ext cx="624" cy="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39" name="Line 41"/>
            <p:cNvSpPr>
              <a:spLocks noChangeShapeType="1"/>
            </p:cNvSpPr>
            <p:nvPr/>
          </p:nvSpPr>
          <p:spPr bwMode="auto">
            <a:xfrm>
              <a:off x="2544" y="2448"/>
              <a:ext cx="624" cy="67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140" name="Line 42"/>
            <p:cNvSpPr>
              <a:spLocks noChangeShapeType="1"/>
            </p:cNvSpPr>
            <p:nvPr/>
          </p:nvSpPr>
          <p:spPr bwMode="auto">
            <a:xfrm flipH="1">
              <a:off x="2592" y="2448"/>
              <a:ext cx="576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2438400" y="152400"/>
            <a:ext cx="4495800" cy="1905000"/>
          </a:xfrm>
          <a:prstGeom prst="wedgeRoundRectCallout">
            <a:avLst>
              <a:gd name="adj1" fmla="val -73306"/>
              <a:gd name="adj2" fmla="val 88667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Cuando entren a una casa saluden primero diciendo: Paz a esta casa y si hay gente de paz su deseo se cumplirá</a:t>
            </a:r>
          </a:p>
        </p:txBody>
      </p:sp>
      <p:pic>
        <p:nvPicPr>
          <p:cNvPr id="4147" name="Picture 51" descr="porta027"/>
          <p:cNvPicPr preferRelativeResize="0"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16800" y="42672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9" name="Picture 53" descr="alim046"/>
          <p:cNvPicPr preferRelativeResize="0"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43800" y="5334000"/>
            <a:ext cx="12668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0" name="AutoShape 54"/>
          <p:cNvSpPr>
            <a:spLocks noChangeArrowheads="1"/>
          </p:cNvSpPr>
          <p:nvPr/>
        </p:nvSpPr>
        <p:spPr bwMode="auto">
          <a:xfrm>
            <a:off x="2438400" y="152400"/>
            <a:ext cx="4495800" cy="1981200"/>
          </a:xfrm>
          <a:prstGeom prst="wedgeRoundRectCallout">
            <a:avLst>
              <a:gd name="adj1" fmla="val -73306"/>
              <a:gd name="adj2" fmla="val 83333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Quédense en la misma casa y coman y beban de lo que allí tengan pues el trabajador tiene derecho a su paga</a:t>
            </a:r>
          </a:p>
        </p:txBody>
      </p:sp>
      <p:pic>
        <p:nvPicPr>
          <p:cNvPr id="4151" name="Picture 55" descr="j0359007[1]"/>
          <p:cNvPicPr preferRelativeResize="0"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5029200"/>
            <a:ext cx="181451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2" name="AutoShape 56"/>
          <p:cNvSpPr>
            <a:spLocks noChangeArrowheads="1"/>
          </p:cNvSpPr>
          <p:nvPr/>
        </p:nvSpPr>
        <p:spPr bwMode="auto">
          <a:xfrm>
            <a:off x="2209800" y="0"/>
            <a:ext cx="5943600" cy="2209800"/>
          </a:xfrm>
          <a:prstGeom prst="wedgeRoundRectCallout">
            <a:avLst>
              <a:gd name="adj1" fmla="val -63597"/>
              <a:gd name="adj2" fmla="val 76435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400" b="1"/>
              <a:t>Al llegar a un pueblo donde los reciban, coman lo que les sirvan, sanen a los enfermos que hay allí y díganles: </a:t>
            </a:r>
            <a:r>
              <a:rPr lang="es-ES" sz="2400" b="1">
                <a:solidFill>
                  <a:srgbClr val="FF3300"/>
                </a:solidFill>
              </a:rPr>
              <a:t>EL REINO DE DIOS YA ESTÁ CERCA DE USTEDES</a:t>
            </a:r>
            <a:r>
              <a:rPr lang="es-ES" sz="2400" b="1"/>
              <a:t>.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905000" y="6477000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FF00"/>
                </a:solidFill>
              </a:rPr>
              <a:t>Lectura</a:t>
            </a:r>
          </a:p>
        </p:txBody>
      </p:sp>
    </p:spTree>
  </p:cSld>
  <p:clrMapOvr>
    <a:masterClrMapping/>
  </p:clrMapOvr>
  <p:transition spd="slow" advClick="0" advTm="11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4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2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9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3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5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25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7" grpId="1" animBg="1"/>
      <p:bldP spid="4109" grpId="0" animBg="1"/>
      <p:bldP spid="4109" grpId="1" animBg="1"/>
      <p:bldP spid="4125" grpId="0" animBg="1"/>
      <p:bldP spid="4125" grpId="1" animBg="1"/>
      <p:bldP spid="4133" grpId="0" animBg="1"/>
      <p:bldP spid="4133" grpId="1" animBg="1"/>
      <p:bldP spid="4140" grpId="0" animBg="1"/>
      <p:bldP spid="4140" grpId="1" animBg="1"/>
      <p:bldP spid="4150" grpId="0" animBg="1"/>
      <p:bldP spid="4150" grpId="1" animBg="1"/>
      <p:bldP spid="4152" grpId="0" animBg="1"/>
      <p:bldP spid="415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C:\Documents and Settings\User\My Documents\_Mariasun\5 JULIO 2009\_JPG DIAPOSITIVAS\PERSONAS\pies descalzos suelo moj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0"/>
            <a:ext cx="731998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EL LLAMADO A LA MISIÓN</a:t>
            </a:r>
          </a:p>
          <a:p>
            <a:pPr algn="ctr"/>
            <a:endParaRPr lang="es-E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457200" indent="-457200" algn="ctr">
              <a:buAutoNum type="arabicPeriod"/>
            </a:pPr>
            <a:r>
              <a:rPr lang="es-E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LOS ENVIO DE DOS EN DOS</a:t>
            </a:r>
            <a:endParaRPr lang="es-E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457200" indent="-457200" algn="ctr"/>
            <a:r>
              <a:rPr lang="es-E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“LA MIES ES…”. </a:t>
            </a:r>
            <a:endParaRPr lang="es-ES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5072074"/>
            <a:ext cx="8915400" cy="769441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4400" b="1" dirty="0" smtClean="0">
                <a:latin typeface="Comic Sans MS" pitchFamily="66" charset="0"/>
              </a:rPr>
              <a:t>La fuerza del testimonio</a:t>
            </a:r>
            <a:endParaRPr lang="es-E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 Imagen" descr="J028928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428596" y="28572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Las características de la misión </a:t>
            </a:r>
            <a:endParaRPr lang="es-CO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2143116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No llevéis bolsa, </a:t>
            </a:r>
            <a:b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ni alforjas ni sandalias, </a:t>
            </a:r>
            <a:b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ni saludéis a nadie </a:t>
            </a:r>
            <a:b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por el camino. </a:t>
            </a:r>
            <a:endParaRPr lang="es-E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28860" y="4786322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sz="3200" b="1" dirty="0" smtClean="0">
                <a:solidFill>
                  <a:schemeClr val="bg1"/>
                </a:solidFill>
              </a:rPr>
              <a:t>La pobreza como signo profético. </a:t>
            </a:r>
            <a:endParaRPr lang="es-CO" sz="3200" dirty="0" smtClean="0">
              <a:solidFill>
                <a:schemeClr val="bg1"/>
              </a:solidFill>
            </a:endParaRPr>
          </a:p>
          <a:p>
            <a:pPr algn="ctr"/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Jesús nos invita a seguirle con el único equipaje que necesitó Él,</a:t>
            </a:r>
            <a:b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la palabra y el ejemplo. 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User\My Documents\_Mariasun\5 JULIO 2009\_JPG DIAPOSITIVAS\CASAS\CASAS peqs PAISAJE VER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80"/>
            <a:ext cx="9144000" cy="771528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2</a:t>
            </a:r>
            <a:r>
              <a:rPr lang="es-E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. </a:t>
            </a:r>
            <a:r>
              <a:rPr lang="es-E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Shalom</a:t>
            </a:r>
            <a:r>
              <a:rPr lang="es-E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es paz</a:t>
            </a:r>
          </a:p>
          <a:p>
            <a:endParaRPr lang="es-E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endParaRPr lang="es-E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endParaRPr lang="es-E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r>
              <a:rPr lang="es-E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Q</a:t>
            </a:r>
            <a:r>
              <a:rPr lang="es-E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ue esa paz sea de corazón, no de palabras bonitas.</a:t>
            </a:r>
            <a:endParaRPr lang="es-E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Documents and Settings\User\My Documents\_Mariasun\JPG para diapositivas\JPG religiosas\MANOS BEBÉ den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8991600" cy="6370975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3. LA ALEGRÍA DE LA MISIÓN: </a:t>
            </a: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LA EVALUACIÓN O FRUTO ES EL GOZO DE SABERNOS </a:t>
            </a:r>
          </a:p>
          <a:p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INSCRITOS EN EL LIBRO DE LA VIDA. </a:t>
            </a:r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EL SEÑOR NOS </a:t>
            </a:r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ESCOGE, NOS ENVIA DE DOS EN DOS Y NOS PROTEGE.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Esta es la fe de la Iglesia, que nos gloriamos de profesar en Cristo Jesús, nuestro Señor.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6" y="285728"/>
            <a:ext cx="88582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TODOS:</a:t>
            </a:r>
          </a:p>
          <a:p>
            <a:endParaRPr lang="es-CO" sz="7200" b="1" i="1" dirty="0">
              <a:latin typeface="Constantia" pitchFamily="18" charset="0"/>
            </a:endParaRPr>
          </a:p>
          <a:p>
            <a:pPr algn="ctr"/>
            <a:r>
              <a:rPr lang="es-CO" sz="8000" b="1" i="1" dirty="0" smtClean="0">
                <a:latin typeface="Constantia" pitchFamily="18" charset="0"/>
              </a:rPr>
              <a:t>Anunciaremos, tu Reino, Señor.</a:t>
            </a:r>
            <a:endParaRPr lang="es-ES" sz="80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5720" y="243087"/>
            <a:ext cx="864399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Pan transformado en el cuerpo de Cristo, vino transformado en la Sangre del Señor.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milagro de amor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presencia del Señor (Bis)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Cristo nos dice tomen y coman, esto es mi cuerpo que ha sido entregado.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14314" y="857232"/>
            <a:ext cx="878684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SANTO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Santo, Santo, Santo, Santo es el Señor, Dios del universo Santo es el Señor. (bis)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36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3600" dirty="0" smtClean="0">
                <a:latin typeface="Constantia" pitchFamily="18" charset="0"/>
                <a:cs typeface="Times New Roman" pitchFamily="18" charset="0"/>
              </a:rPr>
              <a:t>Hosanna en el cielo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3600" dirty="0" smtClean="0">
                <a:latin typeface="Constantia" pitchFamily="18" charset="0"/>
                <a:cs typeface="Times New Roman" pitchFamily="18" charset="0"/>
              </a:rPr>
              <a:t>Hosanna en la tierra, bendito el que viene en nombre del señor (bis)</a:t>
            </a:r>
            <a:endParaRPr lang="es-ES" sz="36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Parroquia\Mis documentos\Mis imágenes\IMAGENES\hablemosdeangeles_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1714512" cy="17316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85720" y="285728"/>
            <a:ext cx="8501122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ctr">
              <a:spcBef>
                <a:spcPct val="20000"/>
              </a:spcBef>
              <a:defRPr/>
            </a:pPr>
            <a:r>
              <a:rPr lang="es-CO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CRISTO ESTA CONMIGO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200" b="1" i="1" dirty="0" smtClean="0">
                <a:latin typeface="Constantia" pitchFamily="18" charset="0"/>
              </a:rPr>
              <a:t>Cristo esta conmigo, junto a mi va el Señor, me acompaña siempre, en mi vida, hasta el fin. </a:t>
            </a:r>
          </a:p>
          <a:p>
            <a:pPr marL="742950" indent="-742950" algn="just">
              <a:spcBef>
                <a:spcPct val="20000"/>
              </a:spcBef>
              <a:buAutoNum type="arabicPeriod"/>
              <a:defRPr/>
            </a:pPr>
            <a:r>
              <a:rPr lang="es-CO" sz="3200" i="1" dirty="0" smtClean="0">
                <a:latin typeface="Constantia" pitchFamily="18" charset="0"/>
              </a:rPr>
              <a:t>Ya no temo, Señor la tristeza, ya no temo, Señor la soledad. Porque eres, Señor, mi alegría, tengo siempre tu amistad. </a:t>
            </a:r>
          </a:p>
          <a:p>
            <a:pPr marL="742950" indent="-742950" algn="just">
              <a:spcBef>
                <a:spcPct val="20000"/>
              </a:spcBef>
              <a:buAutoNum type="arabicPeriod"/>
              <a:defRPr/>
            </a:pPr>
            <a:r>
              <a:rPr lang="es-CO" sz="3200" i="1" dirty="0" smtClean="0">
                <a:latin typeface="Constantia" pitchFamily="18" charset="0"/>
              </a:rPr>
              <a:t>Ya no temo, Señor, a la noche, ya no temo, Señor, la oscuridad. Porque brilla tu luz en las sombras, ya no hay noche, Tú eres la luz. </a:t>
            </a:r>
            <a:endParaRPr lang="es-ES" sz="3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500042"/>
            <a:ext cx="86439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CORDERO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 este mundo, Ten piedad Señor, ten piedad.</a:t>
            </a:r>
          </a:p>
          <a:p>
            <a:pPr algn="ctr" eaLnBrk="0" hangingPunct="0">
              <a:tabLst>
                <a:tab pos="5943600" algn="r"/>
              </a:tabLst>
            </a:pPr>
            <a:endParaRPr lang="es-CO" sz="40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Del mundo, Ten piedad Señor y danos la paz.</a:t>
            </a:r>
            <a:endParaRPr lang="es-CO" sz="4000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29684" cy="62865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s-CO" sz="3200" b="1" dirty="0" smtClean="0">
                <a:latin typeface="Constantia" pitchFamily="18" charset="0"/>
              </a:rPr>
              <a:t>CANTO DE COMUNIÓN</a:t>
            </a:r>
            <a:endParaRPr lang="es-ES" sz="3200" b="1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es-CO" sz="3600" b="1" dirty="0" smtClean="0">
                <a:solidFill>
                  <a:srgbClr val="7030A0"/>
                </a:solidFill>
                <a:latin typeface="Constantia" pitchFamily="18" charset="0"/>
              </a:rPr>
              <a:t>ALMA MISIONERA</a:t>
            </a:r>
          </a:p>
          <a:p>
            <a:pPr marL="742950" indent="-742950" algn="ctr" eaLnBrk="0" hangingPunct="0">
              <a:buNone/>
              <a:tabLst>
                <a:tab pos="5943600" algn="r"/>
              </a:tabLst>
              <a:defRPr/>
            </a:pPr>
            <a:r>
              <a:rPr lang="es-ES" sz="3200" b="1" i="1" dirty="0" smtClean="0">
                <a:latin typeface="Constantia" pitchFamily="18" charset="0"/>
              </a:rPr>
              <a:t>  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r>
              <a:rPr lang="es-ES" sz="3200" b="1" i="1" dirty="0" smtClean="0">
                <a:latin typeface="Constantia" pitchFamily="18" charset="0"/>
              </a:rPr>
              <a:t>Señor toma mi vida nueva, antes de que la espera desgaste años en mi, estoy dispuesto a lo que quieras, no importa lo que sea tu llámame a servir.</a:t>
            </a:r>
          </a:p>
          <a:p>
            <a:pPr marL="742950" indent="-742950" algn="just" eaLnBrk="0" hangingPunct="0">
              <a:buNone/>
              <a:tabLst>
                <a:tab pos="5943600" algn="r"/>
              </a:tabLst>
              <a:defRPr/>
            </a:pPr>
            <a:r>
              <a:rPr lang="es-ES" sz="3200" i="1" dirty="0" smtClean="0">
                <a:latin typeface="Constantia" pitchFamily="18" charset="0"/>
              </a:rPr>
              <a:t>llévame donde los hombres necesiten, tus palabras, necesiten mis ganas de vivir, donde falte la esperanza, donde falte la alegría simplemente, por no saber de ti.</a:t>
            </a:r>
          </a:p>
          <a:p>
            <a:pPr algn="ctr">
              <a:buFontTx/>
              <a:buNone/>
            </a:pPr>
            <a:endParaRPr lang="es-CO" sz="32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634444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ES" sz="3200" i="1" dirty="0" smtClean="0">
                <a:latin typeface="Constantia" pitchFamily="18" charset="0"/>
              </a:rPr>
              <a:t>2. Te doy mi corazón sincero, para gritar sin miedo, tu grandeza Señor, tendré mis manos sin cansancio, tu historia entre mis labios, y fuerza en la oración.</a:t>
            </a:r>
          </a:p>
          <a:p>
            <a:pPr marL="360363" indent="-360363" algn="just"/>
            <a:r>
              <a:rPr lang="es-ES" sz="3200" i="1" dirty="0" smtClean="0">
                <a:latin typeface="Constantia" pitchFamily="18" charset="0"/>
              </a:rPr>
              <a:t/>
            </a:r>
            <a:br>
              <a:rPr lang="es-ES" sz="3200" i="1" dirty="0" smtClean="0">
                <a:latin typeface="Constantia" pitchFamily="18" charset="0"/>
              </a:rPr>
            </a:br>
            <a:r>
              <a:rPr lang="es-ES" sz="3200" b="1" i="1" dirty="0" smtClean="0">
                <a:latin typeface="Constantia" pitchFamily="18" charset="0"/>
              </a:rPr>
              <a:t>llévame donde los hombres necesiten, tus palabras, necesiten mis ganas de vivir, donde falte la esperanza, donde falte la alegría simplemente, por no saber de ti.</a:t>
            </a:r>
          </a:p>
          <a:p>
            <a:pPr marL="360363" indent="-360363" algn="just"/>
            <a:endParaRPr lang="es-ES" sz="3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563006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s-ES" sz="3200" i="1" dirty="0" smtClean="0">
                <a:latin typeface="Constantia" pitchFamily="18" charset="0"/>
              </a:rPr>
              <a:t>3. Así en marcha iré cantando, por calles predicando, lo bello que es tu amor, Señor, tengo alama misionera condúceme a la tierra que tenga sed de Dios.</a:t>
            </a:r>
          </a:p>
          <a:p>
            <a:pPr marL="360363" indent="-360363" algn="just"/>
            <a:r>
              <a:rPr lang="es-ES" sz="3200" i="1" dirty="0" smtClean="0">
                <a:latin typeface="Constantia" pitchFamily="18" charset="0"/>
              </a:rPr>
              <a:t> </a:t>
            </a:r>
            <a:br>
              <a:rPr lang="es-ES" sz="3200" i="1" dirty="0" smtClean="0">
                <a:latin typeface="Constantia" pitchFamily="18" charset="0"/>
              </a:rPr>
            </a:br>
            <a:r>
              <a:rPr lang="es-ES" sz="3200" b="1" i="1" dirty="0" smtClean="0">
                <a:latin typeface="Constantia" pitchFamily="18" charset="0"/>
              </a:rPr>
              <a:t>llévame donde los hombres necesiten, tus palabras, necesiten mis ganas de vivir, donde falte la esperanza, donde falte la alegría simplemente, por no saber de ti.</a:t>
            </a:r>
            <a:r>
              <a:rPr lang="es-ES" sz="3200" i="1" dirty="0" smtClean="0">
                <a:latin typeface="Constantia" pitchFamily="18" charset="0"/>
              </a:rPr>
              <a:t/>
            </a:r>
            <a:br>
              <a:rPr lang="es-ES" sz="3200" i="1" dirty="0" smtClean="0">
                <a:latin typeface="Constantia" pitchFamily="18" charset="0"/>
              </a:rPr>
            </a:br>
            <a:r>
              <a:rPr lang="es-ES" sz="3200" i="1" dirty="0" smtClean="0">
                <a:latin typeface="Constantia" pitchFamily="18" charset="0"/>
              </a:rPr>
              <a:t/>
            </a:r>
            <a:br>
              <a:rPr lang="es-ES" sz="3200" i="1" dirty="0" smtClean="0">
                <a:latin typeface="Constantia" pitchFamily="18" charset="0"/>
              </a:rPr>
            </a:br>
            <a:endParaRPr lang="es-ES" sz="3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4 CuadroTexto"/>
          <p:cNvSpPr txBox="1">
            <a:spLocks noChangeArrowheads="1"/>
          </p:cNvSpPr>
          <p:nvPr/>
        </p:nvSpPr>
        <p:spPr bwMode="auto">
          <a:xfrm>
            <a:off x="0" y="0"/>
            <a:ext cx="9144000" cy="764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CO" sz="1100" b="1" dirty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s-CO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INFORMACIÓN DE INTERÉS COMÚN</a:t>
            </a: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1. LOS GRUPOS SIGUEN SUS HORARIOS NORMALES SEMANALES (JUVENL/MART/6:P.M. , ALABANZA/MIÉRC/7:30P.M. y MISIO. JUEV 7P.M.).</a:t>
            </a: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2. 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TECNICA VOCAL PARA CANTAR EN EL CORO TODOS LOS MARTES A LAS 6:30 P.M.</a:t>
            </a:r>
            <a:endParaRPr lang="es-CO" sz="3200" b="1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3. 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ABIERTAS 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LAS INSCRIPCIONES PARA CONFIRMACIONES Y COMUNIONES EN EL DESPACHO : DE JULIO A DICIEMBRE.</a:t>
            </a: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4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. CUIDADO DEL JARDIN: RECOMENDACIONES NO PISE ENCIMA DEL MISMO Y CUIDEMOSLO ES NUESTRO. </a:t>
            </a:r>
            <a:endParaRPr lang="es-CO" sz="3200" b="1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5. PROXIMA </a:t>
            </a:r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SEMANA GRAN RIFA PRO FONDOS.</a:t>
            </a:r>
          </a:p>
          <a:p>
            <a:pPr algn="just"/>
            <a:r>
              <a:rPr lang="es-CO" sz="3200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s-CO" sz="3200" b="1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endParaRPr lang="es-CO" sz="32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C:\Documents and Settings\User\My Documents\_Mariasun\5 JULIO 2009\_JPG DIAPOSITIVAS\PERSONAS\HUELLAS PLA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15335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Pobreza </a:t>
            </a:r>
          </a:p>
          <a:p>
            <a:pPr algn="ctr"/>
            <a:r>
              <a:rPr lang="es-CO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evangélica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14600" y="228600"/>
            <a:ext cx="6324600" cy="460375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tener nada.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llevar nada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poder nada.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pedir nada.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Y, de pasada,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matar nada;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no callar nada.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Solamente el Evangelio como una faca afilada.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Y el llanto y la risa en la mirada.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Y la mano extendida y apretada.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Y la vida, a caballo, dada.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Y este sol y estos ríos y esta tierra comprada,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para testigos de la Revolución ya estallada.</a:t>
            </a:r>
          </a:p>
          <a:p>
            <a:r>
              <a:rPr lang="es-ES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¡Y “mais nada”!</a:t>
            </a:r>
          </a:p>
          <a:p>
            <a:r>
              <a:rPr lang="es-ES" sz="1600" i="1">
                <a:latin typeface="Georgia" pitchFamily="18" charset="0"/>
              </a:rPr>
              <a:t>                                                           Pedro Casaldáliga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362200" y="4953000"/>
            <a:ext cx="678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800">
                <a:solidFill>
                  <a:schemeClr val="bg1"/>
                </a:solidFill>
                <a:latin typeface="Comic Sans MS" pitchFamily="66" charset="0"/>
              </a:rPr>
              <a:t>Al final del camino me dirán:</a:t>
            </a:r>
            <a:br>
              <a:rPr lang="es-ES" sz="180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1800">
                <a:solidFill>
                  <a:schemeClr val="bg1"/>
                </a:solidFill>
                <a:latin typeface="Comic Sans MS" pitchFamily="66" charset="0"/>
              </a:rPr>
              <a:t>¿Has vivido? ¿Has amado?</a:t>
            </a:r>
            <a:br>
              <a:rPr lang="es-ES" sz="180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1800">
                <a:solidFill>
                  <a:schemeClr val="bg1"/>
                </a:solidFill>
                <a:latin typeface="Comic Sans MS" pitchFamily="66" charset="0"/>
              </a:rPr>
              <a:t>Y yo, sin decir nada,</a:t>
            </a:r>
            <a:br>
              <a:rPr lang="es-ES" sz="180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1800">
                <a:solidFill>
                  <a:schemeClr val="bg1"/>
                </a:solidFill>
                <a:latin typeface="Comic Sans MS" pitchFamily="66" charset="0"/>
              </a:rPr>
              <a:t>abriré mi corazón lleno de nombres.</a:t>
            </a:r>
            <a:br>
              <a:rPr lang="es-ES" sz="1800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1800" i="1">
                <a:solidFill>
                  <a:schemeClr val="bg1"/>
                </a:solidFill>
                <a:latin typeface="Comic Sans MS" pitchFamily="66" charset="0"/>
              </a:rPr>
              <a:t>Poema de Pedro Casaldáliga, </a:t>
            </a:r>
            <a:br>
              <a:rPr lang="es-ES" sz="1800" i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s-ES" sz="1800" i="1">
                <a:solidFill>
                  <a:schemeClr val="bg1"/>
                </a:solidFill>
                <a:latin typeface="Comic Sans MS" pitchFamily="66" charset="0"/>
              </a:rPr>
              <a:t>El Tiempo y la Espera, 1986.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 autoUpdateAnimBg="0"/>
      <p:bldP spid="92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376080"/>
            <a:ext cx="47863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Por el pecado del mundo, 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por tanta desigualdad en la repartición del pan.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Perdón Señor, de tu pueblo ten piedad, perdón Señor, enséñanos a perdonar.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Y por nuestra indiferencia,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ante el dolor de quien sufre, sin amor, techo, ni hogar.</a:t>
            </a:r>
          </a:p>
        </p:txBody>
      </p:sp>
      <p:pic>
        <p:nvPicPr>
          <p:cNvPr id="5" name="Picture 2" descr="C:\Documents and Settings\Parroquia\Mis documentos\Mis imágenes\IMAGENES\getsemani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22323" y="571480"/>
            <a:ext cx="4121677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0" y="42013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 a Dios en el cielo y en la tierra paz a los hombres que ama el </a:t>
            </a:r>
            <a:r>
              <a:rPr lang="es-E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Señor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Por tu inmensa gloria te alabamos te bendecimos te adoramos</a:t>
            </a:r>
            <a:r>
              <a:rPr lang="es-ES" sz="3600" b="1" i="1" dirty="0" smtClean="0">
                <a:latin typeface="Constantia" pitchFamily="18" charset="0"/>
              </a:rPr>
              <a:t>, </a:t>
            </a:r>
            <a:r>
              <a:rPr lang="es-ES" sz="3600" b="1" i="1" dirty="0">
                <a:latin typeface="Constantia" pitchFamily="18" charset="0"/>
              </a:rPr>
              <a:t>te damos gracias Señor.</a:t>
            </a:r>
          </a:p>
          <a:p>
            <a:pPr algn="ctr"/>
            <a:endParaRPr lang="es-ES" sz="3600" b="1" i="1" dirty="0"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rey celestial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Dios padre todo poderoso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hijo único Jesucristo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cordero de Dios hijo del </a:t>
            </a:r>
            <a:r>
              <a:rPr lang="es-ES" sz="3600" b="1" i="1" dirty="0" smtClean="0">
                <a:latin typeface="Constantia" pitchFamily="18" charset="0"/>
              </a:rPr>
              <a:t>padre</a:t>
            </a:r>
            <a:endParaRPr lang="es-ES" sz="36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71406" y="71414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Atiende nuestras suplicas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estas sentado a la derecha del padre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 smtClean="0">
                <a:latin typeface="Constantia" pitchFamily="18" charset="0"/>
              </a:rPr>
              <a:t>Porque </a:t>
            </a:r>
            <a:r>
              <a:rPr lang="es-ES" sz="3600" b="1" i="1" dirty="0">
                <a:latin typeface="Constantia" pitchFamily="18" charset="0"/>
              </a:rPr>
              <a:t>solo tu eres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Señor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altísimo Jesucristo con el espíritu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En la gloria de Dios Padre.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/>
            </a:r>
            <a:b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</a:br>
            <a:endParaRPr lang="es-ES" sz="2000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7" name="3 Rectángulo"/>
          <p:cNvSpPr>
            <a:spLocks noChangeArrowheads="1"/>
          </p:cNvSpPr>
          <p:nvPr/>
        </p:nvSpPr>
        <p:spPr bwMode="auto">
          <a:xfrm>
            <a:off x="214282" y="439895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libro del profeta Isaías </a:t>
            </a:r>
          </a:p>
          <a:p>
            <a:pPr algn="ctr"/>
            <a:r>
              <a:rPr lang="es-E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(66, 10-14)</a:t>
            </a:r>
            <a:r>
              <a:rPr lang="es-ES" sz="6000" b="1" i="1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s-ES" sz="6000" b="1" i="1" dirty="0" smtClean="0">
                <a:solidFill>
                  <a:srgbClr val="C00000"/>
                </a:solidFill>
                <a:latin typeface="Constantia" pitchFamily="18" charset="0"/>
              </a:rPr>
            </a:br>
            <a:endParaRPr lang="es-ES" sz="6000" b="1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6000" i="1" dirty="0" smtClean="0">
                <a:latin typeface="Constantia" pitchFamily="18" charset="0"/>
              </a:rPr>
              <a:t>Yo haré correr la paz sobre ella como un río.</a:t>
            </a:r>
            <a:endParaRPr lang="es-ES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357158" y="875300"/>
            <a:ext cx="828680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 Salmo respondemos todos:</a:t>
            </a:r>
          </a:p>
          <a:p>
            <a:pPr algn="ctr"/>
            <a:endParaRPr lang="es-CO" sz="4800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6600" i="1" dirty="0" smtClean="0">
                <a:latin typeface="Constantia" pitchFamily="18" charset="0"/>
              </a:rPr>
              <a:t>Aclamad al Señor, tierra entera.</a:t>
            </a:r>
            <a:endParaRPr lang="es-CO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389352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es-ES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 De la Carta del apóstol san Pablo a los Gálatas (6, 14-18)</a:t>
            </a:r>
          </a:p>
          <a:p>
            <a:pPr algn="ctr"/>
            <a:r>
              <a:rPr lang="es-ES" sz="5400" i="1" dirty="0" smtClean="0">
                <a:latin typeface="Constantia" pitchFamily="18" charset="0"/>
              </a:rPr>
              <a:t/>
            </a:r>
            <a:br>
              <a:rPr lang="es-ES" sz="5400" i="1" dirty="0" smtClean="0">
                <a:latin typeface="Constantia" pitchFamily="18" charset="0"/>
              </a:rPr>
            </a:br>
            <a:r>
              <a:rPr lang="es-ES" sz="5400" i="1" dirty="0" smtClean="0">
                <a:latin typeface="Constantia" pitchFamily="18" charset="0"/>
              </a:rPr>
              <a:t>Llevo en mi cuerpo la marca de los sufrimientos que he pasado por Cristo.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928662" y="3714752"/>
            <a:ext cx="764386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solidFill>
                  <a:srgbClr val="7030A0"/>
                </a:solidFill>
                <a:latin typeface="Constantia" pitchFamily="18" charset="0"/>
                <a:cs typeface="Times New Roman" pitchFamily="18" charset="0"/>
              </a:rPr>
              <a:t>Aleluya, aleluya, cantemos al Señor.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solidFill>
                  <a:srgbClr val="7030A0"/>
                </a:solidFill>
                <a:latin typeface="Constantia" pitchFamily="18" charset="0"/>
                <a:cs typeface="Times New Roman" pitchFamily="18" charset="0"/>
              </a:rPr>
              <a:t>Aleluya, aleluya, alabemos a Jesús.  </a:t>
            </a:r>
            <a:endParaRPr lang="es-ES" sz="4400" b="1" dirty="0">
              <a:solidFill>
                <a:srgbClr val="7030A0"/>
              </a:solidFill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Parroquia\Mis documentos\Mis imágenes\IMAGENES\imagenes5381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2976570" cy="3326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</TotalTime>
  <Words>1083</Words>
  <Application>Microsoft Office PowerPoint</Application>
  <PresentationFormat>Presentación en pantalla (4:3)</PresentationFormat>
  <Paragraphs>156</Paragraphs>
  <Slides>25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Esta es nuestra fe. Esta es la fe de la Iglesia, que nos gloriamos de profesar en Cristo Jesús, nuestro Señor. 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Nuestra señora de la salud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Parroquia</dc:creator>
  <cp:lastModifiedBy>Padre Wilson</cp:lastModifiedBy>
  <cp:revision>358</cp:revision>
  <dcterms:created xsi:type="dcterms:W3CDTF">2010-03-24T14:53:39Z</dcterms:created>
  <dcterms:modified xsi:type="dcterms:W3CDTF">2010-07-04T09:01:29Z</dcterms:modified>
</cp:coreProperties>
</file>