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sldIdLst>
    <p:sldId id="257" r:id="rId2"/>
    <p:sldId id="258" r:id="rId3"/>
    <p:sldId id="260" r:id="rId4"/>
    <p:sldId id="288" r:id="rId5"/>
    <p:sldId id="289" r:id="rId6"/>
    <p:sldId id="261" r:id="rId7"/>
    <p:sldId id="262" r:id="rId8"/>
    <p:sldId id="264" r:id="rId9"/>
    <p:sldId id="265" r:id="rId10"/>
    <p:sldId id="266" r:id="rId11"/>
    <p:sldId id="311" r:id="rId12"/>
    <p:sldId id="312" r:id="rId13"/>
    <p:sldId id="313" r:id="rId14"/>
    <p:sldId id="317" r:id="rId15"/>
    <p:sldId id="314" r:id="rId16"/>
    <p:sldId id="315" r:id="rId17"/>
    <p:sldId id="271" r:id="rId18"/>
    <p:sldId id="272" r:id="rId19"/>
    <p:sldId id="285" r:id="rId20"/>
    <p:sldId id="274" r:id="rId21"/>
    <p:sldId id="316" r:id="rId22"/>
    <p:sldId id="275" r:id="rId23"/>
    <p:sldId id="294" r:id="rId24"/>
    <p:sldId id="295" r:id="rId25"/>
    <p:sldId id="278"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D95E7-22F0-4E13-A266-2F3FEFEED06D}" type="datetimeFigureOut">
              <a:rPr lang="es-ES" smtClean="0"/>
              <a:pPr/>
              <a:t>22/08/2010</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0C12E-1EEB-4336-8091-4851A47F24A6}" type="slidenum">
              <a:rPr lang="es-ES" smtClean="0"/>
              <a:pPr/>
              <a:t>‹Nº›</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100C12E-1EEB-4336-8091-4851A47F24A6}" type="slidenum">
              <a:rPr lang="es-ES" smtClean="0"/>
              <a:pPr/>
              <a:t>10</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523FD10F-F5BC-4C30-ACA5-76826D156A3F}" type="slidenum">
              <a:rPr lang="es-ES"/>
              <a:pPr/>
              <a:t>11</a:t>
            </a:fld>
            <a:endParaRPr lang="es-E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D24FAE7-4D88-470E-8B69-F8EBF8273963}" type="slidenum">
              <a:rPr lang="es-ES"/>
              <a:pPr/>
              <a:t>12</a:t>
            </a:fld>
            <a:endParaRPr lang="es-E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19</a:t>
            </a:fld>
            <a:endParaRPr lang="es-CO"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20</a:t>
            </a:fld>
            <a:endParaRPr lang="es-CO"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22</a:t>
            </a:fld>
            <a:endParaRPr lang="es-CO"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23</a:t>
            </a:fld>
            <a:endParaRPr lang="es-CO"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24</a:t>
            </a:fld>
            <a:endParaRPr lang="es-C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25</a:t>
            </a:fld>
            <a:endParaRPr lang="es-CO"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22/08/2010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transition spd="slow" advClick="0" advTm="1000">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7B1BD-E06F-431F-91FB-222B2CF9A1B8}" type="datetimeFigureOut">
              <a:rPr lang="es-ES" smtClean="0"/>
              <a:pPr/>
              <a:t>22/08/2010</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88289-8869-43BF-A2FE-DE0F052BAD71}"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advClick="0" advTm="1000">
    <p:strips dir="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olofondosdepantalla.com/ycd9gnFqk08Ut/AZENETH-CD-VA-MAS-ALL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olofondosdepantalla.com/y77EV2Cx5VCst/LA-ULTIMA-CENA-1-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olofondosdepantalla.com/ymHjafmytZM0t/Azeneth---No-Se-Como-Amarl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by124w.bay124.mail.live.com/att/GetAttachment.aspx?tnail=0&amp;messageId=18795406-892d-49f3-8d53-97300547ce4b&amp;Aux=44|0|8CBEEED96EB9CD0|"/>
          <p:cNvPicPr>
            <a:picLocks noChangeAspect="1" noChangeArrowheads="1"/>
          </p:cNvPicPr>
          <p:nvPr/>
        </p:nvPicPr>
        <p:blipFill>
          <a:blip r:embed="rId2" cstate="print"/>
          <a:srcRect/>
          <a:stretch>
            <a:fillRect/>
          </a:stretch>
        </p:blipFill>
        <p:spPr bwMode="auto">
          <a:xfrm>
            <a:off x="714348" y="1530231"/>
            <a:ext cx="3286148" cy="4970603"/>
          </a:xfrm>
          <a:prstGeom prst="rect">
            <a:avLst/>
          </a:prstGeom>
          <a:ln>
            <a:noFill/>
          </a:ln>
          <a:effectLst>
            <a:softEdge rad="112500"/>
          </a:effectLst>
        </p:spPr>
      </p:pic>
      <p:sp>
        <p:nvSpPr>
          <p:cNvPr id="6" name="5 CuadroTexto"/>
          <p:cNvSpPr txBox="1"/>
          <p:nvPr/>
        </p:nvSpPr>
        <p:spPr>
          <a:xfrm>
            <a:off x="785786" y="357166"/>
            <a:ext cx="7429552" cy="1200329"/>
          </a:xfrm>
          <a:prstGeom prst="rect">
            <a:avLst/>
          </a:prstGeom>
          <a:noFill/>
        </p:spPr>
        <p:txBody>
          <a:bodyPr wrap="square" rtlCol="0">
            <a:spAutoFit/>
          </a:bodyPr>
          <a:lstStyle/>
          <a:p>
            <a:pPr algn="ctr"/>
            <a:r>
              <a:rPr lang="es-CO" sz="3600" b="1" dirty="0" smtClean="0">
                <a:solidFill>
                  <a:srgbClr val="C00000"/>
                </a:solidFill>
                <a:effectLst>
                  <a:outerShdw blurRad="38100" dist="38100" dir="2700000" algn="tl">
                    <a:srgbClr val="000000">
                      <a:alpha val="43137"/>
                    </a:srgbClr>
                  </a:outerShdw>
                </a:effectLst>
                <a:latin typeface="Constantia" pitchFamily="18" charset="0"/>
              </a:rPr>
              <a:t>PARROQUIA </a:t>
            </a:r>
          </a:p>
          <a:p>
            <a:pPr algn="ctr"/>
            <a:r>
              <a:rPr lang="es-CO" sz="3600" b="1" dirty="0" smtClean="0">
                <a:solidFill>
                  <a:srgbClr val="C00000"/>
                </a:solidFill>
                <a:effectLst>
                  <a:outerShdw blurRad="38100" dist="38100" dir="2700000" algn="tl">
                    <a:srgbClr val="000000">
                      <a:alpha val="43137"/>
                    </a:srgbClr>
                  </a:outerShdw>
                </a:effectLst>
                <a:latin typeface="Constantia" pitchFamily="18" charset="0"/>
              </a:rPr>
              <a:t>NUESTRA SEÑORA DE LA SALUD</a:t>
            </a:r>
            <a:endParaRPr lang="es-ES" sz="3600" b="1" dirty="0">
              <a:solidFill>
                <a:srgbClr val="C00000"/>
              </a:solidFill>
              <a:effectLst>
                <a:outerShdw blurRad="38100" dist="38100" dir="2700000" algn="tl">
                  <a:srgbClr val="000000">
                    <a:alpha val="43137"/>
                  </a:srgbClr>
                </a:outerShdw>
              </a:effectLst>
              <a:latin typeface="Constantia" pitchFamily="18" charset="0"/>
            </a:endParaRPr>
          </a:p>
        </p:txBody>
      </p:sp>
      <p:sp>
        <p:nvSpPr>
          <p:cNvPr id="7" name="Rectangle 1"/>
          <p:cNvSpPr>
            <a:spLocks noChangeArrowheads="1"/>
          </p:cNvSpPr>
          <p:nvPr/>
        </p:nvSpPr>
        <p:spPr bwMode="auto">
          <a:xfrm>
            <a:off x="4000496" y="1917222"/>
            <a:ext cx="471490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4400" b="1" i="1" dirty="0" smtClean="0">
                <a:latin typeface="Constantia" pitchFamily="18" charset="0"/>
              </a:rPr>
              <a:t>Yo soy el camino, y la verdad, y la vida dice el Señor; nadie va al Padre, sino por mí.</a:t>
            </a:r>
          </a:p>
        </p:txBody>
      </p:sp>
    </p:spTree>
  </p:cSld>
  <p:clrMapOvr>
    <a:masterClrMapping/>
  </p:clrMapOvr>
  <p:transition spd="slow" advClick="0" advTm="1000">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363915"/>
            <a:ext cx="9144000" cy="5570756"/>
          </a:xfrm>
          <a:prstGeom prst="rect">
            <a:avLst/>
          </a:prstGeom>
          <a:noFill/>
          <a:ln w="9525">
            <a:noFill/>
            <a:miter lim="800000"/>
            <a:headEnd/>
            <a:tailEnd/>
          </a:ln>
        </p:spPr>
        <p:txBody>
          <a:bodyPr wrap="square">
            <a:spAutoFit/>
          </a:bodyPr>
          <a:lstStyle/>
          <a:p>
            <a:pPr algn="ctr"/>
            <a:r>
              <a:rPr lang="es-ES" sz="4400" b="1" i="1" dirty="0" smtClean="0">
                <a:solidFill>
                  <a:srgbClr val="C00000"/>
                </a:solidFill>
                <a:effectLst>
                  <a:outerShdw blurRad="38100" dist="38100" dir="2700000" algn="tl">
                    <a:srgbClr val="000000">
                      <a:alpha val="43137"/>
                    </a:srgbClr>
                  </a:outerShdw>
                </a:effectLst>
                <a:latin typeface="Constantia" pitchFamily="18" charset="0"/>
              </a:rPr>
              <a:t>Lectura del Santo Evangelio de nuestro Señor Jesucristo según san Lucas  (13, 22 - 30)</a:t>
            </a:r>
          </a:p>
          <a:p>
            <a:pPr algn="ctr"/>
            <a:endParaRPr lang="es-ES" sz="4400" b="1" i="1" dirty="0" smtClean="0">
              <a:solidFill>
                <a:schemeClr val="accent3">
                  <a:lumMod val="50000"/>
                </a:schemeClr>
              </a:solidFill>
              <a:effectLst>
                <a:outerShdw blurRad="38100" dist="38100" dir="2700000" algn="tl">
                  <a:srgbClr val="000000">
                    <a:alpha val="43137"/>
                  </a:srgbClr>
                </a:outerShdw>
              </a:effectLst>
              <a:latin typeface="Constantia" pitchFamily="18" charset="0"/>
            </a:endParaRPr>
          </a:p>
          <a:p>
            <a:pPr algn="ctr"/>
            <a:r>
              <a:rPr lang="es-ES" sz="6000" i="1" dirty="0" smtClean="0">
                <a:latin typeface="Constantia" pitchFamily="18" charset="0"/>
              </a:rPr>
              <a:t>Vendrán de oriente y occidente y se sentaran a la mesa en el reino de Dios.</a:t>
            </a:r>
          </a:p>
        </p:txBody>
      </p:sp>
    </p:spTree>
  </p:cSld>
  <p:clrMapOvr>
    <a:masterClrMapping/>
  </p:clrMapOvr>
  <p:transition spd="slow" advClick="0" advTm="100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32" descr="thumbnail2"/>
          <p:cNvSpPr>
            <a:spLocks noChangeArrowheads="1"/>
          </p:cNvSpPr>
          <p:nvPr/>
        </p:nvSpPr>
        <p:spPr bwMode="auto">
          <a:xfrm>
            <a:off x="0" y="0"/>
            <a:ext cx="2819400" cy="6858000"/>
          </a:xfrm>
          <a:prstGeom prst="rect">
            <a:avLst/>
          </a:prstGeom>
          <a:blipFill dpi="0" rotWithShape="1">
            <a:blip r:embed="rId3" cstate="print">
              <a:lum bright="6000"/>
            </a:blip>
            <a:srcRect/>
            <a:stretch>
              <a:fillRect/>
            </a:stretch>
          </a:blipFill>
          <a:ln w="9525">
            <a:noFill/>
            <a:miter lim="800000"/>
            <a:headEnd/>
            <a:tailEnd/>
          </a:ln>
        </p:spPr>
        <p:txBody>
          <a:bodyPr wrap="none" anchor="ctr"/>
          <a:lstStyle/>
          <a:p>
            <a:endParaRPr lang="es-CO"/>
          </a:p>
        </p:txBody>
      </p:sp>
      <p:sp>
        <p:nvSpPr>
          <p:cNvPr id="2187" name="Text Box 139"/>
          <p:cNvSpPr txBox="1">
            <a:spLocks noChangeArrowheads="1"/>
          </p:cNvSpPr>
          <p:nvPr/>
        </p:nvSpPr>
        <p:spPr bwMode="auto">
          <a:xfrm>
            <a:off x="3962400" y="1066800"/>
            <a:ext cx="4648200" cy="2800767"/>
          </a:xfrm>
          <a:prstGeom prst="rect">
            <a:avLst/>
          </a:prstGeom>
          <a:noFill/>
          <a:ln w="9525">
            <a:noFill/>
            <a:miter lim="800000"/>
            <a:headEnd/>
            <a:tailEnd/>
          </a:ln>
        </p:spPr>
        <p:txBody>
          <a:bodyPr>
            <a:spAutoFit/>
          </a:bodyPr>
          <a:lstStyle/>
          <a:p>
            <a:pPr algn="ctr">
              <a:spcBef>
                <a:spcPct val="50000"/>
              </a:spcBef>
            </a:pPr>
            <a:r>
              <a:rPr lang="es-ES" sz="4400" b="1" dirty="0">
                <a:solidFill>
                  <a:srgbClr val="FF0000"/>
                </a:solidFill>
              </a:rPr>
              <a:t>¿QUIÉN </a:t>
            </a:r>
            <a:r>
              <a:rPr lang="es-ES" sz="4400" b="1" dirty="0" smtClean="0">
                <a:solidFill>
                  <a:srgbClr val="FF0000"/>
                </a:solidFill>
              </a:rPr>
              <a:t>SE PUEDE SALVAR? ¿CUÁNTOS SE SALVAN?</a:t>
            </a:r>
            <a:endParaRPr lang="es-ES" sz="4400" b="1" dirty="0">
              <a:solidFill>
                <a:srgbClr val="FF0000"/>
              </a:solidFill>
            </a:endParaRPr>
          </a:p>
        </p:txBody>
      </p:sp>
      <p:sp>
        <p:nvSpPr>
          <p:cNvPr id="2192" name="Text Box 144"/>
          <p:cNvSpPr txBox="1">
            <a:spLocks noChangeArrowheads="1"/>
          </p:cNvSpPr>
          <p:nvPr/>
        </p:nvSpPr>
        <p:spPr bwMode="auto">
          <a:xfrm>
            <a:off x="5486400" y="3886200"/>
            <a:ext cx="3276600" cy="1160463"/>
          </a:xfrm>
          <a:prstGeom prst="rect">
            <a:avLst/>
          </a:prstGeom>
          <a:noFill/>
          <a:ln w="9525">
            <a:noFill/>
            <a:miter lim="800000"/>
            <a:headEnd/>
            <a:tailEnd/>
          </a:ln>
        </p:spPr>
        <p:txBody>
          <a:bodyPr>
            <a:spAutoFit/>
          </a:bodyPr>
          <a:lstStyle/>
          <a:p>
            <a:pPr algn="ctr">
              <a:spcBef>
                <a:spcPct val="50000"/>
              </a:spcBef>
            </a:pPr>
            <a:endParaRPr lang="es-ES" sz="2800">
              <a:solidFill>
                <a:schemeClr val="bg1"/>
              </a:solidFill>
              <a:latin typeface="Arial Black" pitchFamily="34" charset="0"/>
            </a:endParaRPr>
          </a:p>
          <a:p>
            <a:pPr algn="ctr">
              <a:spcBef>
                <a:spcPct val="50000"/>
              </a:spcBef>
            </a:pPr>
            <a:r>
              <a:rPr lang="es-ES" sz="2800">
                <a:solidFill>
                  <a:schemeClr val="bg1"/>
                </a:solidFill>
                <a:latin typeface="Arial Black" pitchFamily="34" charset="0"/>
              </a:rPr>
              <a:t>Lucas 13,22-30</a:t>
            </a:r>
          </a:p>
        </p:txBody>
      </p:sp>
      <p:sp>
        <p:nvSpPr>
          <p:cNvPr id="2193" name="Text Box 145"/>
          <p:cNvSpPr txBox="1">
            <a:spLocks noChangeArrowheads="1"/>
          </p:cNvSpPr>
          <p:nvPr/>
        </p:nvSpPr>
        <p:spPr bwMode="auto">
          <a:xfrm>
            <a:off x="5943600" y="5562600"/>
            <a:ext cx="304800" cy="366713"/>
          </a:xfrm>
          <a:prstGeom prst="rect">
            <a:avLst/>
          </a:prstGeom>
          <a:noFill/>
          <a:ln w="9525">
            <a:noFill/>
            <a:miter lim="800000"/>
            <a:headEnd/>
            <a:tailEnd/>
          </a:ln>
        </p:spPr>
        <p:txBody>
          <a:bodyPr>
            <a:spAutoFit/>
          </a:bodyPr>
          <a:lstStyle/>
          <a:p>
            <a:pPr>
              <a:spcBef>
                <a:spcPct val="50000"/>
              </a:spcBef>
            </a:pPr>
            <a:r>
              <a:rPr lang="es-ES"/>
              <a:t>.</a:t>
            </a:r>
          </a:p>
        </p:txBody>
      </p:sp>
      <p:sp>
        <p:nvSpPr>
          <p:cNvPr id="2054" name="Rectangle 146" descr="piscina"/>
          <p:cNvSpPr>
            <a:spLocks noChangeArrowheads="1"/>
          </p:cNvSpPr>
          <p:nvPr/>
        </p:nvSpPr>
        <p:spPr bwMode="auto">
          <a:xfrm>
            <a:off x="1905000" y="2667000"/>
            <a:ext cx="914400" cy="4191000"/>
          </a:xfrm>
          <a:prstGeom prst="rect">
            <a:avLst/>
          </a:prstGeom>
          <a:blipFill dpi="0" rotWithShape="1">
            <a:blip r:embed="rId4" cstate="print"/>
            <a:srcRect/>
            <a:stretch>
              <a:fillRect/>
            </a:stretch>
          </a:blipFill>
          <a:ln w="9525">
            <a:solidFill>
              <a:schemeClr val="tx1"/>
            </a:solidFill>
            <a:miter lim="800000"/>
            <a:headEnd/>
            <a:tailEnd/>
          </a:ln>
        </p:spPr>
        <p:txBody>
          <a:bodyPr wrap="none" anchor="ctr"/>
          <a:lstStyle/>
          <a:p>
            <a:endParaRPr lang="es-CO"/>
          </a:p>
        </p:txBody>
      </p:sp>
      <p:grpSp>
        <p:nvGrpSpPr>
          <p:cNvPr id="2" name="Group 136"/>
          <p:cNvGrpSpPr>
            <a:grpSpLocks/>
          </p:cNvGrpSpPr>
          <p:nvPr/>
        </p:nvGrpSpPr>
        <p:grpSpPr bwMode="auto">
          <a:xfrm>
            <a:off x="1768475" y="2590800"/>
            <a:ext cx="974725" cy="4267200"/>
            <a:chOff x="1008" y="2016"/>
            <a:chExt cx="768" cy="2304"/>
          </a:xfrm>
        </p:grpSpPr>
        <p:pic>
          <p:nvPicPr>
            <p:cNvPr id="2062" name="Picture 133" descr="cajafuerte"/>
            <p:cNvPicPr>
              <a:picLocks noChangeAspect="1" noChangeArrowheads="1"/>
            </p:cNvPicPr>
            <p:nvPr/>
          </p:nvPicPr>
          <p:blipFill>
            <a:blip r:embed="rId5" cstate="print"/>
            <a:srcRect/>
            <a:stretch>
              <a:fillRect/>
            </a:stretch>
          </p:blipFill>
          <p:spPr bwMode="auto">
            <a:xfrm>
              <a:off x="1008" y="2016"/>
              <a:ext cx="384" cy="2304"/>
            </a:xfrm>
            <a:prstGeom prst="rect">
              <a:avLst/>
            </a:prstGeom>
            <a:noFill/>
            <a:ln w="9525">
              <a:noFill/>
              <a:miter lim="800000"/>
              <a:headEnd/>
              <a:tailEnd/>
            </a:ln>
          </p:spPr>
        </p:pic>
        <p:pic>
          <p:nvPicPr>
            <p:cNvPr id="2063" name="Picture 134" descr="cajafuerte"/>
            <p:cNvPicPr>
              <a:picLocks noChangeAspect="1" noChangeArrowheads="1"/>
            </p:cNvPicPr>
            <p:nvPr/>
          </p:nvPicPr>
          <p:blipFill>
            <a:blip r:embed="rId5" cstate="print"/>
            <a:srcRect/>
            <a:stretch>
              <a:fillRect/>
            </a:stretch>
          </p:blipFill>
          <p:spPr bwMode="auto">
            <a:xfrm flipH="1">
              <a:off x="1392" y="2016"/>
              <a:ext cx="384" cy="2304"/>
            </a:xfrm>
            <a:prstGeom prst="rect">
              <a:avLst/>
            </a:prstGeom>
            <a:noFill/>
            <a:ln w="9525">
              <a:noFill/>
              <a:miter lim="800000"/>
              <a:headEnd/>
              <a:tailEnd/>
            </a:ln>
          </p:spPr>
        </p:pic>
      </p:grpSp>
      <p:pic>
        <p:nvPicPr>
          <p:cNvPr id="2185" name="Picture 137" descr="gentesr"/>
          <p:cNvPicPr>
            <a:picLocks noChangeAspect="1" noChangeArrowheads="1"/>
          </p:cNvPicPr>
          <p:nvPr/>
        </p:nvPicPr>
        <p:blipFill>
          <a:blip r:embed="rId6" cstate="print">
            <a:clrChange>
              <a:clrFrom>
                <a:srgbClr val="FFFFFF"/>
              </a:clrFrom>
              <a:clrTo>
                <a:srgbClr val="FFFFFF">
                  <a:alpha val="0"/>
                </a:srgbClr>
              </a:clrTo>
            </a:clrChange>
            <a:lum bright="18000"/>
          </a:blip>
          <a:srcRect/>
          <a:stretch>
            <a:fillRect/>
          </a:stretch>
        </p:blipFill>
        <p:spPr bwMode="auto">
          <a:xfrm>
            <a:off x="3200400" y="3543300"/>
            <a:ext cx="1866900" cy="3467100"/>
          </a:xfrm>
          <a:prstGeom prst="rect">
            <a:avLst/>
          </a:prstGeom>
          <a:noFill/>
          <a:ln w="9525">
            <a:noFill/>
            <a:miter lim="800000"/>
            <a:headEnd/>
            <a:tailEnd/>
          </a:ln>
        </p:spPr>
      </p:pic>
      <p:sp>
        <p:nvSpPr>
          <p:cNvPr id="2057" name="Rectangle 138" descr="thumbnail2"/>
          <p:cNvSpPr>
            <a:spLocks noChangeArrowheads="1"/>
          </p:cNvSpPr>
          <p:nvPr/>
        </p:nvSpPr>
        <p:spPr bwMode="auto">
          <a:xfrm>
            <a:off x="0" y="0"/>
            <a:ext cx="1752600" cy="6858000"/>
          </a:xfrm>
          <a:prstGeom prst="rect">
            <a:avLst/>
          </a:prstGeom>
          <a:blipFill dpi="0" rotWithShape="1">
            <a:blip r:embed="rId3" cstate="print">
              <a:lum bright="6000"/>
            </a:blip>
            <a:srcRect/>
            <a:stretch>
              <a:fillRect/>
            </a:stretch>
          </a:blipFill>
          <a:ln w="9525">
            <a:noFill/>
            <a:miter lim="800000"/>
            <a:headEnd/>
            <a:tailEnd/>
          </a:ln>
        </p:spPr>
        <p:txBody>
          <a:bodyPr wrap="none" anchor="ctr"/>
          <a:lstStyle/>
          <a:p>
            <a:endParaRPr lang="es-CO"/>
          </a:p>
        </p:txBody>
      </p:sp>
      <p:sp>
        <p:nvSpPr>
          <p:cNvPr id="2058" name="Line 143"/>
          <p:cNvSpPr>
            <a:spLocks noChangeShapeType="1"/>
          </p:cNvSpPr>
          <p:nvPr/>
        </p:nvSpPr>
        <p:spPr bwMode="auto">
          <a:xfrm flipH="1">
            <a:off x="1752600" y="2590800"/>
            <a:ext cx="76200" cy="4267200"/>
          </a:xfrm>
          <a:prstGeom prst="line">
            <a:avLst/>
          </a:prstGeom>
          <a:noFill/>
          <a:ln w="152400" cmpd="tri">
            <a:solidFill>
              <a:srgbClr val="969696"/>
            </a:solidFill>
            <a:round/>
            <a:headEnd/>
            <a:tailEnd/>
          </a:ln>
        </p:spPr>
        <p:txBody>
          <a:bodyPr/>
          <a:lstStyle/>
          <a:p>
            <a:endParaRPr lang="es-CO"/>
          </a:p>
        </p:txBody>
      </p:sp>
      <p:sp>
        <p:nvSpPr>
          <p:cNvPr id="2059" name="AutoShape 140" descr="kpt4"/>
          <p:cNvSpPr>
            <a:spLocks noChangeArrowheads="1"/>
          </p:cNvSpPr>
          <p:nvPr/>
        </p:nvSpPr>
        <p:spPr bwMode="auto">
          <a:xfrm>
            <a:off x="609600" y="381000"/>
            <a:ext cx="1905000" cy="1676400"/>
          </a:xfrm>
          <a:prstGeom prst="bevel">
            <a:avLst>
              <a:gd name="adj" fmla="val 4546"/>
            </a:avLst>
          </a:prstGeom>
          <a:blipFill dpi="0" rotWithShape="1">
            <a:blip r:embed="rId7" cstate="print"/>
            <a:srcRect/>
            <a:stretch>
              <a:fillRect/>
            </a:stretch>
          </a:blipFill>
          <a:ln w="9525">
            <a:solidFill>
              <a:schemeClr val="tx1"/>
            </a:solidFill>
            <a:miter lim="800000"/>
            <a:headEnd/>
            <a:tailEnd/>
          </a:ln>
        </p:spPr>
        <p:txBody>
          <a:bodyPr wrap="none" anchor="ctr"/>
          <a:lstStyle/>
          <a:p>
            <a:endParaRPr lang="es-CO"/>
          </a:p>
        </p:txBody>
      </p:sp>
      <p:sp>
        <p:nvSpPr>
          <p:cNvPr id="2060" name="Line 141"/>
          <p:cNvSpPr>
            <a:spLocks noChangeShapeType="1"/>
          </p:cNvSpPr>
          <p:nvPr/>
        </p:nvSpPr>
        <p:spPr bwMode="auto">
          <a:xfrm>
            <a:off x="1600200" y="381000"/>
            <a:ext cx="0" cy="1600200"/>
          </a:xfrm>
          <a:prstGeom prst="line">
            <a:avLst/>
          </a:prstGeom>
          <a:noFill/>
          <a:ln w="9525">
            <a:solidFill>
              <a:schemeClr val="tx1"/>
            </a:solidFill>
            <a:round/>
            <a:headEnd/>
            <a:tailEnd/>
          </a:ln>
        </p:spPr>
        <p:txBody>
          <a:bodyPr/>
          <a:lstStyle/>
          <a:p>
            <a:endParaRPr lang="es-CO"/>
          </a:p>
        </p:txBody>
      </p:sp>
      <p:sp>
        <p:nvSpPr>
          <p:cNvPr id="2061" name="Line 142"/>
          <p:cNvSpPr>
            <a:spLocks noChangeShapeType="1"/>
          </p:cNvSpPr>
          <p:nvPr/>
        </p:nvSpPr>
        <p:spPr bwMode="auto">
          <a:xfrm flipH="1">
            <a:off x="685800" y="1143000"/>
            <a:ext cx="1752600" cy="0"/>
          </a:xfrm>
          <a:prstGeom prst="line">
            <a:avLst/>
          </a:prstGeom>
          <a:noFill/>
          <a:ln w="9525">
            <a:solidFill>
              <a:schemeClr val="tx1"/>
            </a:solidFill>
            <a:round/>
            <a:headEnd/>
            <a:tailEnd/>
          </a:ln>
        </p:spPr>
        <p:txBody>
          <a:bodyPr/>
          <a:lstStyle/>
          <a:p>
            <a:endParaRPr lang="es-CO"/>
          </a:p>
        </p:txBody>
      </p:sp>
    </p:spTree>
  </p:cSld>
  <p:clrMapOvr>
    <a:masterClrMapping/>
  </p:clrMapOvr>
  <p:transition spd="slow" advClick="0" advTm="100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xit" presetSubtype="37" fill="hold" nodeType="afterEffect">
                                  <p:stCondLst>
                                    <p:cond delay="0"/>
                                  </p:stCondLst>
                                  <p:childTnLst>
                                    <p:animEffect transition="out" filter="barn(outVertical)">
                                      <p:cBhvr>
                                        <p:cTn id="6" dur="5000"/>
                                        <p:tgtEl>
                                          <p:spTgt spid="2"/>
                                        </p:tgtEl>
                                      </p:cBhvr>
                                    </p:animEffect>
                                    <p:set>
                                      <p:cBhvr>
                                        <p:cTn id="7" dur="1" fill="hold">
                                          <p:stCondLst>
                                            <p:cond delay="4999"/>
                                          </p:stCondLst>
                                        </p:cTn>
                                        <p:tgtEl>
                                          <p:spTgt spid="2"/>
                                        </p:tgtEl>
                                        <p:attrNameLst>
                                          <p:attrName>style.visibility</p:attrName>
                                        </p:attrNameLst>
                                      </p:cBhvr>
                                      <p:to>
                                        <p:strVal val="hidden"/>
                                      </p:to>
                                    </p:set>
                                  </p:childTnLst>
                                </p:cTn>
                              </p:par>
                            </p:childTnLst>
                          </p:cTn>
                        </p:par>
                        <p:par>
                          <p:cTn id="8" fill="hold">
                            <p:stCondLst>
                              <p:cond delay="5000"/>
                            </p:stCondLst>
                            <p:childTnLst>
                              <p:par>
                                <p:cTn id="9" presetID="35" presetClass="path" presetSubtype="0" accel="50000" decel="50000" fill="hold" nodeType="afterEffect">
                                  <p:stCondLst>
                                    <p:cond delay="1000"/>
                                  </p:stCondLst>
                                  <p:childTnLst>
                                    <p:animMotion origin="layout" path="M -3.33333E-6 -2.22222E-6 L -0.20208 -0.00278 " pathEditMode="relative" rAng="0" ptsTypes="AA">
                                      <p:cBhvr>
                                        <p:cTn id="10" dur="2000" fill="hold"/>
                                        <p:tgtEl>
                                          <p:spTgt spid="2185"/>
                                        </p:tgtEl>
                                        <p:attrNameLst>
                                          <p:attrName>ppt_x</p:attrName>
                                          <p:attrName>ppt_y</p:attrName>
                                        </p:attrNameLst>
                                      </p:cBhvr>
                                      <p:rCtr x="-101" y="-1"/>
                                    </p:animMotion>
                                  </p:childTnLst>
                                </p:cTn>
                              </p:par>
                            </p:childTnLst>
                          </p:cTn>
                        </p:par>
                        <p:par>
                          <p:cTn id="11" fill="hold">
                            <p:stCondLst>
                              <p:cond delay="8000"/>
                            </p:stCondLst>
                            <p:childTnLst>
                              <p:par>
                                <p:cTn id="12" presetID="28" presetClass="path" presetSubtype="0" accel="50000" decel="50000" fill="hold" nodeType="afterEffect">
                                  <p:stCondLst>
                                    <p:cond delay="500"/>
                                  </p:stCondLst>
                                  <p:childTnLst>
                                    <p:animMotion origin="layout" path="M -0.20208 -0.00277 C -0.18507 -0.00277 -0.171 -0.00208 -0.171 -0.00115 C -0.171 -0.00023 -0.18507 0.0007 -0.20208 0.0007 C -0.21909 0.0007 -0.23316 0.00139 -0.23316 0.00232 C -0.23316 0.00325 -0.21909 0.00417 -0.20208 0.00417 C -0.18507 0.00417 -0.171 0.00487 -0.171 0.00579 C -0.171 0.00672 -0.18507 0.00741 -0.20208 0.00741 C -0.21909 0.00741 -0.23316 0.00834 -0.23316 0.00926 C -0.23316 0.01019 -0.21909 0.01112 -0.20208 0.01112 C -0.18507 0.01112 -0.171 0.01019 -0.171 0.00926 C -0.171 0.00834 -0.18507 0.00741 -0.20208 0.00741 C -0.21909 0.00741 -0.23316 0.00672 -0.23316 0.00579 C -0.23316 0.00487 -0.21909 0.00417 -0.20208 0.00417 C -0.18507 0.00417 -0.171 0.00325 -0.171 0.00232 C -0.171 0.00139 -0.18507 0.0007 -0.20208 0.0007 C -0.21909 0.0007 -0.23316 -0.00023 -0.23316 -0.00115 C -0.23316 -0.00208 -0.21909 -0.00277 -0.20208 -0.00277 Z " pathEditMode="relative" rAng="0" ptsTypes="fffffffffffffffff">
                                      <p:cBhvr>
                                        <p:cTn id="13" dur="5000" fill="hold"/>
                                        <p:tgtEl>
                                          <p:spTgt spid="2185"/>
                                        </p:tgtEl>
                                        <p:attrNameLst>
                                          <p:attrName>ppt_x</p:attrName>
                                          <p:attrName>ppt_y</p:attrName>
                                        </p:attrNameLst>
                                      </p:cBhvr>
                                      <p:rCtr x="0" y="7"/>
                                    </p:animMotion>
                                  </p:childTnLst>
                                </p:cTn>
                              </p:par>
                            </p:childTnLst>
                          </p:cTn>
                        </p:par>
                        <p:par>
                          <p:cTn id="14" fill="hold">
                            <p:stCondLst>
                              <p:cond delay="13500"/>
                            </p:stCondLst>
                            <p:childTnLst>
                              <p:par>
                                <p:cTn id="15" presetID="27" presetClass="entr" presetSubtype="0" fill="hold" grpId="0" nodeType="afterEffect">
                                  <p:stCondLst>
                                    <p:cond delay="1500"/>
                                  </p:stCondLst>
                                  <p:iterate type="lt">
                                    <p:tmPct val="50000"/>
                                  </p:iterate>
                                  <p:childTnLst>
                                    <p:set>
                                      <p:cBhvr>
                                        <p:cTn id="16" dur="1" fill="hold">
                                          <p:stCondLst>
                                            <p:cond delay="0"/>
                                          </p:stCondLst>
                                        </p:cTn>
                                        <p:tgtEl>
                                          <p:spTgt spid="2187"/>
                                        </p:tgtEl>
                                        <p:attrNameLst>
                                          <p:attrName>style.visibility</p:attrName>
                                        </p:attrNameLst>
                                      </p:cBhvr>
                                      <p:to>
                                        <p:strVal val="visible"/>
                                      </p:to>
                                    </p:set>
                                    <p:anim calcmode="discrete" valueType="clr">
                                      <p:cBhvr override="childStyle">
                                        <p:cTn id="17" dur="80"/>
                                        <p:tgtEl>
                                          <p:spTgt spid="2187"/>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2187"/>
                                        </p:tgtEl>
                                        <p:attrNameLst>
                                          <p:attrName>fillcolor</p:attrName>
                                        </p:attrNameLst>
                                      </p:cBhvr>
                                      <p:tavLst>
                                        <p:tav tm="0">
                                          <p:val>
                                            <p:clrVal>
                                              <a:schemeClr val="accent2"/>
                                            </p:clrVal>
                                          </p:val>
                                        </p:tav>
                                        <p:tav tm="50000">
                                          <p:val>
                                            <p:clrVal>
                                              <a:schemeClr val="hlink"/>
                                            </p:clrVal>
                                          </p:val>
                                        </p:tav>
                                      </p:tavLst>
                                    </p:anim>
                                    <p:set>
                                      <p:cBhvr>
                                        <p:cTn id="19" dur="80"/>
                                        <p:tgtEl>
                                          <p:spTgt spid="2187"/>
                                        </p:tgtEl>
                                        <p:attrNameLst>
                                          <p:attrName>fill.type</p:attrName>
                                        </p:attrNameLst>
                                      </p:cBhvr>
                                      <p:to>
                                        <p:strVal val="solid"/>
                                      </p:to>
                                    </p:set>
                                  </p:childTnLst>
                                </p:cTn>
                              </p:par>
                            </p:childTnLst>
                          </p:cTn>
                        </p:par>
                        <p:par>
                          <p:cTn id="20" fill="hold">
                            <p:stCondLst>
                              <p:cond delay="16520"/>
                            </p:stCondLst>
                            <p:childTnLst>
                              <p:par>
                                <p:cTn id="21" presetID="27" presetClass="entr" presetSubtype="0" fill="hold" grpId="0" nodeType="afterEffect">
                                  <p:stCondLst>
                                    <p:cond delay="500"/>
                                  </p:stCondLst>
                                  <p:iterate type="lt">
                                    <p:tmPct val="50000"/>
                                  </p:iterate>
                                  <p:childTnLst>
                                    <p:set>
                                      <p:cBhvr>
                                        <p:cTn id="22" dur="1" fill="hold">
                                          <p:stCondLst>
                                            <p:cond delay="0"/>
                                          </p:stCondLst>
                                        </p:cTn>
                                        <p:tgtEl>
                                          <p:spTgt spid="2192"/>
                                        </p:tgtEl>
                                        <p:attrNameLst>
                                          <p:attrName>style.visibility</p:attrName>
                                        </p:attrNameLst>
                                      </p:cBhvr>
                                      <p:to>
                                        <p:strVal val="visible"/>
                                      </p:to>
                                    </p:set>
                                    <p:anim calcmode="discrete" valueType="clr">
                                      <p:cBhvr override="childStyle">
                                        <p:cTn id="23" dur="80"/>
                                        <p:tgtEl>
                                          <p:spTgt spid="2192"/>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2192"/>
                                        </p:tgtEl>
                                        <p:attrNameLst>
                                          <p:attrName>fillcolor</p:attrName>
                                        </p:attrNameLst>
                                      </p:cBhvr>
                                      <p:tavLst>
                                        <p:tav tm="0">
                                          <p:val>
                                            <p:clrVal>
                                              <a:schemeClr val="accent2"/>
                                            </p:clrVal>
                                          </p:val>
                                        </p:tav>
                                        <p:tav tm="50000">
                                          <p:val>
                                            <p:clrVal>
                                              <a:schemeClr val="hlink"/>
                                            </p:clrVal>
                                          </p:val>
                                        </p:tav>
                                      </p:tavLst>
                                    </p:anim>
                                    <p:set>
                                      <p:cBhvr>
                                        <p:cTn id="25" dur="80"/>
                                        <p:tgtEl>
                                          <p:spTgt spid="2192"/>
                                        </p:tgtEl>
                                        <p:attrNameLst>
                                          <p:attrName>fill.type</p:attrName>
                                        </p:attrNameLst>
                                      </p:cBhvr>
                                      <p:to>
                                        <p:strVal val="solid"/>
                                      </p:to>
                                    </p:set>
                                  </p:childTnLst>
                                </p:cTn>
                              </p:par>
                            </p:childTnLst>
                          </p:cTn>
                        </p:par>
                        <p:par>
                          <p:cTn id="26" fill="hold">
                            <p:stCondLst>
                              <p:cond delay="17580"/>
                            </p:stCondLst>
                            <p:childTnLst>
                              <p:par>
                                <p:cTn id="27" presetID="1" presetClass="entr" presetSubtype="0" fill="hold" grpId="0" nodeType="afterEffect">
                                  <p:stCondLst>
                                    <p:cond delay="4000"/>
                                  </p:stCondLst>
                                  <p:childTnLst>
                                    <p:set>
                                      <p:cBhvr>
                                        <p:cTn id="28" dur="1" fill="hold">
                                          <p:stCondLst>
                                            <p:cond delay="0"/>
                                          </p:stCondLst>
                                        </p:cTn>
                                        <p:tgtEl>
                                          <p:spTgt spid="2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7" grpId="0"/>
      <p:bldP spid="2192" grpId="0"/>
      <p:bldP spid="219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4724400" y="2895600"/>
            <a:ext cx="974725" cy="3733800"/>
            <a:chOff x="1008" y="2016"/>
            <a:chExt cx="768" cy="2304"/>
          </a:xfrm>
        </p:grpSpPr>
        <p:pic>
          <p:nvPicPr>
            <p:cNvPr id="3087" name="Picture 14" descr="cajafuerte"/>
            <p:cNvPicPr>
              <a:picLocks noChangeAspect="1" noChangeArrowheads="1"/>
            </p:cNvPicPr>
            <p:nvPr/>
          </p:nvPicPr>
          <p:blipFill>
            <a:blip r:embed="rId3" cstate="print"/>
            <a:srcRect/>
            <a:stretch>
              <a:fillRect/>
            </a:stretch>
          </p:blipFill>
          <p:spPr bwMode="auto">
            <a:xfrm>
              <a:off x="1008" y="2016"/>
              <a:ext cx="384" cy="2304"/>
            </a:xfrm>
            <a:prstGeom prst="rect">
              <a:avLst/>
            </a:prstGeom>
            <a:noFill/>
            <a:ln w="9525">
              <a:noFill/>
              <a:miter lim="800000"/>
              <a:headEnd/>
              <a:tailEnd/>
            </a:ln>
          </p:spPr>
        </p:pic>
        <p:pic>
          <p:nvPicPr>
            <p:cNvPr id="3" name="Picture 15" descr="cajafuerte"/>
            <p:cNvPicPr>
              <a:picLocks noChangeAspect="1" noChangeArrowheads="1"/>
            </p:cNvPicPr>
            <p:nvPr/>
          </p:nvPicPr>
          <p:blipFill>
            <a:blip r:embed="rId3" cstate="print"/>
            <a:srcRect/>
            <a:stretch>
              <a:fillRect/>
            </a:stretch>
          </p:blipFill>
          <p:spPr bwMode="auto">
            <a:xfrm flipH="1">
              <a:off x="1392" y="2016"/>
              <a:ext cx="384" cy="2304"/>
            </a:xfrm>
            <a:prstGeom prst="rect">
              <a:avLst/>
            </a:prstGeom>
            <a:noFill/>
            <a:ln w="9525">
              <a:noFill/>
              <a:miter lim="800000"/>
              <a:headEnd/>
              <a:tailEnd/>
            </a:ln>
          </p:spPr>
        </p:pic>
      </p:grpSp>
      <p:sp>
        <p:nvSpPr>
          <p:cNvPr id="3081" name="Text Box 9"/>
          <p:cNvSpPr txBox="1">
            <a:spLocks noChangeArrowheads="1"/>
          </p:cNvSpPr>
          <p:nvPr/>
        </p:nvSpPr>
        <p:spPr bwMode="auto">
          <a:xfrm>
            <a:off x="838200" y="0"/>
            <a:ext cx="7543800" cy="584200"/>
          </a:xfrm>
          <a:prstGeom prst="rect">
            <a:avLst/>
          </a:prstGeom>
          <a:noFill/>
          <a:ln w="9525">
            <a:noFill/>
            <a:miter lim="800000"/>
            <a:headEnd/>
            <a:tailEnd/>
          </a:ln>
        </p:spPr>
        <p:txBody>
          <a:bodyPr>
            <a:spAutoFit/>
          </a:bodyPr>
          <a:lstStyle/>
          <a:p>
            <a:pPr algn="ctr">
              <a:spcBef>
                <a:spcPct val="50000"/>
              </a:spcBef>
            </a:pPr>
            <a:r>
              <a:rPr lang="es-ES" sz="1600" b="1" dirty="0">
                <a:solidFill>
                  <a:srgbClr val="FF0000"/>
                </a:solidFill>
              </a:rPr>
              <a:t>Durante el viaje a Jerusalén, Jesús pasaba por los pueblos y aldeas y enseñaba a la gente. Un día alguno le preguntó:</a:t>
            </a:r>
          </a:p>
        </p:txBody>
      </p:sp>
      <p:pic>
        <p:nvPicPr>
          <p:cNvPr id="3082" name="Picture 10" descr="normal"/>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486400" y="3352800"/>
            <a:ext cx="1763713" cy="3276600"/>
          </a:xfrm>
          <a:prstGeom prst="rect">
            <a:avLst/>
          </a:prstGeom>
          <a:noFill/>
          <a:ln w="9525">
            <a:noFill/>
            <a:miter lim="800000"/>
            <a:headEnd/>
            <a:tailEnd/>
          </a:ln>
        </p:spPr>
      </p:pic>
      <p:sp>
        <p:nvSpPr>
          <p:cNvPr id="3084" name="AutoShape 12"/>
          <p:cNvSpPr>
            <a:spLocks noChangeArrowheads="1"/>
          </p:cNvSpPr>
          <p:nvPr/>
        </p:nvSpPr>
        <p:spPr bwMode="auto">
          <a:xfrm>
            <a:off x="5181600" y="1905000"/>
            <a:ext cx="2819400" cy="838200"/>
          </a:xfrm>
          <a:prstGeom prst="wedgeRoundRectCallout">
            <a:avLst>
              <a:gd name="adj1" fmla="val 7500"/>
              <a:gd name="adj2" fmla="val -634"/>
              <a:gd name="adj3" fmla="val 16667"/>
            </a:avLst>
          </a:prstGeom>
          <a:solidFill>
            <a:schemeClr val="accent1"/>
          </a:solidFill>
          <a:ln w="9525">
            <a:solidFill>
              <a:schemeClr val="tx1"/>
            </a:solidFill>
            <a:miter lim="800000"/>
            <a:headEnd/>
            <a:tailEnd/>
          </a:ln>
        </p:spPr>
        <p:txBody>
          <a:bodyPr/>
          <a:lstStyle/>
          <a:p>
            <a:pPr algn="ctr"/>
            <a:r>
              <a:rPr lang="es-ES" sz="1400" b="1"/>
              <a:t>Señor: ¿Serán pocos los que se salvan?</a:t>
            </a:r>
          </a:p>
        </p:txBody>
      </p:sp>
      <p:pic>
        <p:nvPicPr>
          <p:cNvPr id="3080" name="Picture 8" descr="Dibujo"/>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09800" y="3001963"/>
            <a:ext cx="8807450" cy="7712075"/>
          </a:xfrm>
          <a:prstGeom prst="rect">
            <a:avLst/>
          </a:prstGeom>
          <a:noFill/>
          <a:ln w="9525">
            <a:noFill/>
            <a:miter lim="800000"/>
            <a:headEnd/>
            <a:tailEnd/>
          </a:ln>
        </p:spPr>
      </p:pic>
      <p:sp>
        <p:nvSpPr>
          <p:cNvPr id="3088" name="AutoShape 16"/>
          <p:cNvSpPr>
            <a:spLocks noChangeArrowheads="1"/>
          </p:cNvSpPr>
          <p:nvPr/>
        </p:nvSpPr>
        <p:spPr bwMode="auto">
          <a:xfrm>
            <a:off x="3419872" y="548680"/>
            <a:ext cx="3276600" cy="1066800"/>
          </a:xfrm>
          <a:prstGeom prst="wedgeRoundRectCallout">
            <a:avLst>
              <a:gd name="adj1" fmla="val 31977"/>
              <a:gd name="adj2" fmla="val -24403"/>
              <a:gd name="adj3" fmla="val 16667"/>
            </a:avLst>
          </a:prstGeom>
          <a:solidFill>
            <a:schemeClr val="accent1"/>
          </a:solidFill>
          <a:ln w="9525">
            <a:solidFill>
              <a:schemeClr val="tx1"/>
            </a:solidFill>
            <a:miter lim="800000"/>
            <a:headEnd/>
            <a:tailEnd/>
          </a:ln>
        </p:spPr>
        <p:txBody>
          <a:bodyPr/>
          <a:lstStyle/>
          <a:p>
            <a:pPr algn="ctr"/>
            <a:r>
              <a:rPr lang="es-ES" sz="1400" b="1"/>
              <a:t>Traten de entrar por la puerta estrecha. Porque muchos querrán entrar al Reino de Dios y no podrán</a:t>
            </a:r>
          </a:p>
        </p:txBody>
      </p:sp>
      <p:sp>
        <p:nvSpPr>
          <p:cNvPr id="3089" name="AutoShape 17"/>
          <p:cNvSpPr>
            <a:spLocks noChangeArrowheads="1"/>
          </p:cNvSpPr>
          <p:nvPr/>
        </p:nvSpPr>
        <p:spPr bwMode="auto">
          <a:xfrm>
            <a:off x="467544" y="1628800"/>
            <a:ext cx="3581400" cy="990600"/>
          </a:xfrm>
          <a:prstGeom prst="wedgeRoundRectCallout">
            <a:avLst>
              <a:gd name="adj1" fmla="val 33509"/>
              <a:gd name="adj2" fmla="val 53380"/>
              <a:gd name="adj3" fmla="val 16667"/>
            </a:avLst>
          </a:prstGeom>
          <a:solidFill>
            <a:schemeClr val="accent1"/>
          </a:solidFill>
          <a:ln w="9525">
            <a:solidFill>
              <a:schemeClr val="tx1"/>
            </a:solidFill>
            <a:miter lim="800000"/>
            <a:headEnd/>
            <a:tailEnd/>
          </a:ln>
        </p:spPr>
        <p:txBody>
          <a:bodyPr/>
          <a:lstStyle/>
          <a:p>
            <a:pPr algn="ctr"/>
            <a:r>
              <a:rPr lang="es-ES" sz="1400" b="1"/>
              <a:t>Cuando Dios cierre la puerta, si ustedes están afuera ya no podrán entrar aunque digan:</a:t>
            </a:r>
          </a:p>
        </p:txBody>
      </p:sp>
      <p:sp>
        <p:nvSpPr>
          <p:cNvPr id="3090" name="AutoShape 18"/>
          <p:cNvSpPr>
            <a:spLocks noChangeArrowheads="1"/>
          </p:cNvSpPr>
          <p:nvPr/>
        </p:nvSpPr>
        <p:spPr bwMode="auto">
          <a:xfrm>
            <a:off x="1143000" y="2667000"/>
            <a:ext cx="2209800" cy="533400"/>
          </a:xfrm>
          <a:prstGeom prst="wedgeRoundRectCallout">
            <a:avLst>
              <a:gd name="adj1" fmla="val -18102"/>
              <a:gd name="adj2" fmla="val 53079"/>
              <a:gd name="adj3" fmla="val 16667"/>
            </a:avLst>
          </a:prstGeom>
          <a:solidFill>
            <a:schemeClr val="accent1"/>
          </a:solidFill>
          <a:ln w="9525">
            <a:solidFill>
              <a:schemeClr val="tx1"/>
            </a:solidFill>
            <a:miter lim="800000"/>
            <a:headEnd/>
            <a:tailEnd/>
          </a:ln>
        </p:spPr>
        <p:txBody>
          <a:bodyPr/>
          <a:lstStyle/>
          <a:p>
            <a:pPr algn="ctr"/>
            <a:r>
              <a:rPr lang="es-ES" sz="1400" b="1"/>
              <a:t>¡Señor, ábrenos!</a:t>
            </a:r>
          </a:p>
        </p:txBody>
      </p:sp>
      <p:sp>
        <p:nvSpPr>
          <p:cNvPr id="3091" name="AutoShape 19"/>
          <p:cNvSpPr>
            <a:spLocks noChangeArrowheads="1"/>
          </p:cNvSpPr>
          <p:nvPr/>
        </p:nvSpPr>
        <p:spPr bwMode="auto">
          <a:xfrm>
            <a:off x="323528" y="3356992"/>
            <a:ext cx="2743200" cy="1224136"/>
          </a:xfrm>
          <a:prstGeom prst="wedgeRoundRectCallout">
            <a:avLst>
              <a:gd name="adj1" fmla="val 29375"/>
              <a:gd name="adj2" fmla="val -13625"/>
              <a:gd name="adj3" fmla="val 16667"/>
            </a:avLst>
          </a:prstGeom>
          <a:solidFill>
            <a:schemeClr val="accent1"/>
          </a:solidFill>
          <a:ln w="9525">
            <a:solidFill>
              <a:schemeClr val="tx1"/>
            </a:solidFill>
            <a:miter lim="800000"/>
            <a:headEnd/>
            <a:tailEnd/>
          </a:ln>
        </p:spPr>
        <p:txBody>
          <a:bodyPr/>
          <a:lstStyle/>
          <a:p>
            <a:pPr algn="ctr"/>
            <a:endParaRPr lang="es-ES" sz="2000" b="1"/>
          </a:p>
          <a:p>
            <a:pPr algn="ctr"/>
            <a:endParaRPr lang="es-ES" sz="2000" b="1"/>
          </a:p>
          <a:p>
            <a:pPr algn="ctr"/>
            <a:r>
              <a:rPr lang="es-ES" sz="1400" b="1"/>
              <a:t>YA LES DIJE QUE NO LOS CONOZCO</a:t>
            </a:r>
          </a:p>
        </p:txBody>
      </p:sp>
      <p:sp>
        <p:nvSpPr>
          <p:cNvPr id="3092" name="AutoShape 20"/>
          <p:cNvSpPr>
            <a:spLocks noChangeArrowheads="1"/>
          </p:cNvSpPr>
          <p:nvPr/>
        </p:nvSpPr>
        <p:spPr bwMode="auto">
          <a:xfrm>
            <a:off x="179512" y="4725144"/>
            <a:ext cx="3276600" cy="990600"/>
          </a:xfrm>
          <a:prstGeom prst="wedgeRoundRectCallout">
            <a:avLst>
              <a:gd name="adj1" fmla="val -24421"/>
              <a:gd name="adj2" fmla="val 49773"/>
              <a:gd name="adj3" fmla="val 16667"/>
            </a:avLst>
          </a:prstGeom>
          <a:solidFill>
            <a:schemeClr val="accent1"/>
          </a:solidFill>
          <a:ln w="9525">
            <a:solidFill>
              <a:schemeClr val="tx1"/>
            </a:solidFill>
            <a:miter lim="800000"/>
            <a:headEnd/>
            <a:tailEnd/>
          </a:ln>
        </p:spPr>
        <p:txBody>
          <a:bodyPr/>
          <a:lstStyle/>
          <a:p>
            <a:pPr algn="ctr"/>
            <a:r>
              <a:rPr lang="es-ES" sz="1400" b="1" dirty="0"/>
              <a:t>Nosotros comimos y bebimos contigo, además tu nos enseñaste en las calles del pueblo</a:t>
            </a:r>
          </a:p>
        </p:txBody>
      </p:sp>
      <p:sp>
        <p:nvSpPr>
          <p:cNvPr id="3093" name="AutoShape 21"/>
          <p:cNvSpPr>
            <a:spLocks noChangeArrowheads="1"/>
          </p:cNvSpPr>
          <p:nvPr/>
        </p:nvSpPr>
        <p:spPr bwMode="auto">
          <a:xfrm>
            <a:off x="899592" y="5867400"/>
            <a:ext cx="3581400" cy="990600"/>
          </a:xfrm>
          <a:prstGeom prst="wedgeRoundRectCallout">
            <a:avLst>
              <a:gd name="adj1" fmla="val 26593"/>
              <a:gd name="adj2" fmla="val -45778"/>
              <a:gd name="adj3" fmla="val 16667"/>
            </a:avLst>
          </a:prstGeom>
          <a:solidFill>
            <a:schemeClr val="accent1"/>
          </a:solidFill>
          <a:ln w="9525">
            <a:solidFill>
              <a:schemeClr val="tx1"/>
            </a:solidFill>
            <a:miter lim="800000"/>
            <a:headEnd/>
            <a:tailEnd/>
          </a:ln>
        </p:spPr>
        <p:txBody>
          <a:bodyPr/>
          <a:lstStyle/>
          <a:p>
            <a:pPr algn="ctr"/>
            <a:endParaRPr lang="es-ES" sz="2000" b="1"/>
          </a:p>
          <a:p>
            <a:pPr algn="ctr"/>
            <a:r>
              <a:rPr lang="es-ES" sz="1400" b="1"/>
              <a:t>NO SE QUIENES SON USTEDES NI DE DONDE VENGAN</a:t>
            </a:r>
          </a:p>
        </p:txBody>
      </p:sp>
      <p:sp>
        <p:nvSpPr>
          <p:cNvPr id="3094" name="AutoShape 22"/>
          <p:cNvSpPr>
            <a:spLocks noChangeArrowheads="1"/>
          </p:cNvSpPr>
          <p:nvPr/>
        </p:nvSpPr>
        <p:spPr bwMode="auto">
          <a:xfrm>
            <a:off x="5868144" y="5085184"/>
            <a:ext cx="2971800" cy="1143000"/>
          </a:xfrm>
          <a:prstGeom prst="wedgeRoundRectCallout">
            <a:avLst>
              <a:gd name="adj1" fmla="val 32977"/>
              <a:gd name="adj2" fmla="val -634"/>
              <a:gd name="adj3" fmla="val 16667"/>
            </a:avLst>
          </a:prstGeom>
          <a:solidFill>
            <a:schemeClr val="accent1"/>
          </a:solidFill>
          <a:ln w="9525">
            <a:solidFill>
              <a:schemeClr val="tx1"/>
            </a:solidFill>
            <a:miter lim="800000"/>
            <a:headEnd/>
            <a:tailEnd/>
          </a:ln>
        </p:spPr>
        <p:txBody>
          <a:bodyPr/>
          <a:lstStyle/>
          <a:p>
            <a:pPr algn="ctr"/>
            <a:r>
              <a:rPr lang="es-ES" sz="1400" b="1"/>
              <a:t>Y USTEDES SE QUEDARÁN FUERA, Y LLORARÁN Y RECHINARÁN DE MIEDO LOS DIENTES.</a:t>
            </a:r>
          </a:p>
        </p:txBody>
      </p:sp>
    </p:spTree>
  </p:cSld>
  <p:clrMapOvr>
    <a:masterClrMapping/>
  </p:clrMapOvr>
  <p:transition spd="slow" advClick="0" advTm="100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nodeType="afterEffect">
                                  <p:stCondLst>
                                    <p:cond delay="500"/>
                                  </p:stCondLst>
                                  <p:childTnLst>
                                    <p:set>
                                      <p:cBhvr>
                                        <p:cTn id="6" dur="1" fill="hold">
                                          <p:stCondLst>
                                            <p:cond delay="0"/>
                                          </p:stCondLst>
                                        </p:cTn>
                                        <p:tgtEl>
                                          <p:spTgt spid="3080"/>
                                        </p:tgtEl>
                                        <p:attrNameLst>
                                          <p:attrName>style.visibility</p:attrName>
                                        </p:attrNameLst>
                                      </p:cBhvr>
                                      <p:to>
                                        <p:strVal val="visible"/>
                                      </p:to>
                                    </p:set>
                                    <p:anim calcmode="lin" valueType="num">
                                      <p:cBhvr additive="base">
                                        <p:cTn id="7" dur="5000" fill="hold"/>
                                        <p:tgtEl>
                                          <p:spTgt spid="3080"/>
                                        </p:tgtEl>
                                        <p:attrNameLst>
                                          <p:attrName>ppt_x</p:attrName>
                                        </p:attrNameLst>
                                      </p:cBhvr>
                                      <p:tavLst>
                                        <p:tav tm="0">
                                          <p:val>
                                            <p:strVal val="0-#ppt_w/2"/>
                                          </p:val>
                                        </p:tav>
                                        <p:tav tm="100000">
                                          <p:val>
                                            <p:strVal val="#ppt_x"/>
                                          </p:val>
                                        </p:tav>
                                      </p:tavLst>
                                    </p:anim>
                                    <p:anim calcmode="lin" valueType="num">
                                      <p:cBhvr additive="base">
                                        <p:cTn id="8" dur="5000" fill="hold"/>
                                        <p:tgtEl>
                                          <p:spTgt spid="3080"/>
                                        </p:tgtEl>
                                        <p:attrNameLst>
                                          <p:attrName>ppt_y</p:attrName>
                                        </p:attrNameLst>
                                      </p:cBhvr>
                                      <p:tavLst>
                                        <p:tav tm="0">
                                          <p:val>
                                            <p:strVal val="#ppt_y"/>
                                          </p:val>
                                        </p:tav>
                                        <p:tav tm="100000">
                                          <p:val>
                                            <p:strVal val="#ppt_y"/>
                                          </p:val>
                                        </p:tav>
                                      </p:tavLst>
                                    </p:anim>
                                  </p:childTnLst>
                                </p:cTn>
                              </p:par>
                            </p:childTnLst>
                          </p:cTn>
                        </p:par>
                        <p:par>
                          <p:cTn id="9" fill="hold">
                            <p:stCondLst>
                              <p:cond delay="5500"/>
                            </p:stCondLst>
                            <p:childTnLst>
                              <p:par>
                                <p:cTn id="10" presetID="27" presetClass="entr" presetSubtype="0" fill="hold" grpId="0" nodeType="afterEffect">
                                  <p:stCondLst>
                                    <p:cond delay="500"/>
                                  </p:stCondLst>
                                  <p:iterate type="lt">
                                    <p:tmPct val="50000"/>
                                  </p:iterate>
                                  <p:childTnLst>
                                    <p:set>
                                      <p:cBhvr>
                                        <p:cTn id="11" dur="1" fill="hold">
                                          <p:stCondLst>
                                            <p:cond delay="0"/>
                                          </p:stCondLst>
                                        </p:cTn>
                                        <p:tgtEl>
                                          <p:spTgt spid="3081"/>
                                        </p:tgtEl>
                                        <p:attrNameLst>
                                          <p:attrName>style.visibility</p:attrName>
                                        </p:attrNameLst>
                                      </p:cBhvr>
                                      <p:to>
                                        <p:strVal val="visible"/>
                                      </p:to>
                                    </p:set>
                                    <p:anim calcmode="discrete" valueType="clr">
                                      <p:cBhvr override="childStyle">
                                        <p:cTn id="12" dur="80"/>
                                        <p:tgtEl>
                                          <p:spTgt spid="3081"/>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081"/>
                                        </p:tgtEl>
                                        <p:attrNameLst>
                                          <p:attrName>fillcolor</p:attrName>
                                        </p:attrNameLst>
                                      </p:cBhvr>
                                      <p:tavLst>
                                        <p:tav tm="0">
                                          <p:val>
                                            <p:clrVal>
                                              <a:schemeClr val="accent2"/>
                                            </p:clrVal>
                                          </p:val>
                                        </p:tav>
                                        <p:tav tm="50000">
                                          <p:val>
                                            <p:clrVal>
                                              <a:schemeClr val="hlink"/>
                                            </p:clrVal>
                                          </p:val>
                                        </p:tav>
                                      </p:tavLst>
                                    </p:anim>
                                    <p:set>
                                      <p:cBhvr>
                                        <p:cTn id="14" dur="80"/>
                                        <p:tgtEl>
                                          <p:spTgt spid="3081"/>
                                        </p:tgtEl>
                                        <p:attrNameLst>
                                          <p:attrName>fill.type</p:attrName>
                                        </p:attrNameLst>
                                      </p:cBhvr>
                                      <p:to>
                                        <p:strVal val="solid"/>
                                      </p:to>
                                    </p:set>
                                  </p:childTnLst>
                                </p:cTn>
                              </p:par>
                            </p:childTnLst>
                          </p:cTn>
                        </p:par>
                        <p:par>
                          <p:cTn id="15" fill="hold">
                            <p:stCondLst>
                              <p:cond delay="9880"/>
                            </p:stCondLst>
                            <p:childTnLst>
                              <p:par>
                                <p:cTn id="16" presetID="27" presetClass="exit" presetSubtype="0" fill="hold" grpId="1" nodeType="afterEffect">
                                  <p:stCondLst>
                                    <p:cond delay="2000"/>
                                  </p:stCondLst>
                                  <p:iterate type="lt">
                                    <p:tmPct val="50000"/>
                                  </p:iterate>
                                  <p:childTnLst>
                                    <p:anim calcmode="discrete" valueType="clr">
                                      <p:cBhvr override="childStyle">
                                        <p:cTn id="17" dur="80"/>
                                        <p:tgtEl>
                                          <p:spTgt spid="3081"/>
                                        </p:tgtEl>
                                        <p:attrNameLst>
                                          <p:attrName>style.color</p:attrName>
                                        </p:attrNameLst>
                                      </p:cBhvr>
                                      <p:tavLst>
                                        <p:tav tm="0">
                                          <p:val>
                                            <p:clrVal>
                                              <a:schemeClr val="hlink"/>
                                            </p:clrVal>
                                          </p:val>
                                        </p:tav>
                                        <p:tav tm="50000">
                                          <p:val>
                                            <p:clrVal>
                                              <a:schemeClr val="accent2"/>
                                            </p:clrVal>
                                          </p:val>
                                        </p:tav>
                                      </p:tavLst>
                                    </p:anim>
                                    <p:anim calcmode="discrete" valueType="clr">
                                      <p:cBhvr>
                                        <p:cTn id="18" dur="80"/>
                                        <p:tgtEl>
                                          <p:spTgt spid="3081"/>
                                        </p:tgtEl>
                                        <p:attrNameLst>
                                          <p:attrName>fillcolor</p:attrName>
                                        </p:attrNameLst>
                                      </p:cBhvr>
                                      <p:tavLst>
                                        <p:tav tm="0">
                                          <p:val>
                                            <p:clrVal>
                                              <a:schemeClr val="hlink"/>
                                            </p:clrVal>
                                          </p:val>
                                        </p:tav>
                                        <p:tav tm="50000">
                                          <p:val>
                                            <p:clrVal>
                                              <a:schemeClr val="accent2"/>
                                            </p:clrVal>
                                          </p:val>
                                        </p:tav>
                                      </p:tavLst>
                                    </p:anim>
                                    <p:set>
                                      <p:cBhvr>
                                        <p:cTn id="19" dur="80"/>
                                        <p:tgtEl>
                                          <p:spTgt spid="3081"/>
                                        </p:tgtEl>
                                        <p:attrNameLst>
                                          <p:attrName>fill.type</p:attrName>
                                        </p:attrNameLst>
                                      </p:cBhvr>
                                      <p:to>
                                        <p:strVal val="solid"/>
                                      </p:to>
                                    </p:set>
                                    <p:set>
                                      <p:cBhvr>
                                        <p:cTn id="20" dur="1" fill="hold">
                                          <p:stCondLst>
                                            <p:cond delay="79"/>
                                          </p:stCondLst>
                                        </p:cTn>
                                        <p:tgtEl>
                                          <p:spTgt spid="3081"/>
                                        </p:tgtEl>
                                        <p:attrNameLst>
                                          <p:attrName>style.visibility</p:attrName>
                                        </p:attrNameLst>
                                      </p:cBhvr>
                                      <p:to>
                                        <p:strVal val="hidden"/>
                                      </p:to>
                                    </p:set>
                                  </p:childTnLst>
                                </p:cTn>
                              </p:par>
                            </p:childTnLst>
                          </p:cTn>
                        </p:par>
                        <p:par>
                          <p:cTn id="21" fill="hold">
                            <p:stCondLst>
                              <p:cond delay="15760"/>
                            </p:stCondLst>
                            <p:childTnLst>
                              <p:par>
                                <p:cTn id="22" presetID="7" presetClass="entr" presetSubtype="2" fill="hold" nodeType="afterEffect">
                                  <p:stCondLst>
                                    <p:cond delay="1000"/>
                                  </p:stCondLst>
                                  <p:childTnLst>
                                    <p:set>
                                      <p:cBhvr>
                                        <p:cTn id="23" dur="1" fill="hold">
                                          <p:stCondLst>
                                            <p:cond delay="0"/>
                                          </p:stCondLst>
                                        </p:cTn>
                                        <p:tgtEl>
                                          <p:spTgt spid="3082"/>
                                        </p:tgtEl>
                                        <p:attrNameLst>
                                          <p:attrName>style.visibility</p:attrName>
                                        </p:attrNameLst>
                                      </p:cBhvr>
                                      <p:to>
                                        <p:strVal val="visible"/>
                                      </p:to>
                                    </p:set>
                                    <p:anim calcmode="lin" valueType="num">
                                      <p:cBhvr additive="base">
                                        <p:cTn id="24" dur="2000" fill="hold"/>
                                        <p:tgtEl>
                                          <p:spTgt spid="3082"/>
                                        </p:tgtEl>
                                        <p:attrNameLst>
                                          <p:attrName>ppt_x</p:attrName>
                                        </p:attrNameLst>
                                      </p:cBhvr>
                                      <p:tavLst>
                                        <p:tav tm="0">
                                          <p:val>
                                            <p:strVal val="1+#ppt_w/2"/>
                                          </p:val>
                                        </p:tav>
                                        <p:tav tm="100000">
                                          <p:val>
                                            <p:strVal val="#ppt_x"/>
                                          </p:val>
                                        </p:tav>
                                      </p:tavLst>
                                    </p:anim>
                                    <p:anim calcmode="lin" valueType="num">
                                      <p:cBhvr additive="base">
                                        <p:cTn id="25" dur="2000" fill="hold"/>
                                        <p:tgtEl>
                                          <p:spTgt spid="3082"/>
                                        </p:tgtEl>
                                        <p:attrNameLst>
                                          <p:attrName>ppt_y</p:attrName>
                                        </p:attrNameLst>
                                      </p:cBhvr>
                                      <p:tavLst>
                                        <p:tav tm="0">
                                          <p:val>
                                            <p:strVal val="#ppt_y"/>
                                          </p:val>
                                        </p:tav>
                                        <p:tav tm="100000">
                                          <p:val>
                                            <p:strVal val="#ppt_y"/>
                                          </p:val>
                                        </p:tav>
                                      </p:tavLst>
                                    </p:anim>
                                  </p:childTnLst>
                                </p:cTn>
                              </p:par>
                            </p:childTnLst>
                          </p:cTn>
                        </p:par>
                        <p:par>
                          <p:cTn id="26" fill="hold">
                            <p:stCondLst>
                              <p:cond delay="18760"/>
                            </p:stCondLst>
                            <p:childTnLst>
                              <p:par>
                                <p:cTn id="27" presetID="23" presetClass="entr" presetSubtype="16" fill="hold" grpId="0" nodeType="afterEffect">
                                  <p:stCondLst>
                                    <p:cond delay="500"/>
                                  </p:stCondLst>
                                  <p:childTnLst>
                                    <p:set>
                                      <p:cBhvr>
                                        <p:cTn id="28" dur="1" fill="hold">
                                          <p:stCondLst>
                                            <p:cond delay="0"/>
                                          </p:stCondLst>
                                        </p:cTn>
                                        <p:tgtEl>
                                          <p:spTgt spid="3084"/>
                                        </p:tgtEl>
                                        <p:attrNameLst>
                                          <p:attrName>style.visibility</p:attrName>
                                        </p:attrNameLst>
                                      </p:cBhvr>
                                      <p:to>
                                        <p:strVal val="visible"/>
                                      </p:to>
                                    </p:set>
                                    <p:anim calcmode="lin" valueType="num">
                                      <p:cBhvr>
                                        <p:cTn id="29" dur="500" fill="hold"/>
                                        <p:tgtEl>
                                          <p:spTgt spid="3084"/>
                                        </p:tgtEl>
                                        <p:attrNameLst>
                                          <p:attrName>ppt_w</p:attrName>
                                        </p:attrNameLst>
                                      </p:cBhvr>
                                      <p:tavLst>
                                        <p:tav tm="0">
                                          <p:val>
                                            <p:fltVal val="0"/>
                                          </p:val>
                                        </p:tav>
                                        <p:tav tm="100000">
                                          <p:val>
                                            <p:strVal val="#ppt_w"/>
                                          </p:val>
                                        </p:tav>
                                      </p:tavLst>
                                    </p:anim>
                                    <p:anim calcmode="lin" valueType="num">
                                      <p:cBhvr>
                                        <p:cTn id="30" dur="500" fill="hold"/>
                                        <p:tgtEl>
                                          <p:spTgt spid="3084"/>
                                        </p:tgtEl>
                                        <p:attrNameLst>
                                          <p:attrName>ppt_h</p:attrName>
                                        </p:attrNameLst>
                                      </p:cBhvr>
                                      <p:tavLst>
                                        <p:tav tm="0">
                                          <p:val>
                                            <p:fltVal val="0"/>
                                          </p:val>
                                        </p:tav>
                                        <p:tav tm="100000">
                                          <p:val>
                                            <p:strVal val="#ppt_h"/>
                                          </p:val>
                                        </p:tav>
                                      </p:tavLst>
                                    </p:anim>
                                  </p:childTnLst>
                                </p:cTn>
                              </p:par>
                            </p:childTnLst>
                          </p:cTn>
                        </p:par>
                        <p:par>
                          <p:cTn id="31" fill="hold">
                            <p:stCondLst>
                              <p:cond delay="19760"/>
                            </p:stCondLst>
                            <p:childTnLst>
                              <p:par>
                                <p:cTn id="32" presetID="10" presetClass="entr" presetSubtype="0" fill="hold" nodeType="afterEffect">
                                  <p:stCondLst>
                                    <p:cond delay="50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1000"/>
                                        <p:tgtEl>
                                          <p:spTgt spid="2"/>
                                        </p:tgtEl>
                                      </p:cBhvr>
                                    </p:animEffect>
                                  </p:childTnLst>
                                </p:cTn>
                              </p:par>
                            </p:childTnLst>
                          </p:cTn>
                        </p:par>
                        <p:par>
                          <p:cTn id="35" fill="hold">
                            <p:stCondLst>
                              <p:cond delay="21260"/>
                            </p:stCondLst>
                            <p:childTnLst>
                              <p:par>
                                <p:cTn id="36" presetID="23" presetClass="entr" presetSubtype="16" fill="hold" grpId="0" nodeType="afterEffect">
                                  <p:stCondLst>
                                    <p:cond delay="500"/>
                                  </p:stCondLst>
                                  <p:childTnLst>
                                    <p:set>
                                      <p:cBhvr>
                                        <p:cTn id="37" dur="1" fill="hold">
                                          <p:stCondLst>
                                            <p:cond delay="0"/>
                                          </p:stCondLst>
                                        </p:cTn>
                                        <p:tgtEl>
                                          <p:spTgt spid="3088"/>
                                        </p:tgtEl>
                                        <p:attrNameLst>
                                          <p:attrName>style.visibility</p:attrName>
                                        </p:attrNameLst>
                                      </p:cBhvr>
                                      <p:to>
                                        <p:strVal val="visible"/>
                                      </p:to>
                                    </p:set>
                                    <p:anim calcmode="lin" valueType="num">
                                      <p:cBhvr>
                                        <p:cTn id="38" dur="500" fill="hold"/>
                                        <p:tgtEl>
                                          <p:spTgt spid="3088"/>
                                        </p:tgtEl>
                                        <p:attrNameLst>
                                          <p:attrName>ppt_w</p:attrName>
                                        </p:attrNameLst>
                                      </p:cBhvr>
                                      <p:tavLst>
                                        <p:tav tm="0">
                                          <p:val>
                                            <p:fltVal val="0"/>
                                          </p:val>
                                        </p:tav>
                                        <p:tav tm="100000">
                                          <p:val>
                                            <p:strVal val="#ppt_w"/>
                                          </p:val>
                                        </p:tav>
                                      </p:tavLst>
                                    </p:anim>
                                    <p:anim calcmode="lin" valueType="num">
                                      <p:cBhvr>
                                        <p:cTn id="39" dur="500" fill="hold"/>
                                        <p:tgtEl>
                                          <p:spTgt spid="3088"/>
                                        </p:tgtEl>
                                        <p:attrNameLst>
                                          <p:attrName>ppt_h</p:attrName>
                                        </p:attrNameLst>
                                      </p:cBhvr>
                                      <p:tavLst>
                                        <p:tav tm="0">
                                          <p:val>
                                            <p:fltVal val="0"/>
                                          </p:val>
                                        </p:tav>
                                        <p:tav tm="100000">
                                          <p:val>
                                            <p:strVal val="#ppt_h"/>
                                          </p:val>
                                        </p:tav>
                                      </p:tavLst>
                                    </p:anim>
                                  </p:childTnLst>
                                </p:cTn>
                              </p:par>
                            </p:childTnLst>
                          </p:cTn>
                        </p:par>
                        <p:par>
                          <p:cTn id="40" fill="hold">
                            <p:stCondLst>
                              <p:cond delay="22260"/>
                            </p:stCondLst>
                            <p:childTnLst>
                              <p:par>
                                <p:cTn id="41" presetID="10" presetClass="exit" presetSubtype="0" fill="hold" grpId="1" nodeType="afterEffect">
                                  <p:stCondLst>
                                    <p:cond delay="1000"/>
                                  </p:stCondLst>
                                  <p:childTnLst>
                                    <p:animEffect transition="out" filter="fade">
                                      <p:cBhvr>
                                        <p:cTn id="42" dur="2000"/>
                                        <p:tgtEl>
                                          <p:spTgt spid="3084"/>
                                        </p:tgtEl>
                                      </p:cBhvr>
                                    </p:animEffect>
                                    <p:set>
                                      <p:cBhvr>
                                        <p:cTn id="43" dur="1" fill="hold">
                                          <p:stCondLst>
                                            <p:cond delay="1999"/>
                                          </p:stCondLst>
                                        </p:cTn>
                                        <p:tgtEl>
                                          <p:spTgt spid="3084"/>
                                        </p:tgtEl>
                                        <p:attrNameLst>
                                          <p:attrName>style.visibility</p:attrName>
                                        </p:attrNameLst>
                                      </p:cBhvr>
                                      <p:to>
                                        <p:strVal val="hidden"/>
                                      </p:to>
                                    </p:set>
                                  </p:childTnLst>
                                </p:cTn>
                              </p:par>
                            </p:childTnLst>
                          </p:cTn>
                        </p:par>
                        <p:par>
                          <p:cTn id="44" fill="hold">
                            <p:stCondLst>
                              <p:cond delay="25260"/>
                            </p:stCondLst>
                            <p:childTnLst>
                              <p:par>
                                <p:cTn id="45" presetID="10" presetClass="exit" presetSubtype="0" fill="hold" grpId="1" nodeType="afterEffect">
                                  <p:stCondLst>
                                    <p:cond delay="1000"/>
                                  </p:stCondLst>
                                  <p:childTnLst>
                                    <p:animEffect transition="out" filter="fade">
                                      <p:cBhvr>
                                        <p:cTn id="46" dur="2000"/>
                                        <p:tgtEl>
                                          <p:spTgt spid="3088"/>
                                        </p:tgtEl>
                                      </p:cBhvr>
                                    </p:animEffect>
                                    <p:set>
                                      <p:cBhvr>
                                        <p:cTn id="47" dur="1" fill="hold">
                                          <p:stCondLst>
                                            <p:cond delay="1999"/>
                                          </p:stCondLst>
                                        </p:cTn>
                                        <p:tgtEl>
                                          <p:spTgt spid="3088"/>
                                        </p:tgtEl>
                                        <p:attrNameLst>
                                          <p:attrName>style.visibility</p:attrName>
                                        </p:attrNameLst>
                                      </p:cBhvr>
                                      <p:to>
                                        <p:strVal val="hidden"/>
                                      </p:to>
                                    </p:set>
                                  </p:childTnLst>
                                </p:cTn>
                              </p:par>
                            </p:childTnLst>
                          </p:cTn>
                        </p:par>
                        <p:par>
                          <p:cTn id="48" fill="hold">
                            <p:stCondLst>
                              <p:cond delay="28260"/>
                            </p:stCondLst>
                            <p:childTnLst>
                              <p:par>
                                <p:cTn id="49" presetID="23" presetClass="entr" presetSubtype="16" fill="hold" grpId="0" nodeType="afterEffect">
                                  <p:stCondLst>
                                    <p:cond delay="500"/>
                                  </p:stCondLst>
                                  <p:childTnLst>
                                    <p:set>
                                      <p:cBhvr>
                                        <p:cTn id="50" dur="1" fill="hold">
                                          <p:stCondLst>
                                            <p:cond delay="0"/>
                                          </p:stCondLst>
                                        </p:cTn>
                                        <p:tgtEl>
                                          <p:spTgt spid="3089"/>
                                        </p:tgtEl>
                                        <p:attrNameLst>
                                          <p:attrName>style.visibility</p:attrName>
                                        </p:attrNameLst>
                                      </p:cBhvr>
                                      <p:to>
                                        <p:strVal val="visible"/>
                                      </p:to>
                                    </p:set>
                                    <p:anim calcmode="lin" valueType="num">
                                      <p:cBhvr>
                                        <p:cTn id="51" dur="500" fill="hold"/>
                                        <p:tgtEl>
                                          <p:spTgt spid="3089"/>
                                        </p:tgtEl>
                                        <p:attrNameLst>
                                          <p:attrName>ppt_w</p:attrName>
                                        </p:attrNameLst>
                                      </p:cBhvr>
                                      <p:tavLst>
                                        <p:tav tm="0">
                                          <p:val>
                                            <p:fltVal val="0"/>
                                          </p:val>
                                        </p:tav>
                                        <p:tav tm="100000">
                                          <p:val>
                                            <p:strVal val="#ppt_w"/>
                                          </p:val>
                                        </p:tav>
                                      </p:tavLst>
                                    </p:anim>
                                    <p:anim calcmode="lin" valueType="num">
                                      <p:cBhvr>
                                        <p:cTn id="52" dur="500" fill="hold"/>
                                        <p:tgtEl>
                                          <p:spTgt spid="3089"/>
                                        </p:tgtEl>
                                        <p:attrNameLst>
                                          <p:attrName>ppt_h</p:attrName>
                                        </p:attrNameLst>
                                      </p:cBhvr>
                                      <p:tavLst>
                                        <p:tav tm="0">
                                          <p:val>
                                            <p:fltVal val="0"/>
                                          </p:val>
                                        </p:tav>
                                        <p:tav tm="100000">
                                          <p:val>
                                            <p:strVal val="#ppt_h"/>
                                          </p:val>
                                        </p:tav>
                                      </p:tavLst>
                                    </p:anim>
                                  </p:childTnLst>
                                </p:cTn>
                              </p:par>
                            </p:childTnLst>
                          </p:cTn>
                        </p:par>
                        <p:par>
                          <p:cTn id="53" fill="hold">
                            <p:stCondLst>
                              <p:cond delay="29260"/>
                            </p:stCondLst>
                            <p:childTnLst>
                              <p:par>
                                <p:cTn id="54" presetID="10" presetClass="exit" presetSubtype="0" fill="hold" grpId="1" nodeType="afterEffect">
                                  <p:stCondLst>
                                    <p:cond delay="5000"/>
                                  </p:stCondLst>
                                  <p:childTnLst>
                                    <p:animEffect transition="out" filter="fade">
                                      <p:cBhvr>
                                        <p:cTn id="55" dur="2000"/>
                                        <p:tgtEl>
                                          <p:spTgt spid="3089"/>
                                        </p:tgtEl>
                                      </p:cBhvr>
                                    </p:animEffect>
                                    <p:set>
                                      <p:cBhvr>
                                        <p:cTn id="56" dur="1" fill="hold">
                                          <p:stCondLst>
                                            <p:cond delay="1999"/>
                                          </p:stCondLst>
                                        </p:cTn>
                                        <p:tgtEl>
                                          <p:spTgt spid="3089"/>
                                        </p:tgtEl>
                                        <p:attrNameLst>
                                          <p:attrName>style.visibility</p:attrName>
                                        </p:attrNameLst>
                                      </p:cBhvr>
                                      <p:to>
                                        <p:strVal val="hidden"/>
                                      </p:to>
                                    </p:set>
                                  </p:childTnLst>
                                </p:cTn>
                              </p:par>
                            </p:childTnLst>
                          </p:cTn>
                        </p:par>
                        <p:par>
                          <p:cTn id="57" fill="hold">
                            <p:stCondLst>
                              <p:cond delay="36260"/>
                            </p:stCondLst>
                            <p:childTnLst>
                              <p:par>
                                <p:cTn id="58" presetID="23" presetClass="entr" presetSubtype="16" fill="hold" grpId="0" nodeType="afterEffect">
                                  <p:stCondLst>
                                    <p:cond delay="500"/>
                                  </p:stCondLst>
                                  <p:childTnLst>
                                    <p:set>
                                      <p:cBhvr>
                                        <p:cTn id="59" dur="1" fill="hold">
                                          <p:stCondLst>
                                            <p:cond delay="0"/>
                                          </p:stCondLst>
                                        </p:cTn>
                                        <p:tgtEl>
                                          <p:spTgt spid="3090"/>
                                        </p:tgtEl>
                                        <p:attrNameLst>
                                          <p:attrName>style.visibility</p:attrName>
                                        </p:attrNameLst>
                                      </p:cBhvr>
                                      <p:to>
                                        <p:strVal val="visible"/>
                                      </p:to>
                                    </p:set>
                                    <p:anim calcmode="lin" valueType="num">
                                      <p:cBhvr>
                                        <p:cTn id="60" dur="500" fill="hold"/>
                                        <p:tgtEl>
                                          <p:spTgt spid="3090"/>
                                        </p:tgtEl>
                                        <p:attrNameLst>
                                          <p:attrName>ppt_w</p:attrName>
                                        </p:attrNameLst>
                                      </p:cBhvr>
                                      <p:tavLst>
                                        <p:tav tm="0">
                                          <p:val>
                                            <p:fltVal val="0"/>
                                          </p:val>
                                        </p:tav>
                                        <p:tav tm="100000">
                                          <p:val>
                                            <p:strVal val="#ppt_w"/>
                                          </p:val>
                                        </p:tav>
                                      </p:tavLst>
                                    </p:anim>
                                    <p:anim calcmode="lin" valueType="num">
                                      <p:cBhvr>
                                        <p:cTn id="61" dur="500" fill="hold"/>
                                        <p:tgtEl>
                                          <p:spTgt spid="3090"/>
                                        </p:tgtEl>
                                        <p:attrNameLst>
                                          <p:attrName>ppt_h</p:attrName>
                                        </p:attrNameLst>
                                      </p:cBhvr>
                                      <p:tavLst>
                                        <p:tav tm="0">
                                          <p:val>
                                            <p:fltVal val="0"/>
                                          </p:val>
                                        </p:tav>
                                        <p:tav tm="100000">
                                          <p:val>
                                            <p:strVal val="#ppt_h"/>
                                          </p:val>
                                        </p:tav>
                                      </p:tavLst>
                                    </p:anim>
                                  </p:childTnLst>
                                </p:cTn>
                              </p:par>
                            </p:childTnLst>
                          </p:cTn>
                        </p:par>
                        <p:par>
                          <p:cTn id="62" fill="hold">
                            <p:stCondLst>
                              <p:cond delay="37260"/>
                            </p:stCondLst>
                            <p:childTnLst>
                              <p:par>
                                <p:cTn id="63" presetID="10" presetClass="exit" presetSubtype="0" fill="hold" grpId="1" nodeType="afterEffect">
                                  <p:stCondLst>
                                    <p:cond delay="1000"/>
                                  </p:stCondLst>
                                  <p:childTnLst>
                                    <p:animEffect transition="out" filter="fade">
                                      <p:cBhvr>
                                        <p:cTn id="64" dur="2000"/>
                                        <p:tgtEl>
                                          <p:spTgt spid="3090"/>
                                        </p:tgtEl>
                                      </p:cBhvr>
                                    </p:animEffect>
                                    <p:set>
                                      <p:cBhvr>
                                        <p:cTn id="65" dur="1" fill="hold">
                                          <p:stCondLst>
                                            <p:cond delay="1999"/>
                                          </p:stCondLst>
                                        </p:cTn>
                                        <p:tgtEl>
                                          <p:spTgt spid="3090"/>
                                        </p:tgtEl>
                                        <p:attrNameLst>
                                          <p:attrName>style.visibility</p:attrName>
                                        </p:attrNameLst>
                                      </p:cBhvr>
                                      <p:to>
                                        <p:strVal val="hidden"/>
                                      </p:to>
                                    </p:set>
                                  </p:childTnLst>
                                </p:cTn>
                              </p:par>
                            </p:childTnLst>
                          </p:cTn>
                        </p:par>
                        <p:par>
                          <p:cTn id="66" fill="hold">
                            <p:stCondLst>
                              <p:cond delay="40260"/>
                            </p:stCondLst>
                            <p:childTnLst>
                              <p:par>
                                <p:cTn id="67" presetID="23" presetClass="entr" presetSubtype="16" fill="hold" grpId="0" nodeType="afterEffect">
                                  <p:stCondLst>
                                    <p:cond delay="500"/>
                                  </p:stCondLst>
                                  <p:childTnLst>
                                    <p:set>
                                      <p:cBhvr>
                                        <p:cTn id="68" dur="1" fill="hold">
                                          <p:stCondLst>
                                            <p:cond delay="0"/>
                                          </p:stCondLst>
                                        </p:cTn>
                                        <p:tgtEl>
                                          <p:spTgt spid="3091"/>
                                        </p:tgtEl>
                                        <p:attrNameLst>
                                          <p:attrName>style.visibility</p:attrName>
                                        </p:attrNameLst>
                                      </p:cBhvr>
                                      <p:to>
                                        <p:strVal val="visible"/>
                                      </p:to>
                                    </p:set>
                                    <p:anim calcmode="lin" valueType="num">
                                      <p:cBhvr>
                                        <p:cTn id="69" dur="500" fill="hold"/>
                                        <p:tgtEl>
                                          <p:spTgt spid="3091"/>
                                        </p:tgtEl>
                                        <p:attrNameLst>
                                          <p:attrName>ppt_w</p:attrName>
                                        </p:attrNameLst>
                                      </p:cBhvr>
                                      <p:tavLst>
                                        <p:tav tm="0">
                                          <p:val>
                                            <p:fltVal val="0"/>
                                          </p:val>
                                        </p:tav>
                                        <p:tav tm="100000">
                                          <p:val>
                                            <p:strVal val="#ppt_w"/>
                                          </p:val>
                                        </p:tav>
                                      </p:tavLst>
                                    </p:anim>
                                    <p:anim calcmode="lin" valueType="num">
                                      <p:cBhvr>
                                        <p:cTn id="70" dur="500" fill="hold"/>
                                        <p:tgtEl>
                                          <p:spTgt spid="3091"/>
                                        </p:tgtEl>
                                        <p:attrNameLst>
                                          <p:attrName>ppt_h</p:attrName>
                                        </p:attrNameLst>
                                      </p:cBhvr>
                                      <p:tavLst>
                                        <p:tav tm="0">
                                          <p:val>
                                            <p:fltVal val="0"/>
                                          </p:val>
                                        </p:tav>
                                        <p:tav tm="100000">
                                          <p:val>
                                            <p:strVal val="#ppt_h"/>
                                          </p:val>
                                        </p:tav>
                                      </p:tavLst>
                                    </p:anim>
                                  </p:childTnLst>
                                </p:cTn>
                              </p:par>
                            </p:childTnLst>
                          </p:cTn>
                        </p:par>
                        <p:par>
                          <p:cTn id="71" fill="hold">
                            <p:stCondLst>
                              <p:cond delay="41260"/>
                            </p:stCondLst>
                            <p:childTnLst>
                              <p:par>
                                <p:cTn id="72" presetID="10" presetClass="exit" presetSubtype="0" fill="hold" grpId="1" nodeType="afterEffect">
                                  <p:stCondLst>
                                    <p:cond delay="5000"/>
                                  </p:stCondLst>
                                  <p:childTnLst>
                                    <p:animEffect transition="out" filter="fade">
                                      <p:cBhvr>
                                        <p:cTn id="73" dur="2000"/>
                                        <p:tgtEl>
                                          <p:spTgt spid="3091"/>
                                        </p:tgtEl>
                                      </p:cBhvr>
                                    </p:animEffect>
                                    <p:set>
                                      <p:cBhvr>
                                        <p:cTn id="74" dur="1" fill="hold">
                                          <p:stCondLst>
                                            <p:cond delay="1999"/>
                                          </p:stCondLst>
                                        </p:cTn>
                                        <p:tgtEl>
                                          <p:spTgt spid="3091"/>
                                        </p:tgtEl>
                                        <p:attrNameLst>
                                          <p:attrName>style.visibility</p:attrName>
                                        </p:attrNameLst>
                                      </p:cBhvr>
                                      <p:to>
                                        <p:strVal val="hidden"/>
                                      </p:to>
                                    </p:set>
                                  </p:childTnLst>
                                </p:cTn>
                              </p:par>
                            </p:childTnLst>
                          </p:cTn>
                        </p:par>
                        <p:par>
                          <p:cTn id="75" fill="hold">
                            <p:stCondLst>
                              <p:cond delay="48260"/>
                            </p:stCondLst>
                            <p:childTnLst>
                              <p:par>
                                <p:cTn id="76" presetID="23" presetClass="entr" presetSubtype="16" fill="hold" grpId="0" nodeType="afterEffect">
                                  <p:stCondLst>
                                    <p:cond delay="500"/>
                                  </p:stCondLst>
                                  <p:childTnLst>
                                    <p:set>
                                      <p:cBhvr>
                                        <p:cTn id="77" dur="1" fill="hold">
                                          <p:stCondLst>
                                            <p:cond delay="0"/>
                                          </p:stCondLst>
                                        </p:cTn>
                                        <p:tgtEl>
                                          <p:spTgt spid="3092"/>
                                        </p:tgtEl>
                                        <p:attrNameLst>
                                          <p:attrName>style.visibility</p:attrName>
                                        </p:attrNameLst>
                                      </p:cBhvr>
                                      <p:to>
                                        <p:strVal val="visible"/>
                                      </p:to>
                                    </p:set>
                                    <p:anim calcmode="lin" valueType="num">
                                      <p:cBhvr>
                                        <p:cTn id="78" dur="500" fill="hold"/>
                                        <p:tgtEl>
                                          <p:spTgt spid="3092"/>
                                        </p:tgtEl>
                                        <p:attrNameLst>
                                          <p:attrName>ppt_w</p:attrName>
                                        </p:attrNameLst>
                                      </p:cBhvr>
                                      <p:tavLst>
                                        <p:tav tm="0">
                                          <p:val>
                                            <p:fltVal val="0"/>
                                          </p:val>
                                        </p:tav>
                                        <p:tav tm="100000">
                                          <p:val>
                                            <p:strVal val="#ppt_w"/>
                                          </p:val>
                                        </p:tav>
                                      </p:tavLst>
                                    </p:anim>
                                    <p:anim calcmode="lin" valueType="num">
                                      <p:cBhvr>
                                        <p:cTn id="79" dur="500" fill="hold"/>
                                        <p:tgtEl>
                                          <p:spTgt spid="3092"/>
                                        </p:tgtEl>
                                        <p:attrNameLst>
                                          <p:attrName>ppt_h</p:attrName>
                                        </p:attrNameLst>
                                      </p:cBhvr>
                                      <p:tavLst>
                                        <p:tav tm="0">
                                          <p:val>
                                            <p:fltVal val="0"/>
                                          </p:val>
                                        </p:tav>
                                        <p:tav tm="100000">
                                          <p:val>
                                            <p:strVal val="#ppt_h"/>
                                          </p:val>
                                        </p:tav>
                                      </p:tavLst>
                                    </p:anim>
                                  </p:childTnLst>
                                </p:cTn>
                              </p:par>
                            </p:childTnLst>
                          </p:cTn>
                        </p:par>
                        <p:par>
                          <p:cTn id="80" fill="hold">
                            <p:stCondLst>
                              <p:cond delay="49260"/>
                            </p:stCondLst>
                            <p:childTnLst>
                              <p:par>
                                <p:cTn id="81" presetID="10" presetClass="exit" presetSubtype="0" fill="hold" grpId="1" nodeType="afterEffect">
                                  <p:stCondLst>
                                    <p:cond delay="4000"/>
                                  </p:stCondLst>
                                  <p:childTnLst>
                                    <p:animEffect transition="out" filter="fade">
                                      <p:cBhvr>
                                        <p:cTn id="82" dur="2000"/>
                                        <p:tgtEl>
                                          <p:spTgt spid="3092"/>
                                        </p:tgtEl>
                                      </p:cBhvr>
                                    </p:animEffect>
                                    <p:set>
                                      <p:cBhvr>
                                        <p:cTn id="83" dur="1" fill="hold">
                                          <p:stCondLst>
                                            <p:cond delay="1999"/>
                                          </p:stCondLst>
                                        </p:cTn>
                                        <p:tgtEl>
                                          <p:spTgt spid="3092"/>
                                        </p:tgtEl>
                                        <p:attrNameLst>
                                          <p:attrName>style.visibility</p:attrName>
                                        </p:attrNameLst>
                                      </p:cBhvr>
                                      <p:to>
                                        <p:strVal val="hidden"/>
                                      </p:to>
                                    </p:set>
                                  </p:childTnLst>
                                </p:cTn>
                              </p:par>
                            </p:childTnLst>
                          </p:cTn>
                        </p:par>
                        <p:par>
                          <p:cTn id="84" fill="hold">
                            <p:stCondLst>
                              <p:cond delay="55260"/>
                            </p:stCondLst>
                            <p:childTnLst>
                              <p:par>
                                <p:cTn id="85" presetID="23" presetClass="entr" presetSubtype="16" fill="hold" grpId="0" nodeType="afterEffect">
                                  <p:stCondLst>
                                    <p:cond delay="500"/>
                                  </p:stCondLst>
                                  <p:childTnLst>
                                    <p:set>
                                      <p:cBhvr>
                                        <p:cTn id="86" dur="1" fill="hold">
                                          <p:stCondLst>
                                            <p:cond delay="0"/>
                                          </p:stCondLst>
                                        </p:cTn>
                                        <p:tgtEl>
                                          <p:spTgt spid="3093"/>
                                        </p:tgtEl>
                                        <p:attrNameLst>
                                          <p:attrName>style.visibility</p:attrName>
                                        </p:attrNameLst>
                                      </p:cBhvr>
                                      <p:to>
                                        <p:strVal val="visible"/>
                                      </p:to>
                                    </p:set>
                                    <p:anim calcmode="lin" valueType="num">
                                      <p:cBhvr>
                                        <p:cTn id="87" dur="500" fill="hold"/>
                                        <p:tgtEl>
                                          <p:spTgt spid="3093"/>
                                        </p:tgtEl>
                                        <p:attrNameLst>
                                          <p:attrName>ppt_w</p:attrName>
                                        </p:attrNameLst>
                                      </p:cBhvr>
                                      <p:tavLst>
                                        <p:tav tm="0">
                                          <p:val>
                                            <p:fltVal val="0"/>
                                          </p:val>
                                        </p:tav>
                                        <p:tav tm="100000">
                                          <p:val>
                                            <p:strVal val="#ppt_w"/>
                                          </p:val>
                                        </p:tav>
                                      </p:tavLst>
                                    </p:anim>
                                    <p:anim calcmode="lin" valueType="num">
                                      <p:cBhvr>
                                        <p:cTn id="88" dur="500" fill="hold"/>
                                        <p:tgtEl>
                                          <p:spTgt spid="3093"/>
                                        </p:tgtEl>
                                        <p:attrNameLst>
                                          <p:attrName>ppt_h</p:attrName>
                                        </p:attrNameLst>
                                      </p:cBhvr>
                                      <p:tavLst>
                                        <p:tav tm="0">
                                          <p:val>
                                            <p:fltVal val="0"/>
                                          </p:val>
                                        </p:tav>
                                        <p:tav tm="100000">
                                          <p:val>
                                            <p:strVal val="#ppt_h"/>
                                          </p:val>
                                        </p:tav>
                                      </p:tavLst>
                                    </p:anim>
                                  </p:childTnLst>
                                </p:cTn>
                              </p:par>
                            </p:childTnLst>
                          </p:cTn>
                        </p:par>
                        <p:par>
                          <p:cTn id="89" fill="hold">
                            <p:stCondLst>
                              <p:cond delay="56260"/>
                            </p:stCondLst>
                            <p:childTnLst>
                              <p:par>
                                <p:cTn id="90" presetID="10" presetClass="exit" presetSubtype="0" fill="hold" grpId="1" nodeType="afterEffect">
                                  <p:stCondLst>
                                    <p:cond delay="5000"/>
                                  </p:stCondLst>
                                  <p:childTnLst>
                                    <p:animEffect transition="out" filter="fade">
                                      <p:cBhvr>
                                        <p:cTn id="91" dur="2000"/>
                                        <p:tgtEl>
                                          <p:spTgt spid="3093"/>
                                        </p:tgtEl>
                                      </p:cBhvr>
                                    </p:animEffect>
                                    <p:set>
                                      <p:cBhvr>
                                        <p:cTn id="92" dur="1" fill="hold">
                                          <p:stCondLst>
                                            <p:cond delay="1999"/>
                                          </p:stCondLst>
                                        </p:cTn>
                                        <p:tgtEl>
                                          <p:spTgt spid="3093"/>
                                        </p:tgtEl>
                                        <p:attrNameLst>
                                          <p:attrName>style.visibility</p:attrName>
                                        </p:attrNameLst>
                                      </p:cBhvr>
                                      <p:to>
                                        <p:strVal val="hidden"/>
                                      </p:to>
                                    </p:set>
                                  </p:childTnLst>
                                </p:cTn>
                              </p:par>
                            </p:childTnLst>
                          </p:cTn>
                        </p:par>
                        <p:par>
                          <p:cTn id="93" fill="hold">
                            <p:stCondLst>
                              <p:cond delay="63260"/>
                            </p:stCondLst>
                            <p:childTnLst>
                              <p:par>
                                <p:cTn id="94" presetID="23" presetClass="entr" presetSubtype="16" fill="hold" grpId="0" nodeType="afterEffect">
                                  <p:stCondLst>
                                    <p:cond delay="500"/>
                                  </p:stCondLst>
                                  <p:childTnLst>
                                    <p:set>
                                      <p:cBhvr>
                                        <p:cTn id="95" dur="1" fill="hold">
                                          <p:stCondLst>
                                            <p:cond delay="0"/>
                                          </p:stCondLst>
                                        </p:cTn>
                                        <p:tgtEl>
                                          <p:spTgt spid="3094"/>
                                        </p:tgtEl>
                                        <p:attrNameLst>
                                          <p:attrName>style.visibility</p:attrName>
                                        </p:attrNameLst>
                                      </p:cBhvr>
                                      <p:to>
                                        <p:strVal val="visible"/>
                                      </p:to>
                                    </p:set>
                                    <p:anim calcmode="lin" valueType="num">
                                      <p:cBhvr>
                                        <p:cTn id="96" dur="500" fill="hold"/>
                                        <p:tgtEl>
                                          <p:spTgt spid="3094"/>
                                        </p:tgtEl>
                                        <p:attrNameLst>
                                          <p:attrName>ppt_w</p:attrName>
                                        </p:attrNameLst>
                                      </p:cBhvr>
                                      <p:tavLst>
                                        <p:tav tm="0">
                                          <p:val>
                                            <p:fltVal val="0"/>
                                          </p:val>
                                        </p:tav>
                                        <p:tav tm="100000">
                                          <p:val>
                                            <p:strVal val="#ppt_w"/>
                                          </p:val>
                                        </p:tav>
                                      </p:tavLst>
                                    </p:anim>
                                    <p:anim calcmode="lin" valueType="num">
                                      <p:cBhvr>
                                        <p:cTn id="97" dur="500" fill="hold"/>
                                        <p:tgtEl>
                                          <p:spTgt spid="3094"/>
                                        </p:tgtEl>
                                        <p:attrNameLst>
                                          <p:attrName>ppt_h</p:attrName>
                                        </p:attrNameLst>
                                      </p:cBhvr>
                                      <p:tavLst>
                                        <p:tav tm="0">
                                          <p:val>
                                            <p:fltVal val="0"/>
                                          </p:val>
                                        </p:tav>
                                        <p:tav tm="100000">
                                          <p:val>
                                            <p:strVal val="#ppt_h"/>
                                          </p:val>
                                        </p:tav>
                                      </p:tavLst>
                                    </p:anim>
                                  </p:childTnLst>
                                </p:cTn>
                              </p:par>
                            </p:childTnLst>
                          </p:cTn>
                        </p:par>
                        <p:par>
                          <p:cTn id="98" fill="hold">
                            <p:stCondLst>
                              <p:cond delay="64260"/>
                            </p:stCondLst>
                            <p:childTnLst>
                              <p:par>
                                <p:cTn id="99" presetID="10" presetClass="exit" presetSubtype="0" fill="hold" grpId="1" nodeType="afterEffect">
                                  <p:stCondLst>
                                    <p:cond delay="5000"/>
                                  </p:stCondLst>
                                  <p:childTnLst>
                                    <p:animEffect transition="out" filter="fade">
                                      <p:cBhvr>
                                        <p:cTn id="100" dur="2000"/>
                                        <p:tgtEl>
                                          <p:spTgt spid="3094"/>
                                        </p:tgtEl>
                                      </p:cBhvr>
                                    </p:animEffect>
                                    <p:set>
                                      <p:cBhvr>
                                        <p:cTn id="101" dur="1" fill="hold">
                                          <p:stCondLst>
                                            <p:cond delay="1999"/>
                                          </p:stCondLst>
                                        </p:cTn>
                                        <p:tgtEl>
                                          <p:spTgt spid="309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P spid="3081" grpId="1"/>
      <p:bldP spid="3084" grpId="0" animBg="1"/>
      <p:bldP spid="3084" grpId="1" animBg="1"/>
      <p:bldP spid="3088" grpId="0" animBg="1"/>
      <p:bldP spid="3088" grpId="1" animBg="1"/>
      <p:bldP spid="3089" grpId="0" animBg="1"/>
      <p:bldP spid="3089" grpId="1" animBg="1"/>
      <p:bldP spid="3090" grpId="0" animBg="1"/>
      <p:bldP spid="3090" grpId="1" animBg="1"/>
      <p:bldP spid="3091" grpId="0" animBg="1"/>
      <p:bldP spid="3091" grpId="1" animBg="1"/>
      <p:bldP spid="3092" grpId="0" animBg="1"/>
      <p:bldP spid="3092" grpId="1" animBg="1"/>
      <p:bldP spid="3093" grpId="0" animBg="1"/>
      <p:bldP spid="3093" grpId="1" animBg="1"/>
      <p:bldP spid="3094" grpId="0" animBg="1"/>
      <p:bldP spid="309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AZENETH CD VA MAS ALLA">
            <a:hlinkClick r:id="rId2" tooltip="AZENETH CD VA MAS ALLA"/>
          </p:cNvPr>
          <p:cNvPicPr>
            <a:picLocks noChangeAspect="1" noChangeArrowheads="1"/>
          </p:cNvPicPr>
          <p:nvPr/>
        </p:nvPicPr>
        <p:blipFill>
          <a:blip r:embed="rId3" cstate="print"/>
          <a:srcRect/>
          <a:stretch>
            <a:fillRect/>
          </a:stretch>
        </p:blipFill>
        <p:spPr bwMode="auto">
          <a:xfrm>
            <a:off x="-36511" y="0"/>
            <a:ext cx="9180511" cy="7191420"/>
          </a:xfrm>
          <a:prstGeom prst="rect">
            <a:avLst/>
          </a:prstGeom>
          <a:noFill/>
        </p:spPr>
      </p:pic>
      <p:sp>
        <p:nvSpPr>
          <p:cNvPr id="2" name="1 Título"/>
          <p:cNvSpPr>
            <a:spLocks noGrp="1"/>
          </p:cNvSpPr>
          <p:nvPr>
            <p:ph type="title"/>
          </p:nvPr>
        </p:nvSpPr>
        <p:spPr>
          <a:xfrm>
            <a:off x="395536" y="3717032"/>
            <a:ext cx="8229600" cy="1143000"/>
          </a:xfrm>
        </p:spPr>
        <p:txBody>
          <a:bodyPr>
            <a:normAutofit fontScale="90000"/>
          </a:bodyPr>
          <a:lstStyle/>
          <a:p>
            <a:r>
              <a:rPr lang="es-ES_tradnl" sz="6700" b="1" dirty="0" smtClean="0">
                <a:solidFill>
                  <a:srgbClr val="FF0000"/>
                </a:solidFill>
                <a:effectLst>
                  <a:outerShdw blurRad="38100" dist="38100" dir="2700000" algn="tl">
                    <a:srgbClr val="000000">
                      <a:alpha val="43137"/>
                    </a:srgbClr>
                  </a:outerShdw>
                </a:effectLst>
              </a:rPr>
              <a:t>1. ¿Cuántos se salvarán</a:t>
            </a:r>
            <a:r>
              <a:rPr lang="es-ES_tradnl" sz="6700" b="1" dirty="0" smtClean="0">
                <a:solidFill>
                  <a:srgbClr val="FF0000"/>
                </a:solidFill>
                <a:effectLst>
                  <a:outerShdw blurRad="38100" dist="38100" dir="2700000" algn="tl">
                    <a:srgbClr val="000000">
                      <a:alpha val="43137"/>
                    </a:srgbClr>
                  </a:outerShdw>
                </a:effectLst>
              </a:rPr>
              <a:t>?</a:t>
            </a:r>
            <a:br>
              <a:rPr lang="es-ES_tradnl" sz="6700" b="1" dirty="0" smtClean="0">
                <a:solidFill>
                  <a:srgbClr val="FF0000"/>
                </a:solidFill>
                <a:effectLst>
                  <a:outerShdw blurRad="38100" dist="38100" dir="2700000" algn="tl">
                    <a:srgbClr val="000000">
                      <a:alpha val="43137"/>
                    </a:srgbClr>
                  </a:outerShdw>
                </a:effectLst>
              </a:rPr>
            </a:br>
            <a:r>
              <a:rPr lang="es-ES_tradnl" sz="6700" b="1" dirty="0" smtClean="0">
                <a:solidFill>
                  <a:srgbClr val="FF0000"/>
                </a:solidFill>
                <a:effectLst>
                  <a:outerShdw blurRad="38100" dist="38100" dir="2700000" algn="tl">
                    <a:srgbClr val="000000">
                      <a:alpha val="43137"/>
                    </a:srgbClr>
                  </a:outerShdw>
                </a:effectLst>
              </a:rPr>
              <a:t/>
            </a:r>
            <a:br>
              <a:rPr lang="es-ES_tradnl" sz="6700" b="1" dirty="0" smtClean="0">
                <a:solidFill>
                  <a:srgbClr val="FF0000"/>
                </a:solidFill>
                <a:effectLst>
                  <a:outerShdw blurRad="38100" dist="38100" dir="2700000" algn="tl">
                    <a:srgbClr val="000000">
                      <a:alpha val="43137"/>
                    </a:srgbClr>
                  </a:outerShdw>
                </a:effectLst>
              </a:rPr>
            </a:br>
            <a:r>
              <a:rPr lang="es-ES_tradnl" sz="6700" b="1" dirty="0" smtClean="0">
                <a:solidFill>
                  <a:srgbClr val="FF0000"/>
                </a:solidFill>
                <a:effectLst>
                  <a:outerShdw blurRad="38100" dist="38100" dir="2700000" algn="tl">
                    <a:srgbClr val="000000">
                      <a:alpha val="43137"/>
                    </a:srgbClr>
                  </a:outerShdw>
                </a:effectLst>
              </a:rPr>
              <a:t/>
            </a:r>
            <a:br>
              <a:rPr lang="es-ES_tradnl" sz="6700" b="1" dirty="0" smtClean="0">
                <a:solidFill>
                  <a:srgbClr val="FF0000"/>
                </a:solidFill>
                <a:effectLst>
                  <a:outerShdw blurRad="38100" dist="38100" dir="2700000" algn="tl">
                    <a:srgbClr val="000000">
                      <a:alpha val="43137"/>
                    </a:srgbClr>
                  </a:outerShdw>
                </a:effectLst>
              </a:rPr>
            </a:br>
            <a:r>
              <a:rPr lang="es-ES_tradnl" sz="6700" b="1" dirty="0" smtClean="0">
                <a:solidFill>
                  <a:srgbClr val="FF0000"/>
                </a:solidFill>
                <a:effectLst>
                  <a:outerShdw blurRad="38100" dist="38100" dir="2700000" algn="tl">
                    <a:srgbClr val="000000">
                      <a:alpha val="43137"/>
                    </a:srgbClr>
                  </a:outerShdw>
                </a:effectLst>
              </a:rPr>
              <a:t/>
            </a:r>
            <a:br>
              <a:rPr lang="es-ES_tradnl" sz="6700" b="1" dirty="0" smtClean="0">
                <a:solidFill>
                  <a:srgbClr val="FF0000"/>
                </a:solidFill>
                <a:effectLst>
                  <a:outerShdw blurRad="38100" dist="38100" dir="2700000" algn="tl">
                    <a:srgbClr val="000000">
                      <a:alpha val="43137"/>
                    </a:srgbClr>
                  </a:outerShdw>
                </a:effectLst>
              </a:rPr>
            </a:br>
            <a:r>
              <a:rPr lang="es-ES_tradnl" sz="6700" b="1" dirty="0" smtClean="0">
                <a:solidFill>
                  <a:srgbClr val="FF0000"/>
                </a:solidFill>
                <a:effectLst>
                  <a:outerShdw blurRad="38100" dist="38100" dir="2700000" algn="tl">
                    <a:srgbClr val="000000">
                      <a:alpha val="43137"/>
                    </a:srgbClr>
                  </a:outerShdw>
                </a:effectLst>
              </a:rPr>
              <a:t>- la salvación es para todos: </a:t>
            </a:r>
            <a:r>
              <a:rPr lang="es-ES_tradnl" sz="6700" b="1" smtClean="0">
                <a:solidFill>
                  <a:srgbClr val="FF0000"/>
                </a:solidFill>
                <a:effectLst>
                  <a:outerShdw blurRad="38100" dist="38100" dir="2700000" algn="tl">
                    <a:srgbClr val="000000">
                      <a:alpha val="43137"/>
                    </a:srgbClr>
                  </a:outerShdw>
                </a:effectLst>
              </a:rPr>
              <a:t>esfuerzo constante</a:t>
            </a:r>
            <a:r>
              <a:rPr lang="es-ES_tradnl" dirty="0" smtClean="0"/>
              <a:t/>
            </a:r>
            <a:br>
              <a:rPr lang="es-ES_tradnl" dirty="0" smtClean="0"/>
            </a:br>
            <a:r>
              <a:rPr lang="es-CO" dirty="0" smtClean="0"/>
              <a:t/>
            </a:r>
            <a:br>
              <a:rPr lang="es-CO" dirty="0" smtClean="0"/>
            </a:br>
            <a:endParaRPr lang="es-CO" dirty="0"/>
          </a:p>
        </p:txBody>
      </p:sp>
      <p:sp>
        <p:nvSpPr>
          <p:cNvPr id="32770" name="AutoShape 2" descr="data:image/jpg;base64,/9j/4AAQSkZJRgABAQAAAQABAAD/2wBDAAkGBwgHBgkIBwgKCgkLDRYPDQwMDRsUFRAWIB0iIiAdHx8kKDQsJCYxJx8fLT0tMTU3Ojo6Iys/RD84QzQ5Ojf/2wBDAQoKCg0MDRoPDxo3JR8lNzc3Nzc3Nzc3Nzc3Nzc3Nzc3Nzc3Nzc3Nzc3Nzc3Nzc3Nzc3Nzc3Nzc3Nzc3Nzc3Nzf/wAARCAC3AJgDASIAAhEBAxEB/8QAGwAAAQUBAQAAAAAAAAAAAAAABAABAgMFBgf/xAA5EAABBAEDAgQEBAQFBQEAAAABAAIDEQQFEiExQQYTUWEHInGBFDKRoSMzQlIVJGKxwRYXY9Hw4f/EABkBAAIDAQAAAAAAAAAAAAAAAAECAAMEBf/EACMRAAMAAgMAAgIDAQAAAAAAAAABAgMREiExBBMUIjJBUXH/2gAMAwEAAhEDEQA/APW9Rz5ceYMYEMNVyD/an1kXlfZBNCVsumVoN/xTI/0qQ1Sb0aEFtUmtQ2NxQb/iU3oPsnGoyoQBTa1K6YOKC/x03+lIZ01/0ocDhOGobYeKCRmy90/42T0VG1LahyZOMl4zZPRS/GP9EMAnpTkw8EFDKkPugs3xBh4D9mXkMjdV0bNfonzZxiYGRlO5EMTn160LXkWfPp2XunzZ3GdzgHv3OBDz6UqsmVzrRbg+POTez2HG1eLMj34srZG+o7Kw5ko6gFeKeE9TytP8bwYYke/Fl2BzrsEOHUn6r2R7eU03TQuTFM1pFxzpB2Cb8fJ6Ici021OqZXxRoYmS+WTa5JU6eP432SVk7aKr6YNq4/zI+iEaEbq/OQPohWhRlkvocNUwEgFa0cJWxivaVNqkWlO1K2QiBamG0U9X0WZm6scWXYI2GjV7+f2S1SlbY0y6ekalJLN03VG5uRJG+g7qwX2rkLUoVyQPqVJtUtoFS5emMAE4aD16Ji5jW257R9SgMrWoMZpLQX0aJrhBtL0KlvwH8ZZbcLw1qDjy50L2MHWyRX/K8bOpQvfE4QgRtFl183VE16X3XpGvSt8R4phbkPxWgjftaCXAcgWenPcLzHN0CWKR7YpXtYDtaC0Opo91TylvbNmBXC0kG4Goxz+J9MihDWEyMt11YBILV7o7kheE42jDG1LEm8t0kMMQtzTTgf7h6kHt6L2Xw7qEmp6XHNO0tmBLJAW7bI712tNLnekJ8hW/2oOrkpqVlcJbfRWoybLcAfxvskpYf837JK6PCm/QXVR/mB9EKEZqfM4Qwaox58HaFa1RaFYEjCORwmAUgpUgQYBD5On4+UD5rCSebDjwi2jhSb1SvT6YU2vDnJvDr49zsWXcewPBH3WS/MyIZRj5Yfua8NBPZd5x3XM65E0jLc5oJbIHAkfRZMsLHO5NWHK7rVGVLO1zQ4n8wBqvXuh5C98LmuJJB79+OUpOfLa0cNABV9Eh1+yzttmlToy2gtaSCRYopCtgDuQERLHtDm97KGkG0tSFiYJqIbFD5zWtD4z1A6jof91p+ENdbj5/4eZ1Md8prseKKy9TN4WQP/Gucx5ZI9Vho01waSfWq/8AS04VtbDUq5aZ74AltVOlTNyNPx5QQdzBf17oojhbl4cZpp6HxW1JaSnAKckrY8Kq9A9QbcwVDRSJzv51+ypaFGWT4IAKVcJ9qkBwkYdjBTASDVKqQIJoT0pAJyErIRb1QWpaYzMbvaA2Ud/UI8BTCDlUtNBVOXtHMxeG5nSEySMa0ntzwi8rQW+QRjm3VyHH8y3O6euEn4+PWhnnve9nnWTE5hcHgh7eoQD6MQcejeT9F0GvuhOdL5QpjQbJ7nvS5XU8tuDiyPc2wG01tdysLjV8To465SmzIzsxs9ta1xY7j6hDQsJymuEzXnoABQHqgJJHSbTGSW9qKUE580yNuwNrQOeFq4NLSNc0l0es+AtQvHfhSut4JcB6WuyDV5b8PzJPrTasgN3Po9KFBeqDorcX8Tk/NlTmev7Hj6pJ2DlJaZXRgYFn/wA0KlqvzhcoVI4UfpbPhMKQTNUwErRCQClSTQpAIaJsaqT9lLbwkAhoGyIUgE4banSiQrZGkHrGY3A0+WZx5ApvuT0RwpcX43znOzsXCZ+Rvzv9yen7WhkfGGyzDH2ZEjGyJS5jnPPJH+64zxHmDLlLIyfKiHX1ct3X80Y0IZG4b3HgHsuSyiGNay/4j3Akeyw4JbfJnZSSkjjnynRNoEdvcpvw1ZD2F20s/qA7KnI3Nha4dWydVoGn5TXnjzKv6FaX0Ge3o9B+GEDjLNNxTW7bHclejBcb8Ncby9NldXO6l2dFPjX6nK+ZW8zHakkwUeUlonwyMCzuJQqW8q/O/mhUhwHUqNDp9FgCkFT5w7BLe53XohoISHAd1LeEJddFNrj3U0TQW14cpUqGGjwr28hBiDhPSQT0oQZxrnsvLda1FsmoyTvcBulc5t9do6fsvStTeY9PyHC7Ebqrr0Xi+stc0MfQvkAEqnP2tHQ+BG22ZOpZxnyX5Egtw/IPZZLnEybncvcNxtHyjdw7l3UlCbQ58ri0fmaxv07lLjSSNmTtikLgyRv9Ipw/XlaQhIa26tvFj2UWQNkLrHG01YROK3zGRs6lxq/cghLT2WQu2eueAYy3Q2vI/O8n7LpaWP4RhMHh/EaepbZWwtMTqUcPNXLJTEkkknRUZ2on+KPohAidR/nD6IYBRli8JgcqfI7KLeFaOUAkObU+VLbynpQg7HdlfGTfsqGgK1vB4UEYSnVbSVME90RROFg30Xj/AIriEOXNEWfke75h6XwvYCvMNX0w5GbKZXcF5ca6kk2qM/aRu+DXGns4Z8WxjpJG00HhPDiF4iJoEnceF1GZpEb9sZJ68hqjHp7d9EusGgL7KmW/Dfdy+0ZrYGBv5QHHgqekY3mZYiLaAc13HYhbEmnh5DmHn/lX6Zifh9QicRYuim47EeTSPSdOi8nBgjqqYOESosI2t9KUlrOK+3sSSSSKAZmoA+cqWttGZjbk6KsR1SVlqfRU2M2rmsoKW0Ns9lQ/Px43FpdZHog2kRbfhaOqnV9kGNSiJqMWfqpfjXDmh9KKHNB4sJDTakLBQf8AiBH9ASbnud0Y39VOSI5ZpMd6lWbhXUfqseSSSU/M9zW/2t4Csa0gg7j0RT2K5NMuFE2uXzYWl73bRuJPNLa3lrDRPRZs/JukX2NHTMSSDknvfVUsxNr9y1nsu+Byk3HGwqpyaOZlwQktqu6JixwHA1SLhhDT07q6KMbqTKRXZv4L/MxInd9tH7IhUQCOKINZw0KYeD0VhlfbLUlCN1upJFCkJiA75kNLO1jTQ3HtSfOJ3ULQYbySeyVliQHnPy5zTaYwehQkeLNY3Gx3KLycoxW2NjpH9drf/uPugjqJZC6aeWKONoJLmkOA+98/oqK4r0044tr9UHxY5Z0oe6vDXdui5D/rbTre0SyDb+VzmmnfQAFQb8QIWSAOjY9liyNw4/RKrktfxsz/AKO1bC2+Wj6KXlgdGoLTtdxM2BssBa6N39TOR9+4WjHPHKLa4EexVicvwz1Nz6iuj/arG2eysAvpyFPbwrEitsqcOCPZCPYtB7RtVDmjuOEQJgBjs9FMt2tqlc6geFB7m1yoMVAeylFHveAOpThzERihrpLHYKAbLwHDgCwpDe09b9lP7KLxx0UE2WQP3Se6SrxN3n/N0pJFC0Qz3hsnKwtYz/w0Qa14a598k1tAHLv/AL1WlrUgbMAvO/H82QH4zmuIx9rgQBdmx1+1KrK2uka/jY1dJMO1ICSMfPLLGCWlsUjtpcOocR1rvfJ9lzWdYaY3NkaAbDQwRsH0HJKJ8P8AiMNZJg5v55KdHITt3u7gn1UMzJ0/KyHtmM8JvoSCW17UsNN77OzhaXWjn8rMggFyPjaLrk8orEws/UIGzYOnz5ELukkbbaff1RGZ4V0rUgwN1aQN9Nrb+lGv91vafoLpMR+PiaxLI+GLbDCCYdp6gktJvp34TvJCSEvLk5Pa0jlo35GBlPxtskco/PE4FpPuQf8AddX4d8Q5c2SMSUOl+Ult/mFC+vdWN0LOy9HnOViudnssxkVUh5+UUa+/Cr0PwlrQmZkySNwnsui+nu/QGkV34F5Mbhq9bOy0rXseR/kyv2Sjqx3B+y6COdjwCK9V5r4m0nUcPGGc8Qyth5fLjgse3328j90X4f8AF7QyODOBoihKDf6hWxlc9Mw5fiTc88T2ehOkbVcIaV7O5QseWyaNskTmvY4cOa7hQlkV/IwcNelz3N7KhzmkgId8wHU19UmyMIuwfuhyH4hBDD0RuE1my2nk8LN81vQAhPHkiN9g/Yo8gOTZcaCpkkNd/wBUMzLDjZ4UzKHdlOSFU6CMIkzc+iSfBNy/ZJOn0V16YPiWVzc8NDqFLltbaMvBka4B5Z8zQf3/AGWx40n8nUrJH5apcnmalXytF+valjytttI3YHx0zmcvGY9pAvb256BUTPkfHuvdKz5WTHrIOzXf6h2Pdacnz7nsABB5HqFlZZdC7zCPkcKd6H2IQlv+zq5FLnlIFFrkbcl0OUXQFp4LhwfZakGp7DvZOQerXsJFrKzcDH1OhI4RTDhsh5+xPce6ngaRkYLmiSdmx3Vl2SfUKyphrsyxeZVrW1/p6NpnivPi0+GSpJGtJD5S0kH0srosHxbhzhu6QN4+bcQKK8zlyfwsHkNa5lcPAd+b3PuoYM2L+IZJJlYrXtohk0RcP/Sy8aW2maLw42vOz1dms6bmTOx25MMhkbt8sOBv2Xk+RLJp+VPHHy1kjmlh9iu403xAMmJjJsSAsbz52NHYHvtBd/wuV8Y40ceqSZGMWuhyP4gI6bv6h+vP3TY231RVjX1710HaD4jlxgSx4Md8scTX/wCfVd1j5rcmESxv4NX7ey8bx5HMe1zAAQei6rQtUdC4FrnbHCi09lbtx/wGWJzLkv5Hbz5TWinPr3IQ0eoxvftEkTq44Kyc3Ud0dU0Ejg9Vxk+tPfK6GN3lyREWQaBH2+ym3T6MfHiuz085TC3cJGED3tUuzYuN5YR/pJC4rS9VDyxmXkRPIcHdKpvpyuixsrEyzcLmSAcE2g210RJM2oMxnIEpPsRaLh1AeZse9tnoLWS2CNtGi32Ceba7p0HcoumicUzrtJk3Sm+tcpLJ8LTSHKdFJztHBKS0463JjyzqiXiXwpJrOYJ25Hl0KpY8vw8kcwD8WLBvkJJIuUxfspIpf8NpXODm5gHFFVu+GUjgWuzBtIoiuqSSHCf8Lp+TlS0mC/8Aad7DcWcALvaRYKsPwtnNFme5gBsBp4H09Ekk3FCL5GReMtPwve8kvzrcevCfH+FzIn7nTh/tdJJIfXL6G/KyrvZoN+HuPx+RpHQ1Z/UEFT1HwDHnYwYcmQPabBc/eB9L5/dJJD6Y34MvmZn6zJPwtdfy5pH2RGP8Op8dwd+N3D+0pJJnEvoX8jJv0IyPAEs1f5uh6ISb4ZGXl2RG53W3NBKSSCxSvBazXT7ZQz4WysyBI3NG3qWFtg/qteDwI6CQyMyGhzgASB1pJJRwhfspGlF4WlYAHZRIVw8OUK839kkkPrn/AAP3WE6ZorsPL84ybhVUkkknlJLSEdNvbP/Z"/>
          <p:cNvSpPr>
            <a:spLocks noChangeAspect="1" noChangeArrowheads="1"/>
          </p:cNvSpPr>
          <p:nvPr/>
        </p:nvSpPr>
        <p:spPr bwMode="auto">
          <a:xfrm>
            <a:off x="155575" y="-784225"/>
            <a:ext cx="1362075" cy="1638300"/>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ransition spd="slow" advClick="0" advTm="1000">
    <p:strips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1026" name="Picture 2" descr="C:\Users\Padre Wilson\Pictures\hqdefault.jpg"/>
          <p:cNvPicPr>
            <a:picLocks noGrp="1" noChangeAspect="1" noChangeArrowheads="1"/>
          </p:cNvPicPr>
          <p:nvPr>
            <p:ph idx="1"/>
          </p:nvPr>
        </p:nvPicPr>
        <p:blipFill>
          <a:blip r:embed="rId2" cstate="print"/>
          <a:srcRect/>
          <a:stretch>
            <a:fillRect/>
          </a:stretch>
        </p:blipFill>
        <p:spPr bwMode="auto">
          <a:xfrm>
            <a:off x="-396552" y="-743154"/>
            <a:ext cx="9787341" cy="7601154"/>
          </a:xfrm>
          <a:prstGeom prst="rect">
            <a:avLst/>
          </a:prstGeom>
          <a:noFill/>
        </p:spPr>
      </p:pic>
      <p:sp>
        <p:nvSpPr>
          <p:cNvPr id="5" name="4 CuadroTexto"/>
          <p:cNvSpPr txBox="1"/>
          <p:nvPr/>
        </p:nvSpPr>
        <p:spPr>
          <a:xfrm>
            <a:off x="611560" y="260648"/>
            <a:ext cx="8532440" cy="2431435"/>
          </a:xfrm>
          <a:prstGeom prst="rect">
            <a:avLst/>
          </a:prstGeom>
          <a:noFill/>
        </p:spPr>
        <p:txBody>
          <a:bodyPr wrap="square" rtlCol="0">
            <a:spAutoFit/>
          </a:bodyPr>
          <a:lstStyle/>
          <a:p>
            <a:pPr algn="ctr"/>
            <a:r>
              <a:rPr lang="es-CO" sz="5400" b="1" dirty="0" smtClean="0">
                <a:solidFill>
                  <a:srgbClr val="FF0000"/>
                </a:solidFill>
                <a:effectLst>
                  <a:outerShdw blurRad="38100" dist="38100" dir="2700000" algn="tl">
                    <a:srgbClr val="000000">
                      <a:alpha val="43137"/>
                    </a:srgbClr>
                  </a:outerShdw>
                </a:effectLst>
              </a:rPr>
              <a:t>2. La puerta angosta </a:t>
            </a:r>
            <a:r>
              <a:rPr lang="es-CO" sz="4400" b="1" dirty="0" smtClean="0">
                <a:solidFill>
                  <a:srgbClr val="FF0000"/>
                </a:solidFill>
                <a:effectLst>
                  <a:outerShdw blurRad="38100" dist="38100" dir="2700000" algn="tl">
                    <a:srgbClr val="000000">
                      <a:alpha val="43137"/>
                    </a:srgbClr>
                  </a:outerShdw>
                </a:effectLst>
              </a:rPr>
              <a:t>(la vida según Dios: vivir el evangelio)</a:t>
            </a:r>
          </a:p>
          <a:p>
            <a:pPr algn="ctr"/>
            <a:r>
              <a:rPr lang="es-CO" sz="5400" b="1" dirty="0" smtClean="0">
                <a:solidFill>
                  <a:srgbClr val="FF0000"/>
                </a:solidFill>
                <a:effectLst>
                  <a:outerShdw blurRad="38100" dist="38100" dir="2700000" algn="tl">
                    <a:srgbClr val="000000">
                      <a:alpha val="43137"/>
                    </a:srgbClr>
                  </a:outerShdw>
                </a:effectLst>
              </a:rPr>
              <a:t> y la puerta ancha </a:t>
            </a:r>
            <a:r>
              <a:rPr lang="es-CO" sz="4000" b="1" dirty="0" smtClean="0">
                <a:solidFill>
                  <a:srgbClr val="FF0000"/>
                </a:solidFill>
                <a:effectLst>
                  <a:outerShdw blurRad="38100" dist="38100" dir="2700000" algn="tl">
                    <a:srgbClr val="000000">
                      <a:alpha val="43137"/>
                    </a:srgbClr>
                  </a:outerShdw>
                </a:effectLst>
              </a:rPr>
              <a:t>(la vida fácil)</a:t>
            </a:r>
            <a:endParaRPr lang="es-CO" sz="4000" b="1" dirty="0">
              <a:solidFill>
                <a:srgbClr val="FF0000"/>
              </a:solidFill>
              <a:effectLst>
                <a:outerShdw blurRad="38100" dist="38100" dir="2700000" algn="tl">
                  <a:srgbClr val="000000">
                    <a:alpha val="43137"/>
                  </a:srgbClr>
                </a:outerShdw>
              </a:effectLst>
            </a:endParaRPr>
          </a:p>
        </p:txBody>
      </p:sp>
    </p:spTree>
  </p:cSld>
  <p:clrMapOvr>
    <a:masterClrMapping/>
  </p:clrMapOvr>
  <p:transition spd="slow" advClick="0" advTm="1000">
    <p:strips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LA ULTIMA CENA 1/1">
            <a:hlinkClick r:id="rId2" tooltip="LA ULTIMA CENA 1/1"/>
          </p:cNvPr>
          <p:cNvPicPr>
            <a:picLocks noChangeAspect="1" noChangeArrowheads="1"/>
          </p:cNvPicPr>
          <p:nvPr/>
        </p:nvPicPr>
        <p:blipFill>
          <a:blip r:embed="rId3" cstate="print"/>
          <a:srcRect/>
          <a:stretch>
            <a:fillRect/>
          </a:stretch>
        </p:blipFill>
        <p:spPr bwMode="auto">
          <a:xfrm>
            <a:off x="-324544" y="-747464"/>
            <a:ext cx="9468544" cy="7605464"/>
          </a:xfrm>
          <a:prstGeom prst="rect">
            <a:avLst/>
          </a:prstGeom>
          <a:noFill/>
        </p:spPr>
      </p:pic>
      <p:sp>
        <p:nvSpPr>
          <p:cNvPr id="2" name="1 Título"/>
          <p:cNvSpPr>
            <a:spLocks noGrp="1"/>
          </p:cNvSpPr>
          <p:nvPr>
            <p:ph type="title"/>
          </p:nvPr>
        </p:nvSpPr>
        <p:spPr/>
        <p:txBody>
          <a:bodyPr/>
          <a:lstStyle/>
          <a:p>
            <a:r>
              <a:rPr lang="es-CO" b="1" dirty="0" smtClean="0">
                <a:solidFill>
                  <a:schemeClr val="bg1"/>
                </a:solidFill>
                <a:effectLst>
                  <a:outerShdw blurRad="38100" dist="38100" dir="2700000" algn="tl">
                    <a:srgbClr val="000000">
                      <a:alpha val="43137"/>
                    </a:srgbClr>
                  </a:outerShdw>
                </a:effectLst>
              </a:rPr>
              <a:t>3. El </a:t>
            </a:r>
            <a:r>
              <a:rPr lang="es-CO" b="1" dirty="0" smtClean="0">
                <a:solidFill>
                  <a:schemeClr val="bg1"/>
                </a:solidFill>
                <a:effectLst>
                  <a:outerShdw blurRad="38100" dist="38100" dir="2700000" algn="tl">
                    <a:srgbClr val="000000">
                      <a:alpha val="43137"/>
                    </a:srgbClr>
                  </a:outerShdw>
                </a:effectLst>
              </a:rPr>
              <a:t>banquete del reino</a:t>
            </a:r>
            <a:endParaRPr lang="es-CO" b="1" dirty="0">
              <a:solidFill>
                <a:schemeClr val="bg1"/>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algn="ctr"/>
            <a:r>
              <a:rPr lang="es-ES_tradnl" dirty="0" smtClean="0">
                <a:solidFill>
                  <a:schemeClr val="bg1"/>
                </a:solidFill>
                <a:effectLst>
                  <a:outerShdw blurRad="38100" dist="38100" dir="2700000" algn="tl">
                    <a:srgbClr val="000000">
                      <a:alpha val="43137"/>
                    </a:srgbClr>
                  </a:outerShdw>
                </a:effectLst>
              </a:rPr>
              <a:t>Por tanto, la plenitud y la riqueza de nuestra vida humana consiste también en la plenitud y la profundidad de nuestras relaciones con las demás personas. </a:t>
            </a:r>
          </a:p>
          <a:p>
            <a:pPr algn="ctr"/>
            <a:r>
              <a:rPr lang="es-ES_tradnl" dirty="0" smtClean="0">
                <a:solidFill>
                  <a:schemeClr val="bg1"/>
                </a:solidFill>
                <a:effectLst>
                  <a:outerShdw blurRad="38100" dist="38100" dir="2700000" algn="tl">
                    <a:srgbClr val="000000">
                      <a:alpha val="43137"/>
                    </a:srgbClr>
                  </a:outerShdw>
                </a:effectLst>
              </a:rPr>
              <a:t>Con la muerte, las relaciones humanas no se acaban sino que alcanzan su máximo nivel de profundidad.</a:t>
            </a:r>
            <a:endParaRPr lang="es-CO" dirty="0">
              <a:solidFill>
                <a:schemeClr val="bg1"/>
              </a:solidFill>
              <a:effectLst>
                <a:outerShdw blurRad="38100" dist="38100" dir="2700000" algn="tl">
                  <a:srgbClr val="000000">
                    <a:alpha val="43137"/>
                  </a:srgbClr>
                </a:outerShdw>
              </a:effectLst>
            </a:endParaRPr>
          </a:p>
        </p:txBody>
      </p:sp>
    </p:spTree>
  </p:cSld>
  <p:clrMapOvr>
    <a:masterClrMapping/>
  </p:clrMapOvr>
  <p:transition spd="slow" advClick="0" advTm="1000">
    <p:strips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Azeneth - No Se Como Amarlo">
            <a:hlinkClick r:id="rId2" tooltip="Azeneth - No Se Como Amarlo"/>
          </p:cNvPr>
          <p:cNvPicPr>
            <a:picLocks noChangeAspect="1" noChangeArrowheads="1"/>
          </p:cNvPicPr>
          <p:nvPr/>
        </p:nvPicPr>
        <p:blipFill>
          <a:blip r:embed="rId3" cstate="print"/>
          <a:srcRect/>
          <a:stretch>
            <a:fillRect/>
          </a:stretch>
        </p:blipFill>
        <p:spPr bwMode="auto">
          <a:xfrm>
            <a:off x="1" y="98630"/>
            <a:ext cx="9480034" cy="6759370"/>
          </a:xfrm>
          <a:prstGeom prst="rect">
            <a:avLst/>
          </a:prstGeom>
          <a:noFill/>
        </p:spPr>
      </p:pic>
      <p:sp>
        <p:nvSpPr>
          <p:cNvPr id="2" name="1 Título"/>
          <p:cNvSpPr>
            <a:spLocks noGrp="1"/>
          </p:cNvSpPr>
          <p:nvPr>
            <p:ph type="title"/>
          </p:nvPr>
        </p:nvSpPr>
        <p:spPr>
          <a:xfrm>
            <a:off x="467544" y="764704"/>
            <a:ext cx="8229600" cy="1143000"/>
          </a:xfrm>
        </p:spPr>
        <p:txBody>
          <a:bodyPr>
            <a:normAutofit fontScale="90000"/>
          </a:bodyPr>
          <a:lstStyle/>
          <a:p>
            <a:r>
              <a:rPr lang="es-ES_tradnl" b="1" dirty="0" smtClean="0">
                <a:solidFill>
                  <a:schemeClr val="bg1"/>
                </a:solidFill>
                <a:effectLst>
                  <a:outerShdw blurRad="38100" dist="38100" dir="2700000" algn="tl">
                    <a:srgbClr val="000000">
                      <a:alpha val="43137"/>
                    </a:srgbClr>
                  </a:outerShdw>
                </a:effectLst>
              </a:rPr>
              <a:t>Contemplemos hoy esta frase:</a:t>
            </a:r>
            <a:r>
              <a:rPr lang="es-ES_tradnl" b="1" dirty="0" smtClean="0">
                <a:solidFill>
                  <a:schemeClr val="bg1"/>
                </a:solidFill>
                <a:effectLst>
                  <a:outerShdw blurRad="38100" dist="38100" dir="2700000" algn="tl">
                    <a:srgbClr val="000000">
                      <a:alpha val="43137"/>
                    </a:srgbClr>
                  </a:outerShdw>
                </a:effectLst>
              </a:rPr>
              <a:t> </a:t>
            </a:r>
            <a:r>
              <a:rPr lang="es-ES_tradnl" b="1" dirty="0" smtClean="0">
                <a:solidFill>
                  <a:schemeClr val="bg1"/>
                </a:solidFill>
                <a:effectLst>
                  <a:outerShdw blurRad="38100" dist="38100" dir="2700000" algn="tl">
                    <a:srgbClr val="000000">
                      <a:alpha val="43137"/>
                    </a:srgbClr>
                  </a:outerShdw>
                </a:effectLst>
              </a:rPr>
              <a:t>“</a:t>
            </a:r>
            <a:r>
              <a:rPr lang="es-ES_tradnl" b="1" i="1" dirty="0" smtClean="0">
                <a:solidFill>
                  <a:schemeClr val="bg1"/>
                </a:solidFill>
                <a:effectLst>
                  <a:outerShdw blurRad="38100" dist="38100" dir="2700000" algn="tl">
                    <a:srgbClr val="000000">
                      <a:alpha val="43137"/>
                    </a:srgbClr>
                  </a:outerShdw>
                </a:effectLst>
              </a:rPr>
              <a:t>Hay últimos que serán primeros, y hay primeros que serán últimos</a:t>
            </a:r>
            <a:r>
              <a:rPr lang="es-ES_tradnl" b="1" dirty="0" smtClean="0">
                <a:solidFill>
                  <a:schemeClr val="bg1"/>
                </a:solidFill>
                <a:effectLst>
                  <a:outerShdw blurRad="38100" dist="38100" dir="2700000" algn="tl">
                    <a:srgbClr val="000000">
                      <a:alpha val="43137"/>
                    </a:srgbClr>
                  </a:outerShdw>
                </a:effectLst>
              </a:rPr>
              <a:t>” (13,30).</a:t>
            </a:r>
            <a:r>
              <a:rPr lang="es-CO" dirty="0" smtClean="0"/>
              <a:t/>
            </a:r>
            <a:br>
              <a:rPr lang="es-CO" dirty="0" smtClean="0"/>
            </a:br>
            <a:endParaRPr lang="es-CO" dirty="0"/>
          </a:p>
        </p:txBody>
      </p:sp>
      <p:sp>
        <p:nvSpPr>
          <p:cNvPr id="3" name="2 Marcador de contenido"/>
          <p:cNvSpPr>
            <a:spLocks noGrp="1"/>
          </p:cNvSpPr>
          <p:nvPr>
            <p:ph idx="1"/>
          </p:nvPr>
        </p:nvSpPr>
        <p:spPr/>
        <p:txBody>
          <a:bodyPr/>
          <a:lstStyle/>
          <a:p>
            <a:r>
              <a:rPr lang="es-ES_tradnl" dirty="0" smtClean="0">
                <a:solidFill>
                  <a:srgbClr val="FF0000"/>
                </a:solidFill>
              </a:rPr>
              <a:t> </a:t>
            </a:r>
            <a:endParaRPr lang="es-CO" dirty="0" smtClean="0">
              <a:solidFill>
                <a:srgbClr val="FF0000"/>
              </a:solidFill>
            </a:endParaRPr>
          </a:p>
          <a:p>
            <a:pPr algn="ctr"/>
            <a:r>
              <a:rPr lang="es-ES_tradnl" dirty="0" smtClean="0">
                <a:solidFill>
                  <a:srgbClr val="FF0000"/>
                </a:solidFill>
              </a:rPr>
              <a:t>El dicho se entiende observando la composición de la mesa. Los primeros (los judíos) y los últimos (los paganos) pasan todos por la misma puerta: la exigencia es la misma para todos.</a:t>
            </a:r>
            <a:endParaRPr lang="es-CO" dirty="0">
              <a:solidFill>
                <a:srgbClr val="FF0000"/>
              </a:solidFill>
            </a:endParaRPr>
          </a:p>
        </p:txBody>
      </p:sp>
    </p:spTree>
  </p:cSld>
  <p:clrMapOvr>
    <a:masterClrMapping/>
  </p:clrMapOvr>
  <p:transition spd="slow" advClick="0" advTm="1000">
    <p:strips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Título"/>
          <p:cNvSpPr>
            <a:spLocks noGrp="1"/>
          </p:cNvSpPr>
          <p:nvPr>
            <p:ph type="title"/>
          </p:nvPr>
        </p:nvSpPr>
        <p:spPr>
          <a:xfrm>
            <a:off x="857224" y="642918"/>
            <a:ext cx="7772400" cy="5534025"/>
          </a:xfrm>
        </p:spPr>
        <p:txBody>
          <a:bodyPr>
            <a:noAutofit/>
          </a:bodyPr>
          <a:lstStyle/>
          <a:p>
            <a:pPr algn="ctr"/>
            <a:r>
              <a:rPr lang="es-ES" sz="6000" dirty="0" smtClean="0">
                <a:effectLst>
                  <a:outerShdw blurRad="38100" dist="38100" dir="2700000" algn="tl">
                    <a:srgbClr val="000000">
                      <a:alpha val="43137"/>
                    </a:srgbClr>
                  </a:outerShdw>
                </a:effectLst>
                <a:latin typeface="Constantia" pitchFamily="18" charset="0"/>
              </a:rPr>
              <a:t>Esta es nuestra fe. </a:t>
            </a:r>
            <a:br>
              <a:rPr lang="es-ES" sz="6000" dirty="0" smtClean="0">
                <a:effectLst>
                  <a:outerShdw blurRad="38100" dist="38100" dir="2700000" algn="tl">
                    <a:srgbClr val="000000">
                      <a:alpha val="43137"/>
                    </a:srgbClr>
                  </a:outerShdw>
                </a:effectLst>
                <a:latin typeface="Constantia" pitchFamily="18" charset="0"/>
              </a:rPr>
            </a:br>
            <a:r>
              <a:rPr lang="es-ES" sz="6000" dirty="0" smtClean="0">
                <a:effectLst>
                  <a:outerShdw blurRad="38100" dist="38100" dir="2700000" algn="tl">
                    <a:srgbClr val="000000">
                      <a:alpha val="43137"/>
                    </a:srgbClr>
                  </a:outerShdw>
                </a:effectLst>
                <a:latin typeface="Constantia" pitchFamily="18" charset="0"/>
              </a:rPr>
              <a:t>Esta es la fe de la Iglesia, que nos gloriamos de profesar en Cristo Jesús, nuestro Señor. </a:t>
            </a:r>
          </a:p>
        </p:txBody>
      </p:sp>
    </p:spTree>
  </p:cSld>
  <p:clrMapOvr>
    <a:masterClrMapping/>
  </p:clrMapOvr>
  <p:transition spd="slow" advClick="0" advTm="1000">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285728"/>
            <a:ext cx="8715436" cy="4678204"/>
          </a:xfrm>
          <a:prstGeom prst="rect">
            <a:avLst/>
          </a:prstGeom>
        </p:spPr>
        <p:txBody>
          <a:bodyPr wrap="square">
            <a:spAutoFit/>
          </a:bodyPr>
          <a:lstStyle/>
          <a:p>
            <a:pPr algn="ctr"/>
            <a:r>
              <a:rPr lang="es-CO" sz="6600" b="1" i="1" dirty="0" smtClean="0">
                <a:solidFill>
                  <a:srgbClr val="C00000"/>
                </a:solidFill>
                <a:effectLst>
                  <a:outerShdw blurRad="38100" dist="38100" dir="2700000" algn="tl">
                    <a:srgbClr val="000000">
                      <a:alpha val="43137"/>
                    </a:srgbClr>
                  </a:outerShdw>
                </a:effectLst>
                <a:latin typeface="Constantia" pitchFamily="18" charset="0"/>
              </a:rPr>
              <a:t>TODOS:</a:t>
            </a:r>
          </a:p>
          <a:p>
            <a:endParaRPr lang="es-CO" sz="7200" b="1" i="1" dirty="0">
              <a:latin typeface="Constantia" pitchFamily="18" charset="0"/>
            </a:endParaRPr>
          </a:p>
          <a:p>
            <a:pPr algn="ctr"/>
            <a:r>
              <a:rPr lang="es-CO" sz="8000" b="1" i="1" dirty="0" smtClean="0">
                <a:latin typeface="Constantia" pitchFamily="18" charset="0"/>
              </a:rPr>
              <a:t>Escúchanos Padre bueno.</a:t>
            </a:r>
            <a:endParaRPr lang="es-ES" sz="8000" b="1" i="1" dirty="0">
              <a:latin typeface="Constantia" pitchFamily="18" charset="0"/>
            </a:endParaRPr>
          </a:p>
        </p:txBody>
      </p:sp>
    </p:spTree>
  </p:cSld>
  <p:clrMapOvr>
    <a:masterClrMapping/>
  </p:clrMapOvr>
  <p:transition spd="slow" advClick="0" advTm="1000">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285720" y="1285860"/>
            <a:ext cx="8643966" cy="4462760"/>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40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OFERTORIO</a:t>
            </a:r>
          </a:p>
          <a:p>
            <a:pPr marL="742950" indent="-742950" algn="ctr" eaLnBrk="0" hangingPunct="0">
              <a:tabLst>
                <a:tab pos="5943600" algn="r"/>
              </a:tabLst>
              <a:defRPr/>
            </a:pPr>
            <a:endParaRPr lang="es-ES" sz="3600"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defRPr/>
            </a:pPr>
            <a:r>
              <a:rPr lang="es-ES" sz="3600" dirty="0" smtClean="0">
                <a:latin typeface="Constantia" pitchFamily="18" charset="0"/>
                <a:cs typeface="Times New Roman" pitchFamily="18" charset="0"/>
              </a:rPr>
              <a:t>Te ofrezco Señor mi canto de amor, eres mi ilusión, mi fe, mi luz, mi verdad, bendice Señor el vino y el pan, y dadme a beber la inmensa gloria de Dios.(Bis)</a:t>
            </a:r>
          </a:p>
          <a:p>
            <a:pPr algn="ctr" eaLnBrk="0" hangingPunct="0">
              <a:tabLst>
                <a:tab pos="5943600" algn="r"/>
              </a:tabLst>
              <a:defRPr/>
            </a:pPr>
            <a:r>
              <a:rPr lang="es-ES" sz="3200" dirty="0" smtClean="0">
                <a:latin typeface="Constantia" pitchFamily="18" charset="0"/>
                <a:cs typeface="Times New Roman" pitchFamily="18" charset="0"/>
              </a:rPr>
              <a:t> </a:t>
            </a:r>
          </a:p>
          <a:p>
            <a:pPr marL="742950" indent="-742950" algn="ctr" eaLnBrk="0" hangingPunct="0">
              <a:tabLst>
                <a:tab pos="5943600" algn="r"/>
              </a:tabLst>
              <a:defRPr/>
            </a:pPr>
            <a:endParaRPr lang="es-ES" sz="3200" b="1" dirty="0" smtClean="0">
              <a:latin typeface="Constantia" pitchFamily="18" charset="0"/>
            </a:endParaRPr>
          </a:p>
        </p:txBody>
      </p:sp>
      <p:pic>
        <p:nvPicPr>
          <p:cNvPr id="2050" name="Picture 2" descr="C:\Documents and Settings\Parroquia\Mis documentos\Mis imágenes\IMAGENES\ofertorio4.jpg"/>
          <p:cNvPicPr>
            <a:picLocks noChangeAspect="1" noChangeArrowheads="1"/>
          </p:cNvPicPr>
          <p:nvPr/>
        </p:nvPicPr>
        <p:blipFill>
          <a:blip r:embed="rId3" cstate="print"/>
          <a:srcRect/>
          <a:stretch>
            <a:fillRect/>
          </a:stretch>
        </p:blipFill>
        <p:spPr bwMode="auto">
          <a:xfrm>
            <a:off x="571472" y="142852"/>
            <a:ext cx="1928826" cy="2379964"/>
          </a:xfrm>
          <a:prstGeom prst="rect">
            <a:avLst/>
          </a:prstGeom>
          <a:ln>
            <a:noFill/>
          </a:ln>
          <a:effectLst>
            <a:softEdge rad="112500"/>
          </a:effectLst>
        </p:spPr>
      </p:pic>
    </p:spTree>
  </p:cSld>
  <p:clrMapOvr>
    <a:masterClrMapping/>
  </p:clrMapOvr>
  <p:transition spd="slow" advClick="0" advTm="1000">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285720" y="71414"/>
            <a:ext cx="8501122" cy="600079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s-CO" sz="3200" b="1" i="0" u="none" strike="noStrike" kern="1200" cap="none" spc="0" normalizeH="0" baseline="0" noProof="0" dirty="0" smtClean="0">
                <a:ln>
                  <a:noFill/>
                </a:ln>
                <a:effectLst/>
                <a:uLnTx/>
                <a:uFillTx/>
                <a:latin typeface="Constantia" pitchFamily="18" charset="0"/>
              </a:rPr>
              <a:t>CANTO DE ENTRADA</a:t>
            </a:r>
            <a:endParaRPr kumimoji="0" lang="es-ES" sz="3200" b="0" i="0" u="none" strike="noStrike" kern="1200" cap="none" spc="0" normalizeH="0" baseline="0" noProof="0" dirty="0" smtClean="0">
              <a:ln>
                <a:noFill/>
              </a:ln>
              <a:effectLst/>
              <a:uLnTx/>
              <a:uFillTx/>
              <a:latin typeface="Constantia" pitchFamily="18" charset="0"/>
            </a:endParaRPr>
          </a:p>
          <a:p>
            <a:pPr marL="742950" indent="-742950" algn="ctr">
              <a:spcBef>
                <a:spcPct val="20000"/>
              </a:spcBef>
              <a:defRPr/>
            </a:pPr>
            <a:r>
              <a:rPr lang="es-CO" sz="3200" b="1" i="1" dirty="0" smtClean="0">
                <a:solidFill>
                  <a:srgbClr val="C00000"/>
                </a:solidFill>
                <a:effectLst>
                  <a:outerShdw blurRad="38100" dist="38100" dir="2700000" algn="tl">
                    <a:srgbClr val="000000">
                      <a:alpha val="43137"/>
                    </a:srgbClr>
                  </a:outerShdw>
                </a:effectLst>
                <a:latin typeface="Constantia" pitchFamily="18" charset="0"/>
              </a:rPr>
              <a:t>CRISTO ESTA CONMIGO</a:t>
            </a:r>
          </a:p>
          <a:p>
            <a:pPr marL="742950" indent="-742950" algn="just">
              <a:spcBef>
                <a:spcPct val="20000"/>
              </a:spcBef>
              <a:defRPr/>
            </a:pPr>
            <a:r>
              <a:rPr lang="es-CO" sz="3200" b="1" i="1" dirty="0" smtClean="0">
                <a:latin typeface="Constantia" pitchFamily="18" charset="0"/>
              </a:rPr>
              <a:t>Cristo esta conmigo, junto a mi va el Señor, me acompaña siempre, en mi vida, hasta el fin.</a:t>
            </a:r>
          </a:p>
          <a:p>
            <a:pPr marL="742950" indent="-742950" algn="just">
              <a:spcBef>
                <a:spcPct val="20000"/>
              </a:spcBef>
              <a:buAutoNum type="arabicPeriod"/>
              <a:defRPr/>
            </a:pPr>
            <a:r>
              <a:rPr lang="es-CO" sz="3200" i="1" dirty="0" smtClean="0">
                <a:latin typeface="Constantia" pitchFamily="18" charset="0"/>
              </a:rPr>
              <a:t>Ya no temo, Señor la tristeza, ya no temo, Señor la soledad porque eres, Señor, mi alegría, tengo siempre tu amistad.</a:t>
            </a:r>
          </a:p>
          <a:p>
            <a:pPr marL="742950" indent="-742950" algn="just">
              <a:spcBef>
                <a:spcPct val="20000"/>
              </a:spcBef>
              <a:buAutoNum type="arabicPeriod"/>
              <a:defRPr/>
            </a:pPr>
            <a:r>
              <a:rPr lang="es-CO" sz="3200" i="1" dirty="0" smtClean="0">
                <a:latin typeface="Constantia" pitchFamily="18" charset="0"/>
              </a:rPr>
              <a:t>Ya no temo, Señor, a la noche, ya no temo Señor, la oscuridad, porque brilla tu luz en las sombras, ya no hay noche, Tú eres la luz.</a:t>
            </a:r>
            <a:endParaRPr lang="es-ES" sz="3200" i="1" dirty="0" smtClean="0">
              <a:latin typeface="Constantia" pitchFamily="18" charset="0"/>
            </a:endParaRPr>
          </a:p>
        </p:txBody>
      </p:sp>
    </p:spTree>
  </p:cSld>
  <p:clrMapOvr>
    <a:masterClrMapping/>
  </p:clrMapOvr>
  <p:transition spd="slow" advClick="0" advTm="1000">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357158" y="1142984"/>
            <a:ext cx="8072494" cy="3847207"/>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40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SANTO</a:t>
            </a:r>
          </a:p>
          <a:p>
            <a:pPr algn="ctr" eaLnBrk="0" hangingPunct="0">
              <a:tabLst>
                <a:tab pos="5943600" algn="r"/>
              </a:tabLst>
            </a:pPr>
            <a:endParaRPr lang="es-ES" sz="3400" b="1"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ES" sz="3400" dirty="0" smtClean="0">
                <a:latin typeface="Constantia" pitchFamily="18" charset="0"/>
                <a:cs typeface="Times New Roman" pitchFamily="18" charset="0"/>
              </a:rPr>
              <a:t>Santo es el Señor, Dios del universo, llenos están el cielo y la tierra.</a:t>
            </a:r>
          </a:p>
          <a:p>
            <a:pPr algn="ctr" eaLnBrk="0" hangingPunct="0">
              <a:tabLst>
                <a:tab pos="5943600" algn="r"/>
              </a:tabLst>
            </a:pPr>
            <a:r>
              <a:rPr lang="es-ES" sz="3400" dirty="0" smtClean="0">
                <a:latin typeface="Constantia" pitchFamily="18" charset="0"/>
                <a:cs typeface="Times New Roman" pitchFamily="18" charset="0"/>
              </a:rPr>
              <a:t> </a:t>
            </a:r>
          </a:p>
          <a:p>
            <a:pPr algn="ctr" eaLnBrk="0" hangingPunct="0">
              <a:tabLst>
                <a:tab pos="5943600" algn="r"/>
              </a:tabLst>
            </a:pPr>
            <a:r>
              <a:rPr lang="es-ES" sz="3400" dirty="0" smtClean="0">
                <a:latin typeface="Constantia" pitchFamily="18" charset="0"/>
                <a:cs typeface="Times New Roman" pitchFamily="18" charset="0"/>
              </a:rPr>
              <a:t>Hosanna en el cielo, Hosanna en la tierra, bendito el que viene en nombre del Señor.</a:t>
            </a:r>
          </a:p>
        </p:txBody>
      </p:sp>
      <p:pic>
        <p:nvPicPr>
          <p:cNvPr id="5122" name="Picture 2" descr="C:\Documents and Settings\Parroquia\Mis documentos\Mis imágenes\IMAGENES\el_angel_guardian.jpg"/>
          <p:cNvPicPr>
            <a:picLocks noChangeAspect="1" noChangeArrowheads="1"/>
          </p:cNvPicPr>
          <p:nvPr/>
        </p:nvPicPr>
        <p:blipFill>
          <a:blip r:embed="rId3" cstate="print"/>
          <a:srcRect/>
          <a:stretch>
            <a:fillRect/>
          </a:stretch>
        </p:blipFill>
        <p:spPr bwMode="auto">
          <a:xfrm flipH="1">
            <a:off x="7000892" y="214290"/>
            <a:ext cx="1500198" cy="2000240"/>
          </a:xfrm>
          <a:prstGeom prst="rect">
            <a:avLst/>
          </a:prstGeom>
          <a:ln>
            <a:noFill/>
          </a:ln>
          <a:effectLst>
            <a:softEdge rad="112500"/>
          </a:effectLst>
        </p:spPr>
      </p:pic>
    </p:spTree>
  </p:cSld>
  <p:clrMapOvr>
    <a:masterClrMapping/>
  </p:clrMapOvr>
  <p:transition spd="slow" advClick="0" advTm="1000">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dib182"/>
          <p:cNvPicPr>
            <a:picLocks noChangeAspect="1" noChangeArrowheads="1"/>
          </p:cNvPicPr>
          <p:nvPr/>
        </p:nvPicPr>
        <p:blipFill>
          <a:blip r:embed="rId2" cstate="print"/>
          <a:srcRect/>
          <a:stretch>
            <a:fillRect/>
          </a:stretch>
        </p:blipFill>
        <p:spPr bwMode="auto">
          <a:xfrm>
            <a:off x="3071813" y="642938"/>
            <a:ext cx="3100387" cy="3962400"/>
          </a:xfrm>
          <a:prstGeom prst="rect">
            <a:avLst/>
          </a:prstGeom>
          <a:noFill/>
          <a:ln w="9525" algn="ctr">
            <a:noFill/>
            <a:miter lim="800000"/>
            <a:headEnd/>
            <a:tailEnd/>
          </a:ln>
        </p:spPr>
      </p:pic>
      <p:sp>
        <p:nvSpPr>
          <p:cNvPr id="16387" name="2 CuadroTexto"/>
          <p:cNvSpPr txBox="1">
            <a:spLocks noChangeArrowheads="1"/>
          </p:cNvSpPr>
          <p:nvPr/>
        </p:nvSpPr>
        <p:spPr bwMode="auto">
          <a:xfrm>
            <a:off x="571500" y="4786313"/>
            <a:ext cx="8072438" cy="1754187"/>
          </a:xfrm>
          <a:prstGeom prst="rect">
            <a:avLst/>
          </a:prstGeom>
          <a:noFill/>
          <a:ln w="9525">
            <a:noFill/>
            <a:miter lim="800000"/>
            <a:headEnd/>
            <a:tailEnd/>
          </a:ln>
        </p:spPr>
        <p:txBody>
          <a:bodyPr>
            <a:spAutoFit/>
          </a:bodyPr>
          <a:lstStyle/>
          <a:p>
            <a:pPr algn="ctr"/>
            <a:r>
              <a:rPr lang="es-CO" sz="3600">
                <a:latin typeface="Calibri" pitchFamily="34" charset="0"/>
              </a:rPr>
              <a:t>LLEGAMOS AL MOMENTO MÁS IMPORTANTE DE LA EUCARISTÍA </a:t>
            </a:r>
          </a:p>
          <a:p>
            <a:pPr algn="ctr"/>
            <a:r>
              <a:rPr lang="es-CO" sz="3600">
                <a:latin typeface="Calibri" pitchFamily="34" charset="0"/>
              </a:rPr>
              <a:t>NOS PONEMOS DE RODILLAS</a:t>
            </a:r>
          </a:p>
        </p:txBody>
      </p:sp>
    </p:spTree>
  </p:cSld>
  <p:clrMapOvr>
    <a:masterClrMapping/>
  </p:clrMapOvr>
  <p:transition spd="slow" advClick="0" advTm="1000">
    <p:strips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00034" y="142852"/>
            <a:ext cx="8286808" cy="5016758"/>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40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PAZ</a:t>
            </a:r>
          </a:p>
          <a:p>
            <a:pPr algn="ctr" eaLnBrk="0" hangingPunct="0">
              <a:tabLst>
                <a:tab pos="5943600" algn="r"/>
              </a:tabLst>
            </a:pPr>
            <a:endParaRPr lang="es-ES" sz="4000" dirty="0" smtClean="0">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ES" sz="4000" dirty="0" smtClean="0">
                <a:latin typeface="Constantia" pitchFamily="18" charset="0"/>
                <a:cs typeface="Times New Roman" pitchFamily="18" charset="0"/>
              </a:rPr>
              <a:t>Te regalo en un verso mi paz de mi mano que estrecha tu mano, de mi voz que te dice al cantar que del alma te siento mi hermano, toma mi paz, esa paz que nos hace hermanos.</a:t>
            </a:r>
          </a:p>
          <a:p>
            <a:pPr algn="ctr" eaLnBrk="0" hangingPunct="0">
              <a:tabLst>
                <a:tab pos="5943600" algn="r"/>
              </a:tabLst>
            </a:pPr>
            <a:endParaRPr lang="es-ES" sz="4000" dirty="0" smtClean="0">
              <a:latin typeface="Constantia" pitchFamily="18" charset="0"/>
              <a:cs typeface="Times New Roman" pitchFamily="18" charset="0"/>
            </a:endParaRPr>
          </a:p>
        </p:txBody>
      </p:sp>
      <p:pic>
        <p:nvPicPr>
          <p:cNvPr id="3074" name="Picture 2" descr="C:\Documents and Settings\Parroquia\Mis documentos\Mis imágenes\IMAGENES\jesus_y_la_obeja_perdida.jpg"/>
          <p:cNvPicPr>
            <a:picLocks noChangeAspect="1" noChangeArrowheads="1"/>
          </p:cNvPicPr>
          <p:nvPr/>
        </p:nvPicPr>
        <p:blipFill>
          <a:blip r:embed="rId3" cstate="print"/>
          <a:srcRect/>
          <a:stretch>
            <a:fillRect/>
          </a:stretch>
        </p:blipFill>
        <p:spPr bwMode="auto">
          <a:xfrm>
            <a:off x="285720" y="4429132"/>
            <a:ext cx="1665453" cy="2214578"/>
          </a:xfrm>
          <a:prstGeom prst="rect">
            <a:avLst/>
          </a:prstGeom>
          <a:ln>
            <a:noFill/>
          </a:ln>
          <a:effectLst>
            <a:softEdge rad="112500"/>
          </a:effectLst>
        </p:spPr>
      </p:pic>
    </p:spTree>
  </p:cSld>
  <p:clrMapOvr>
    <a:masterClrMapping/>
  </p:clrMapOvr>
  <p:transition spd="slow" advClick="0" advTm="1000">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214314" y="142896"/>
            <a:ext cx="8858280" cy="6286500"/>
          </a:xfrm>
        </p:spPr>
        <p:txBody>
          <a:bodyPr>
            <a:noAutofit/>
          </a:bodyPr>
          <a:lstStyle/>
          <a:p>
            <a:pPr algn="just">
              <a:buFontTx/>
              <a:buNone/>
            </a:pPr>
            <a:r>
              <a:rPr lang="es-CO" sz="3200" b="1" dirty="0" smtClean="0">
                <a:latin typeface="Constantia" pitchFamily="18" charset="0"/>
              </a:rPr>
              <a:t>CANTO DE COMUNIÓN</a:t>
            </a:r>
            <a:endParaRPr lang="es-ES" sz="3200" b="1" dirty="0" smtClean="0">
              <a:latin typeface="Constantia" pitchFamily="18" charset="0"/>
            </a:endParaRPr>
          </a:p>
          <a:p>
            <a:pPr lvl="0" algn="ctr">
              <a:buNone/>
            </a:pPr>
            <a:r>
              <a:rPr lang="es-CO" sz="3600" b="1" dirty="0" smtClean="0">
                <a:solidFill>
                  <a:srgbClr val="002060"/>
                </a:solidFill>
                <a:effectLst>
                  <a:outerShdw blurRad="38100" dist="38100" dir="2700000" algn="tl">
                    <a:srgbClr val="000000">
                      <a:alpha val="43137"/>
                    </a:srgbClr>
                  </a:outerShdw>
                </a:effectLst>
                <a:latin typeface="Constantia" pitchFamily="18" charset="0"/>
              </a:rPr>
              <a:t> </a:t>
            </a:r>
            <a:r>
              <a:rPr lang="es-ES" sz="3600" b="1" dirty="0" smtClean="0">
                <a:solidFill>
                  <a:srgbClr val="C00000"/>
                </a:solidFill>
                <a:effectLst>
                  <a:outerShdw blurRad="38100" dist="38100" dir="2700000" algn="tl">
                    <a:srgbClr val="000000">
                      <a:alpha val="43137"/>
                    </a:srgbClr>
                  </a:outerShdw>
                </a:effectLst>
                <a:latin typeface="Constantia" pitchFamily="18" charset="0"/>
              </a:rPr>
              <a:t>DONDE HAY CARIDAD Y AMOR</a:t>
            </a:r>
          </a:p>
          <a:p>
            <a:pPr lvl="0" algn="just">
              <a:buNone/>
            </a:pPr>
            <a:endParaRPr lang="es-ES" sz="3200" b="1" i="1" dirty="0" smtClean="0">
              <a:solidFill>
                <a:srgbClr val="C00000"/>
              </a:solidFill>
              <a:latin typeface="Constantia" pitchFamily="18" charset="0"/>
            </a:endParaRPr>
          </a:p>
          <a:p>
            <a:pPr marL="742950" indent="-742950" algn="just" eaLnBrk="0" hangingPunct="0">
              <a:buNone/>
              <a:tabLst>
                <a:tab pos="5943600" algn="r"/>
              </a:tabLst>
              <a:defRPr/>
            </a:pPr>
            <a:r>
              <a:rPr lang="es-ES" b="1" i="1" dirty="0" smtClean="0">
                <a:latin typeface="Constantia" pitchFamily="18" charset="0"/>
              </a:rPr>
              <a:t>Donde hay caridad y amor, allí esta el Señor(Bis). </a:t>
            </a:r>
          </a:p>
          <a:p>
            <a:pPr marL="742950" indent="-742950" algn="just" eaLnBrk="0" hangingPunct="0">
              <a:buNone/>
              <a:tabLst>
                <a:tab pos="5943600" algn="r"/>
              </a:tabLst>
              <a:defRPr/>
            </a:pPr>
            <a:r>
              <a:rPr lang="es-ES" b="1" i="1" dirty="0" smtClean="0">
                <a:latin typeface="Constantia" pitchFamily="18" charset="0"/>
              </a:rPr>
              <a:t>   </a:t>
            </a:r>
          </a:p>
          <a:p>
            <a:pPr marL="742950" indent="-742950" algn="just" eaLnBrk="0" hangingPunct="0">
              <a:buNone/>
              <a:tabLst>
                <a:tab pos="5943600" algn="r"/>
              </a:tabLst>
              <a:defRPr/>
            </a:pPr>
            <a:r>
              <a:rPr lang="es-ES" b="1" i="1" dirty="0" smtClean="0">
                <a:latin typeface="Constantia" pitchFamily="18" charset="0"/>
              </a:rPr>
              <a:t>1. </a:t>
            </a:r>
            <a:r>
              <a:rPr lang="es-ES" dirty="0" smtClean="0">
                <a:latin typeface="Constantia" pitchFamily="18" charset="0"/>
              </a:rPr>
              <a:t>Una sala y una mesa, una copa, vino y pan los hermanos compartiendo en amor y en unidad. Nos reúne la presencia y el recuerdo del Señor, celebramos su memoria y la entrega de su amor. </a:t>
            </a:r>
          </a:p>
        </p:txBody>
      </p:sp>
    </p:spTree>
  </p:cSld>
  <p:clrMapOvr>
    <a:masterClrMapping/>
  </p:clrMapOvr>
  <p:transition spd="slow" advClick="0" advTm="1000">
    <p:strips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idx="4294967295"/>
          </p:nvPr>
        </p:nvSpPr>
        <p:spPr>
          <a:xfrm>
            <a:off x="214314" y="1143020"/>
            <a:ext cx="8786842" cy="5214938"/>
          </a:xfrm>
        </p:spPr>
        <p:txBody>
          <a:bodyPr>
            <a:noAutofit/>
          </a:bodyPr>
          <a:lstStyle/>
          <a:p>
            <a:pPr>
              <a:defRPr/>
            </a:pP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r>
              <a:rPr lang="es-CO" sz="3200" dirty="0" smtClean="0">
                <a:solidFill>
                  <a:schemeClr val="tx1"/>
                </a:solidFill>
                <a:latin typeface="Constantia" pitchFamily="18" charset="0"/>
              </a:rPr>
              <a:t> 2. </a:t>
            </a:r>
            <a:r>
              <a:rPr lang="es-CO" sz="3200" dirty="0" smtClean="0">
                <a:latin typeface="Constantia" pitchFamily="18" charset="0"/>
              </a:rPr>
              <a:t>Invitados a la mesa del banquete del Señor, recordamos su mandato de vivir en el amor. Comulgamos en el cuerpo y en la sangre que él nos da.</a:t>
            </a: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r>
              <a:rPr lang="es-ES" sz="3200" b="1" i="1" dirty="0" smtClean="0">
                <a:latin typeface="Constantia" pitchFamily="18" charset="0"/>
              </a:rPr>
              <a:t>Donde hay caridad y amor, allí esta el Señor(Bis). </a:t>
            </a:r>
            <a:br>
              <a:rPr lang="es-ES" sz="3200" b="1" i="1" dirty="0" smtClean="0">
                <a:latin typeface="Constantia" pitchFamily="18" charset="0"/>
              </a:rPr>
            </a:b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r>
              <a:rPr lang="es-ES" sz="3200" dirty="0" smtClean="0">
                <a:solidFill>
                  <a:schemeClr val="tx1"/>
                </a:solidFill>
                <a:latin typeface="Constantia" pitchFamily="18" charset="0"/>
              </a:rPr>
              <a:t>3. Este pan  que da la vida y este cáliz da salud. Nos reúne a los hermanos en el nombre de Jesús. Anunciamos su memoria, celebramos su pasión, el misterio de su muerte y de su resurrección. </a:t>
            </a: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r>
              <a:rPr lang="es-CO" sz="3200" dirty="0" smtClean="0">
                <a:solidFill>
                  <a:schemeClr val="tx1"/>
                </a:solidFill>
                <a:latin typeface="Constantia" pitchFamily="18" charset="0"/>
              </a:rPr>
              <a:t/>
            </a:r>
            <a:br>
              <a:rPr lang="es-CO" sz="3200" dirty="0" smtClean="0">
                <a:solidFill>
                  <a:schemeClr val="tx1"/>
                </a:solidFill>
                <a:latin typeface="Constantia" pitchFamily="18" charset="0"/>
              </a:rPr>
            </a:br>
            <a:endParaRPr lang="es-CO" sz="3200" dirty="0" smtClean="0">
              <a:solidFill>
                <a:schemeClr val="tx1"/>
              </a:solidFill>
              <a:latin typeface="Constantia" pitchFamily="18" charset="0"/>
            </a:endParaRPr>
          </a:p>
        </p:txBody>
      </p:sp>
    </p:spTree>
  </p:cSld>
  <p:clrMapOvr>
    <a:masterClrMapping/>
  </p:clrMapOvr>
  <p:transition spd="slow" advClick="0" advTm="1000">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Parroquia\Mis documentos\Mis imágenes\PENTECOSTES\led.bmp"/>
          <p:cNvPicPr>
            <a:picLocks noChangeAspect="1" noChangeArrowheads="1"/>
          </p:cNvPicPr>
          <p:nvPr/>
        </p:nvPicPr>
        <p:blipFill>
          <a:blip r:embed="rId3" cstate="print"/>
          <a:srcRect/>
          <a:stretch>
            <a:fillRect/>
          </a:stretch>
        </p:blipFill>
        <p:spPr bwMode="auto">
          <a:xfrm>
            <a:off x="7358018" y="4749388"/>
            <a:ext cx="1785982" cy="2108612"/>
          </a:xfrm>
          <a:prstGeom prst="rect">
            <a:avLst/>
          </a:prstGeom>
          <a:ln>
            <a:noFill/>
          </a:ln>
          <a:effectLst>
            <a:softEdge rad="112500"/>
          </a:effectLst>
        </p:spPr>
      </p:pic>
      <p:sp>
        <p:nvSpPr>
          <p:cNvPr id="23554" name="Rectangle 1"/>
          <p:cNvSpPr>
            <a:spLocks noChangeArrowheads="1"/>
          </p:cNvSpPr>
          <p:nvPr/>
        </p:nvSpPr>
        <p:spPr bwMode="auto">
          <a:xfrm>
            <a:off x="214250" y="0"/>
            <a:ext cx="8929750" cy="6163165"/>
          </a:xfrm>
          <a:prstGeom prst="rect">
            <a:avLst/>
          </a:prstGeom>
          <a:noFill/>
          <a:ln w="9525">
            <a:noFill/>
            <a:miter lim="800000"/>
            <a:headEnd/>
            <a:tailEnd/>
          </a:ln>
        </p:spPr>
        <p:txBody>
          <a:bodyPr wrap="square" tIns="152352" bIns="38088" anchor="ctr">
            <a:spAutoFit/>
          </a:bodyPr>
          <a:lstStyle/>
          <a:p>
            <a:pPr algn="ctr" eaLnBrk="0" hangingPunct="0"/>
            <a:r>
              <a:rPr lang="es-ES" sz="4000" b="1" i="1" dirty="0">
                <a:solidFill>
                  <a:srgbClr val="C000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GRUPOS PARROQUIALES</a:t>
            </a:r>
            <a:r>
              <a:rPr lang="es-ES" sz="4000" i="1" dirty="0">
                <a:solidFill>
                  <a:srgbClr val="C000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 </a:t>
            </a:r>
          </a:p>
          <a:p>
            <a:pPr algn="just" eaLnBrk="0" hangingPunct="0"/>
            <a:endParaRPr lang="es-ES" sz="3600" i="1" dirty="0">
              <a:latin typeface="Constantia" pitchFamily="18" charset="0"/>
              <a:ea typeface="Calibri" pitchFamily="34" charset="0"/>
              <a:cs typeface="Times New Roman" pitchFamily="18" charset="0"/>
            </a:endParaRPr>
          </a:p>
          <a:p>
            <a:pPr algn="ctr" eaLnBrk="0" hangingPunct="0"/>
            <a:r>
              <a:rPr lang="es-ES" sz="3600" b="1" i="1" dirty="0">
                <a:latin typeface="Constantia" pitchFamily="18" charset="0"/>
                <a:ea typeface="Calibri" pitchFamily="34" charset="0"/>
                <a:cs typeface="Times New Roman" pitchFamily="18" charset="0"/>
              </a:rPr>
              <a:t>Grupo juvenil: </a:t>
            </a:r>
            <a:r>
              <a:rPr lang="es-ES" sz="3600" i="1" dirty="0">
                <a:latin typeface="Constantia" pitchFamily="18" charset="0"/>
                <a:ea typeface="Calibri" pitchFamily="34" charset="0"/>
                <a:cs typeface="Times New Roman" pitchFamily="18" charset="0"/>
              </a:rPr>
              <a:t>martes 6:00 p.m</a:t>
            </a:r>
            <a:r>
              <a:rPr lang="es-ES" sz="3600" i="1" dirty="0" smtClean="0">
                <a:latin typeface="Constantia" pitchFamily="18" charset="0"/>
                <a:ea typeface="Calibri" pitchFamily="34" charset="0"/>
                <a:cs typeface="Times New Roman" pitchFamily="18" charset="0"/>
              </a:rPr>
              <a:t>.</a:t>
            </a:r>
          </a:p>
          <a:p>
            <a:pPr algn="ctr" eaLnBrk="0" hangingPunct="0"/>
            <a:r>
              <a:rPr lang="es-ES" sz="3600" b="1" i="1" dirty="0" smtClean="0">
                <a:latin typeface="Constantia" pitchFamily="18" charset="0"/>
                <a:ea typeface="Calibri" pitchFamily="34" charset="0"/>
                <a:cs typeface="Times New Roman" pitchFamily="18" charset="0"/>
              </a:rPr>
              <a:t>Alabanza</a:t>
            </a:r>
            <a:r>
              <a:rPr lang="es-ES" sz="3600" b="1" i="1" dirty="0">
                <a:latin typeface="Constantia" pitchFamily="18" charset="0"/>
                <a:ea typeface="Calibri" pitchFamily="34" charset="0"/>
                <a:cs typeface="Times New Roman" pitchFamily="18" charset="0"/>
              </a:rPr>
              <a:t>: </a:t>
            </a:r>
            <a:r>
              <a:rPr lang="es-ES" sz="3600" i="1" dirty="0">
                <a:latin typeface="Constantia" pitchFamily="18" charset="0"/>
                <a:ea typeface="Calibri" pitchFamily="34" charset="0"/>
                <a:cs typeface="Times New Roman" pitchFamily="18" charset="0"/>
              </a:rPr>
              <a:t>miércoles 7:30 p.m.</a:t>
            </a:r>
            <a:r>
              <a:rPr lang="es-ES" sz="3600" i="1" dirty="0">
                <a:solidFill>
                  <a:srgbClr val="336600"/>
                </a:solidFill>
                <a:latin typeface="Constantia" pitchFamily="18" charset="0"/>
                <a:ea typeface="Calibri" pitchFamily="34" charset="0"/>
                <a:cs typeface="Times New Roman" pitchFamily="18" charset="0"/>
              </a:rPr>
              <a:t> </a:t>
            </a:r>
          </a:p>
          <a:p>
            <a:pPr algn="ctr" eaLnBrk="0" hangingPunct="0"/>
            <a:r>
              <a:rPr lang="es-ES" sz="3600" b="1" i="1" dirty="0">
                <a:latin typeface="Constantia" pitchFamily="18" charset="0"/>
                <a:ea typeface="Calibri" pitchFamily="34" charset="0"/>
                <a:cs typeface="Times New Roman" pitchFamily="18" charset="0"/>
              </a:rPr>
              <a:t>Grupo la gran misión: </a:t>
            </a:r>
            <a:r>
              <a:rPr lang="es-ES" sz="3600" i="1" dirty="0">
                <a:latin typeface="Constantia" pitchFamily="18" charset="0"/>
                <a:ea typeface="Calibri" pitchFamily="34" charset="0"/>
                <a:cs typeface="Times New Roman" pitchFamily="18" charset="0"/>
              </a:rPr>
              <a:t>jueves </a:t>
            </a:r>
            <a:r>
              <a:rPr lang="es-ES" sz="3600" i="1" dirty="0" smtClean="0">
                <a:latin typeface="Constantia" pitchFamily="18" charset="0"/>
                <a:ea typeface="Calibri" pitchFamily="34" charset="0"/>
                <a:cs typeface="Times New Roman" pitchFamily="18" charset="0"/>
              </a:rPr>
              <a:t>6:00 </a:t>
            </a:r>
            <a:r>
              <a:rPr lang="es-ES" sz="3600" i="1" dirty="0">
                <a:latin typeface="Constantia" pitchFamily="18" charset="0"/>
                <a:ea typeface="Calibri" pitchFamily="34" charset="0"/>
                <a:cs typeface="Times New Roman" pitchFamily="18" charset="0"/>
              </a:rPr>
              <a:t>p.m</a:t>
            </a:r>
            <a:r>
              <a:rPr lang="es-ES" sz="3600" i="1" dirty="0" smtClean="0">
                <a:latin typeface="Constantia" pitchFamily="18" charset="0"/>
                <a:ea typeface="Calibri" pitchFamily="34" charset="0"/>
                <a:cs typeface="Times New Roman" pitchFamily="18" charset="0"/>
              </a:rPr>
              <a:t>.</a:t>
            </a:r>
          </a:p>
          <a:p>
            <a:pPr algn="ctr" eaLnBrk="0" hangingPunct="0"/>
            <a:r>
              <a:rPr lang="es-CO" sz="4000" b="1" i="1" dirty="0" smtClean="0">
                <a:latin typeface="Constantia" pitchFamily="18" charset="0"/>
                <a:ea typeface="Calibri" pitchFamily="34" charset="0"/>
                <a:cs typeface="Times New Roman" pitchFamily="18" charset="0"/>
              </a:rPr>
              <a:t>Inscripciones abiertas </a:t>
            </a:r>
            <a:r>
              <a:rPr lang="es-CO" sz="4000" i="1" dirty="0" smtClean="0">
                <a:latin typeface="Constantia" pitchFamily="18" charset="0"/>
                <a:ea typeface="Calibri" pitchFamily="34" charset="0"/>
                <a:cs typeface="Times New Roman" pitchFamily="18" charset="0"/>
              </a:rPr>
              <a:t>para: </a:t>
            </a:r>
          </a:p>
          <a:p>
            <a:pPr algn="ctr" eaLnBrk="0" hangingPunct="0"/>
            <a:r>
              <a:rPr lang="es-CO" sz="4000" i="1" dirty="0" smtClean="0">
                <a:latin typeface="Constantia" pitchFamily="18" charset="0"/>
                <a:ea typeface="Calibri" pitchFamily="34" charset="0"/>
                <a:cs typeface="Times New Roman" pitchFamily="18" charset="0"/>
              </a:rPr>
              <a:t>Curso matrimonial</a:t>
            </a:r>
          </a:p>
          <a:p>
            <a:pPr algn="ctr" eaLnBrk="0" hangingPunct="0"/>
            <a:r>
              <a:rPr lang="es-CO" sz="4000" i="1" dirty="0" smtClean="0">
                <a:latin typeface="Constantia" pitchFamily="18" charset="0"/>
                <a:ea typeface="Calibri" pitchFamily="34" charset="0"/>
                <a:cs typeface="Times New Roman" pitchFamily="18" charset="0"/>
              </a:rPr>
              <a:t>Primera Comunión y confirmación.</a:t>
            </a:r>
          </a:p>
          <a:p>
            <a:pPr algn="just" eaLnBrk="0" hangingPunct="0"/>
            <a:r>
              <a:rPr lang="es-ES" sz="3600" i="1" dirty="0" smtClean="0">
                <a:latin typeface="Constantia" pitchFamily="18" charset="0"/>
                <a:ea typeface="Calibri" pitchFamily="34" charset="0"/>
                <a:cs typeface="Times New Roman" pitchFamily="18" charset="0"/>
              </a:rPr>
              <a:t> </a:t>
            </a:r>
            <a:endParaRPr lang="es-ES" sz="3600" b="1" i="1" dirty="0" smtClean="0">
              <a:solidFill>
                <a:srgbClr val="C00000"/>
              </a:solidFill>
              <a:latin typeface="Constantia" pitchFamily="18" charset="0"/>
              <a:ea typeface="Calibri" pitchFamily="34" charset="0"/>
              <a:cs typeface="Times New Roman" pitchFamily="18" charset="0"/>
            </a:endParaRPr>
          </a:p>
          <a:p>
            <a:pPr algn="just" eaLnBrk="0" hangingPunct="0"/>
            <a:r>
              <a:rPr lang="es-ES" sz="3600" b="1" i="1" dirty="0" smtClean="0">
                <a:solidFill>
                  <a:srgbClr val="FF0000"/>
                </a:solidFill>
                <a:latin typeface="Constantia" pitchFamily="18" charset="0"/>
                <a:ea typeface="Calibri" pitchFamily="34" charset="0"/>
                <a:cs typeface="Times New Roman" pitchFamily="18" charset="0"/>
              </a:rPr>
              <a:t>	</a:t>
            </a:r>
            <a:r>
              <a:rPr lang="es-CO" sz="4800" b="1" i="1" dirty="0" smtClean="0">
                <a:solidFill>
                  <a:srgbClr val="002060"/>
                </a:solidFill>
                <a:latin typeface="Constantia" pitchFamily="18" charset="0"/>
                <a:ea typeface="Calibri" pitchFamily="34" charset="0"/>
                <a:cs typeface="Times New Roman" pitchFamily="18" charset="0"/>
              </a:rPr>
              <a:t>¡TE ESPERAMOS!</a:t>
            </a:r>
            <a:endParaRPr lang="es-ES" sz="4800" b="1" i="1" dirty="0">
              <a:solidFill>
                <a:srgbClr val="002060"/>
              </a:solidFill>
              <a:latin typeface="Constantia" pitchFamily="18" charset="0"/>
              <a:ea typeface="Calibri" pitchFamily="34" charset="0"/>
              <a:cs typeface="Times New Roman" pitchFamily="18" charset="0"/>
            </a:endParaRPr>
          </a:p>
        </p:txBody>
      </p:sp>
    </p:spTree>
  </p:cSld>
  <p:clrMapOvr>
    <a:masterClrMapping/>
  </p:clrMapOvr>
  <p:transition spd="slow" advClick="0" advTm="1000">
    <p:strips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539552" y="548680"/>
            <a:ext cx="7772400" cy="1470025"/>
          </a:xfrm>
        </p:spPr>
        <p:txBody>
          <a:bodyPr>
            <a:normAutofit/>
          </a:bodyPr>
          <a:lstStyle/>
          <a:p>
            <a:pPr eaLnBrk="1" hangingPunct="1"/>
            <a:r>
              <a:rPr lang="es-CO" dirty="0" smtClean="0"/>
              <a:t>APORTE ESPIRITUAL</a:t>
            </a:r>
          </a:p>
        </p:txBody>
      </p:sp>
      <p:sp>
        <p:nvSpPr>
          <p:cNvPr id="3075" name="2 Subtítulo"/>
          <p:cNvSpPr>
            <a:spLocks noGrp="1"/>
          </p:cNvSpPr>
          <p:nvPr>
            <p:ph type="subTitle" idx="1"/>
          </p:nvPr>
        </p:nvSpPr>
        <p:spPr>
          <a:xfrm>
            <a:off x="1835696" y="2420888"/>
            <a:ext cx="5738812" cy="3116262"/>
          </a:xfrm>
        </p:spPr>
        <p:txBody>
          <a:bodyPr/>
          <a:lstStyle/>
          <a:p>
            <a:pPr marL="514350" indent="-514350" algn="ctr" eaLnBrk="1" hangingPunct="1"/>
            <a:r>
              <a:rPr lang="es-CO" dirty="0" smtClean="0">
                <a:solidFill>
                  <a:srgbClr val="FF0000"/>
                </a:solidFill>
              </a:rPr>
              <a:t>La espiritualidad y la fiesta de  san Juan </a:t>
            </a:r>
            <a:r>
              <a:rPr lang="es-CO" dirty="0" err="1" smtClean="0">
                <a:solidFill>
                  <a:srgbClr val="FF0000"/>
                </a:solidFill>
              </a:rPr>
              <a:t>Eudes</a:t>
            </a:r>
            <a:endParaRPr lang="es-CO" dirty="0" smtClean="0">
              <a:solidFill>
                <a:srgbClr val="FF0000"/>
              </a:solidFill>
            </a:endParaRPr>
          </a:p>
          <a:p>
            <a:pPr marL="514350" indent="-514350" algn="ctr" eaLnBrk="1" hangingPunct="1"/>
            <a:r>
              <a:rPr lang="es-CO" dirty="0" smtClean="0">
                <a:solidFill>
                  <a:srgbClr val="FF0000"/>
                </a:solidFill>
              </a:rPr>
              <a:t>19 de Agosto de 2010</a:t>
            </a:r>
          </a:p>
        </p:txBody>
      </p:sp>
    </p:spTree>
  </p:cSld>
  <p:clrMapOvr>
    <a:masterClrMapping/>
  </p:clrMapOvr>
  <p:transition spd="slow" advClick="0" advTm="1000">
    <p:strips dir="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323850" y="620713"/>
            <a:ext cx="8569325" cy="5400675"/>
          </a:xfrm>
        </p:spPr>
        <p:txBody>
          <a:bodyPr>
            <a:normAutofit fontScale="90000"/>
          </a:bodyPr>
          <a:lstStyle/>
          <a:p>
            <a:pPr algn="ctr" eaLnBrk="1" hangingPunct="1">
              <a:defRPr/>
            </a:pPr>
            <a:r>
              <a:rPr lang="es-ES" sz="7200" smtClean="0">
                <a:solidFill>
                  <a:srgbClr val="008000"/>
                </a:solidFill>
                <a:effectLst>
                  <a:outerShdw blurRad="38100" dist="38100" dir="2700000" algn="tl">
                    <a:srgbClr val="C0C0C0"/>
                  </a:outerShdw>
                </a:effectLst>
                <a:latin typeface="Monotype Corsiva" pitchFamily="66" charset="0"/>
              </a:rPr>
              <a:t>LA ESPIRITUALIDAD DEL SIGLO XVII</a:t>
            </a:r>
            <a:r>
              <a:rPr lang="es-ES" sz="3500" smtClean="0">
                <a:effectLst>
                  <a:outerShdw blurRad="38100" dist="38100" dir="2700000" algn="tl">
                    <a:srgbClr val="C0C0C0"/>
                  </a:outerShdw>
                </a:effectLst>
              </a:rPr>
              <a:t> </a:t>
            </a:r>
            <a:br>
              <a:rPr lang="es-ES" sz="3500" smtClean="0">
                <a:effectLst>
                  <a:outerShdw blurRad="38100" dist="38100" dir="2700000" algn="tl">
                    <a:srgbClr val="C0C0C0"/>
                  </a:outerShdw>
                </a:effectLst>
              </a:rPr>
            </a:br>
            <a:r>
              <a:rPr lang="es-ES" sz="3500" smtClean="0">
                <a:effectLst>
                  <a:outerShdw blurRad="38100" dist="38100" dir="2700000" algn="tl">
                    <a:srgbClr val="C0C0C0"/>
                  </a:outerShdw>
                </a:effectLst>
              </a:rPr>
              <a:t>Bienvenidos al contexto eclesial del siglo XVII; los invito a que recorramos de una manera sencilla las riquezas de la escuela francesa de espiritualidad.</a:t>
            </a:r>
            <a:r>
              <a:rPr lang="es-ES" sz="3500" smtClean="0"/>
              <a:t> </a:t>
            </a:r>
          </a:p>
        </p:txBody>
      </p:sp>
    </p:spTree>
  </p:cSld>
  <p:clrMapOvr>
    <a:masterClrMapping/>
  </p:clrMapOvr>
  <p:transition spd="slow" advClick="0" advTm="1000">
    <p:strips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s-ES" dirty="0" smtClean="0"/>
              <a:t>ANTECEDENTE: HIJO DEL SIGLO XVI</a:t>
            </a:r>
          </a:p>
        </p:txBody>
      </p:sp>
      <p:sp>
        <p:nvSpPr>
          <p:cNvPr id="5123" name="Rectangle 3"/>
          <p:cNvSpPr>
            <a:spLocks noGrp="1" noChangeArrowheads="1"/>
          </p:cNvSpPr>
          <p:nvPr>
            <p:ph type="body" idx="1"/>
          </p:nvPr>
        </p:nvSpPr>
        <p:spPr/>
        <p:txBody>
          <a:bodyPr/>
          <a:lstStyle/>
          <a:p>
            <a:pPr eaLnBrk="1" hangingPunct="1">
              <a:lnSpc>
                <a:spcPct val="80000"/>
              </a:lnSpc>
            </a:pPr>
            <a:r>
              <a:rPr lang="es-ES" sz="1900" smtClean="0">
                <a:solidFill>
                  <a:srgbClr val="008000"/>
                </a:solidFill>
              </a:rPr>
              <a:t>El siglo XVI, es considerado por algunos autores como “el nacimiento de la lengua francesa moderna, la cual fue adaptada a la teología, a la espiritualidad, a la filosofía y a las ciencias, hasta entonces casi siempre expresadas en latín”</a:t>
            </a:r>
            <a:r>
              <a:rPr lang="es-ES" sz="1900" smtClean="0">
                <a:solidFill>
                  <a:srgbClr val="008000"/>
                </a:solidFill>
                <a:hlinkClick r:id="" action="ppaction://noaction"/>
              </a:rPr>
              <a:t>[1]</a:t>
            </a:r>
            <a:r>
              <a:rPr lang="es-ES" sz="1900" smtClean="0">
                <a:solidFill>
                  <a:srgbClr val="008000"/>
                </a:solidFill>
              </a:rPr>
              <a:t>.</a:t>
            </a:r>
            <a:r>
              <a:rPr lang="es-ES" sz="1900" smtClean="0"/>
              <a:t> San Juan Eudes, como escritor, es hijo del siglo XVI. Precisamente él le sacó beneficio a la pedagogía de vanguardia de sus maestros Jesuitas del colegio de Mont en Caen. También entre otros escritores contemporáneos al padre Eudes encontramos a Pedro Corriente con el Cid, a René Descartes con el Discurso del Método, precisamente en estas fechas es cuando san Juan Eudes pública su principal obra: “Vida y Reino” en el año de 1637.</a:t>
            </a:r>
          </a:p>
          <a:p>
            <a:pPr eaLnBrk="1" hangingPunct="1">
              <a:lnSpc>
                <a:spcPct val="80000"/>
              </a:lnSpc>
            </a:pPr>
            <a:r>
              <a:rPr lang="es-ES" sz="1900" smtClean="0"/>
              <a:t/>
            </a:r>
            <a:br>
              <a:rPr lang="es-ES" sz="1900" smtClean="0"/>
            </a:br>
            <a:r>
              <a:rPr lang="es-ES_tradnl" sz="1900" smtClean="0">
                <a:hlinkClick r:id="" action="ppaction://noaction"/>
              </a:rPr>
              <a:t>[1]</a:t>
            </a:r>
            <a:r>
              <a:rPr lang="es-ES_tradnl" sz="1900" smtClean="0"/>
              <a:t>   P. JACQUES COUTURIER, CJM, “SAN JUAN EUDES EN SU TIEMPO”, REV. FAMILIA EUDISTA. Publicación de la congregación de Jesús y María, Padres Eudistas, provincia de Colombia, Santafé de Bogotá, Enero - junio de 1998, vol. VI No 18, p.p. 6.</a:t>
            </a:r>
            <a:endParaRPr lang="es-ES" sz="1900" smtClean="0"/>
          </a:p>
        </p:txBody>
      </p:sp>
    </p:spTree>
  </p:cSld>
  <p:clrMapOvr>
    <a:masterClrMapping/>
  </p:clrMapOvr>
  <p:transition spd="slow" advClick="0" advTm="1000">
    <p:strips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s-ES" smtClean="0"/>
              <a:t>LA ESPIRITUALIDAD DEL SIGLO XVII</a:t>
            </a:r>
          </a:p>
        </p:txBody>
      </p:sp>
      <p:sp>
        <p:nvSpPr>
          <p:cNvPr id="6147" name="Rectangle 3"/>
          <p:cNvSpPr>
            <a:spLocks noGrp="1" noChangeArrowheads="1"/>
          </p:cNvSpPr>
          <p:nvPr>
            <p:ph type="body" idx="1"/>
          </p:nvPr>
        </p:nvSpPr>
        <p:spPr>
          <a:xfrm>
            <a:off x="0" y="1484313"/>
            <a:ext cx="9144000" cy="5373687"/>
          </a:xfrm>
          <a:ln>
            <a:solidFill>
              <a:srgbClr val="008000"/>
            </a:solidFill>
          </a:ln>
        </p:spPr>
        <p:txBody>
          <a:bodyPr/>
          <a:lstStyle/>
          <a:p>
            <a:pPr eaLnBrk="1" hangingPunct="1"/>
            <a:r>
              <a:rPr lang="es-ES" sz="2600" smtClean="0"/>
              <a:t>El siglo XVII es llamado también el </a:t>
            </a:r>
            <a:r>
              <a:rPr lang="es-ES" sz="2600" u="sng" smtClean="0">
                <a:solidFill>
                  <a:schemeClr val="tx2"/>
                </a:solidFill>
              </a:rPr>
              <a:t>“siglo de las almas”, recordando un poco a san Francisco de Sales como su principal testigo, por tanto se pasó del “humanismo devoto” a la “conquista mística”,</a:t>
            </a:r>
            <a:r>
              <a:rPr lang="es-ES" sz="2600" smtClean="0"/>
              <a:t> entre los representantes de ésta escuela se encuentra entre otros a san Vicente de Paúl, Pedro de Bérrulle, Juan Jacobo Olier y al padre Eudes, todos ellos maduraron, vivieron y difundieron la espiritualidad de la </a:t>
            </a:r>
            <a:r>
              <a:rPr lang="es-ES" sz="2600" b="1" i="1" u="sng" smtClean="0">
                <a:solidFill>
                  <a:srgbClr val="008000"/>
                </a:solidFill>
              </a:rPr>
              <a:t>escuela francesa</a:t>
            </a:r>
            <a:r>
              <a:rPr lang="es-ES" sz="2600" smtClean="0"/>
              <a:t> que cosecha sus frutos en una </a:t>
            </a:r>
            <a:r>
              <a:rPr lang="es-ES" sz="2600" smtClean="0">
                <a:solidFill>
                  <a:srgbClr val="008000"/>
                </a:solidFill>
              </a:rPr>
              <a:t>pastoral renovada</a:t>
            </a:r>
            <a:r>
              <a:rPr lang="es-ES" sz="2600" smtClean="0"/>
              <a:t>, </a:t>
            </a:r>
            <a:r>
              <a:rPr lang="es-ES" sz="2600" smtClean="0">
                <a:solidFill>
                  <a:srgbClr val="008000"/>
                </a:solidFill>
              </a:rPr>
              <a:t>esto es la fundación de Seminarios, renovación de la vida parroquial, misiones, obras de caridad, entre otras obras</a:t>
            </a:r>
            <a:r>
              <a:rPr lang="es-ES" sz="2600" smtClean="0"/>
              <a:t>.</a:t>
            </a:r>
          </a:p>
        </p:txBody>
      </p:sp>
    </p:spTree>
  </p:cSld>
  <p:clrMapOvr>
    <a:masterClrMapping/>
  </p:clrMapOvr>
  <p:transition spd="slow" advClick="0" advTm="1000">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5984" y="428604"/>
            <a:ext cx="6500858" cy="4524315"/>
          </a:xfrm>
          <a:prstGeom prst="rect">
            <a:avLst/>
          </a:prstGeom>
          <a:noFill/>
          <a:ln w="9525">
            <a:noFill/>
            <a:miter lim="800000"/>
            <a:headEnd/>
            <a:tailEnd/>
          </a:ln>
          <a:effectLst/>
        </p:spPr>
        <p:txBody>
          <a:bodyPr wrap="square" anchor="ctr">
            <a:spAutoFit/>
          </a:bodyPr>
          <a:lstStyle/>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Cuantas veces señor yo peque (bis)</a:t>
            </a:r>
          </a:p>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Mi Jesús, mi Jesús, yo te pido mil veces perdón (bis)</a:t>
            </a:r>
          </a:p>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Te he clavado señor en la cruz (bis)</a:t>
            </a:r>
          </a:p>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Mi Jesús, mi Jesús, te he clavado mi señor en la cruz (bis)</a:t>
            </a:r>
          </a:p>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Te prometo señor ser mejor (bis)</a:t>
            </a:r>
          </a:p>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Mi Jesús, mi Jesús, te prometo señor ser mejor.</a:t>
            </a:r>
          </a:p>
        </p:txBody>
      </p:sp>
      <p:pic>
        <p:nvPicPr>
          <p:cNvPr id="1027" name="Picture 3" descr="C:\Documents and Settings\Parroquia\Mis documentos\Mis imágenes\IMAGENES\getsemani.jpg"/>
          <p:cNvPicPr>
            <a:picLocks noChangeAspect="1" noChangeArrowheads="1"/>
          </p:cNvPicPr>
          <p:nvPr/>
        </p:nvPicPr>
        <p:blipFill>
          <a:blip r:embed="rId2" cstate="print"/>
          <a:srcRect/>
          <a:stretch>
            <a:fillRect/>
          </a:stretch>
        </p:blipFill>
        <p:spPr bwMode="auto">
          <a:xfrm flipH="1">
            <a:off x="357158" y="4071942"/>
            <a:ext cx="1963829" cy="2571768"/>
          </a:xfrm>
          <a:prstGeom prst="rect">
            <a:avLst/>
          </a:prstGeom>
          <a:ln>
            <a:noFill/>
          </a:ln>
          <a:effectLst>
            <a:softEdge rad="112500"/>
          </a:effectLst>
        </p:spPr>
      </p:pic>
    </p:spTree>
  </p:cSld>
  <p:clrMapOvr>
    <a:masterClrMapping/>
  </p:clrMapOvr>
  <p:transition spd="slow" advClick="0" advTm="1000">
    <p:strips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s-ES" smtClean="0"/>
              <a:t>ESCUELAS DE ESPIRITUALIDAD</a:t>
            </a:r>
          </a:p>
        </p:txBody>
      </p:sp>
      <p:sp>
        <p:nvSpPr>
          <p:cNvPr id="7171" name="Rectangle 3"/>
          <p:cNvSpPr>
            <a:spLocks noGrp="1" noChangeArrowheads="1"/>
          </p:cNvSpPr>
          <p:nvPr>
            <p:ph type="body" idx="1"/>
          </p:nvPr>
        </p:nvSpPr>
        <p:spPr/>
        <p:txBody>
          <a:bodyPr/>
          <a:lstStyle/>
          <a:p>
            <a:pPr eaLnBrk="1" hangingPunct="1">
              <a:lnSpc>
                <a:spcPct val="90000"/>
              </a:lnSpc>
            </a:pPr>
            <a:r>
              <a:rPr lang="es-ES" sz="2600" smtClean="0"/>
              <a:t>También podemos hablar de muchas escuelas como los </a:t>
            </a:r>
            <a:r>
              <a:rPr lang="es-ES" sz="2600" b="1" smtClean="0"/>
              <a:t>optimistas</a:t>
            </a:r>
            <a:r>
              <a:rPr lang="es-ES" sz="2600" smtClean="0"/>
              <a:t> entusiastas como Rabelais quien quería verlo todo, experimentarlo todo; y los investigadores infatigables como Copérnico, Galileo, Descartes, Pascal y otros. Otra escuela fue la de los </a:t>
            </a:r>
            <a:r>
              <a:rPr lang="es-ES" sz="2600" b="1" smtClean="0"/>
              <a:t>escépticos</a:t>
            </a:r>
            <a:r>
              <a:rPr lang="es-ES" sz="2600" smtClean="0"/>
              <a:t>, cristianos  como Montaigne, o incrédulos como Bodin y los </a:t>
            </a:r>
            <a:r>
              <a:rPr lang="es-ES" sz="2600" b="1" smtClean="0"/>
              <a:t>pesimistas</a:t>
            </a:r>
            <a:r>
              <a:rPr lang="es-ES" sz="2600" smtClean="0"/>
              <a:t>, de los cuales los más avanzados son los discípulos Lutero y de Calvino: para ellos el hombre está totalmente corrompido, todo lo que hace es pecado, sólo la fe salva.</a:t>
            </a:r>
          </a:p>
        </p:txBody>
      </p:sp>
    </p:spTree>
  </p:cSld>
  <p:clrMapOvr>
    <a:masterClrMapping/>
  </p:clrMapOvr>
  <p:transition spd="slow" advClick="0" advTm="1000">
    <p:strips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s-ES" smtClean="0"/>
              <a:t>EL JANSENISMO VS PELAGIANOS</a:t>
            </a:r>
          </a:p>
        </p:txBody>
      </p:sp>
      <p:sp>
        <p:nvSpPr>
          <p:cNvPr id="8195" name="Rectangle 3"/>
          <p:cNvSpPr>
            <a:spLocks noGrp="1" noChangeArrowheads="1"/>
          </p:cNvSpPr>
          <p:nvPr>
            <p:ph type="body" idx="1"/>
          </p:nvPr>
        </p:nvSpPr>
        <p:spPr>
          <a:xfrm>
            <a:off x="0" y="1268413"/>
            <a:ext cx="9144000" cy="4862512"/>
          </a:xfrm>
        </p:spPr>
        <p:txBody>
          <a:bodyPr/>
          <a:lstStyle/>
          <a:p>
            <a:pPr eaLnBrk="1" hangingPunct="1">
              <a:lnSpc>
                <a:spcPct val="80000"/>
              </a:lnSpc>
            </a:pPr>
            <a:r>
              <a:rPr lang="es-ES" sz="2900" smtClean="0"/>
              <a:t>En el siglo XVII, también tuvo lugar el movimiento llamado el </a:t>
            </a:r>
            <a:r>
              <a:rPr lang="es-ES" sz="2900" smtClean="0">
                <a:solidFill>
                  <a:srgbClr val="008000"/>
                </a:solidFill>
              </a:rPr>
              <a:t>jansenismo(</a:t>
            </a:r>
            <a:r>
              <a:rPr lang="es-CO" sz="2900" smtClean="0"/>
              <a:t>Sólo la gracia de Dios le permite realizar obras buenas. Pero esta gracia resulta vencedora sólo con una renuncia total a sí mismo y una perfecta conformidad con la voluntad divina</a:t>
            </a:r>
            <a:r>
              <a:rPr lang="es-ES" sz="2900" smtClean="0">
                <a:solidFill>
                  <a:srgbClr val="008000"/>
                </a:solidFill>
              </a:rPr>
              <a:t>)</a:t>
            </a:r>
            <a:r>
              <a:rPr lang="es-ES" sz="2900" smtClean="0"/>
              <a:t>, que consistía en tener un rigor en el trabajo manual y la pobreza según las reformas de </a:t>
            </a:r>
            <a:r>
              <a:rPr lang="es-ES" sz="2900" smtClean="0">
                <a:solidFill>
                  <a:srgbClr val="008000"/>
                </a:solidFill>
              </a:rPr>
              <a:t>la Madre Angélica</a:t>
            </a:r>
            <a:r>
              <a:rPr lang="es-ES" sz="2900" smtClean="0"/>
              <a:t> a comienzos del presente siglo, todo esto ocurrió en la abadía de religiosas cistercienses que fue fundada en 1204 en Porrois, dicha abadía queda a 37 kilómetros al sur de París, que por el lugar recibió el nombre de Port-Royal de Champs. </a:t>
            </a:r>
          </a:p>
        </p:txBody>
      </p:sp>
    </p:spTree>
  </p:cSld>
  <p:clrMapOvr>
    <a:masterClrMapping/>
  </p:clrMapOvr>
  <p:transition spd="slow" advClick="0" advTm="1000">
    <p:strips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eaLnBrk="1" hangingPunct="1"/>
            <a:endParaRPr lang="es-CO" smtClean="0"/>
          </a:p>
        </p:txBody>
      </p:sp>
      <p:sp>
        <p:nvSpPr>
          <p:cNvPr id="9219" name="2 Marcador de contenido"/>
          <p:cNvSpPr>
            <a:spLocks noGrp="1"/>
          </p:cNvSpPr>
          <p:nvPr>
            <p:ph idx="1"/>
          </p:nvPr>
        </p:nvSpPr>
        <p:spPr>
          <a:xfrm>
            <a:off x="0" y="0"/>
            <a:ext cx="9144000" cy="6130925"/>
          </a:xfrm>
        </p:spPr>
        <p:txBody>
          <a:bodyPr/>
          <a:lstStyle/>
          <a:p>
            <a:pPr eaLnBrk="1" hangingPunct="1"/>
            <a:r>
              <a:rPr lang="es-ES" sz="3200" smtClean="0"/>
              <a:t>En 1625 la abadía se instaló en París recibiendo el nombre de Port Royal de París, con un grupo de hombres austeros y devotos, que tenían </a:t>
            </a:r>
            <a:r>
              <a:rPr lang="es-ES" sz="3200" smtClean="0">
                <a:solidFill>
                  <a:srgbClr val="008000"/>
                </a:solidFill>
              </a:rPr>
              <a:t>tendencias “pesimistas” y rigoristas</a:t>
            </a:r>
            <a:r>
              <a:rPr lang="es-ES" sz="3200" smtClean="0"/>
              <a:t>. De ésta escuela se destaca la escuela </a:t>
            </a:r>
            <a:r>
              <a:rPr lang="es-ES" sz="3200" smtClean="0">
                <a:solidFill>
                  <a:srgbClr val="008000"/>
                </a:solidFill>
              </a:rPr>
              <a:t>“Port Royal” que en el fondo coinciden con el jansenismo,</a:t>
            </a:r>
            <a:r>
              <a:rPr lang="es-ES" sz="3200" smtClean="0"/>
              <a:t> ésta escuela es dirigida por Jansenio (Jansenius, Cornelis Jansen 1585-1638), cuyo principal interés era oponerse a los modernos </a:t>
            </a:r>
            <a:r>
              <a:rPr lang="es-ES" sz="3200" smtClean="0">
                <a:solidFill>
                  <a:schemeClr val="tx2"/>
                </a:solidFill>
              </a:rPr>
              <a:t>“pelagianos”, que defendían una concepción “optimista” del hombre y reducían al mínimo o negaban, el poder y la eficacia de la gracia divina</a:t>
            </a:r>
            <a:r>
              <a:rPr lang="es-ES" sz="3200" smtClean="0"/>
              <a:t> </a:t>
            </a:r>
          </a:p>
          <a:p>
            <a:pPr eaLnBrk="1" hangingPunct="1"/>
            <a:endParaRPr lang="es-CO" sz="2200" smtClean="0"/>
          </a:p>
        </p:txBody>
      </p:sp>
    </p:spTree>
  </p:cSld>
  <p:clrMapOvr>
    <a:masterClrMapping/>
  </p:clrMapOvr>
  <p:transition spd="slow" advClick="0" advTm="1000">
    <p:strips dir="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s-ES" smtClean="0"/>
              <a:t>SU RIQUEZA</a:t>
            </a:r>
          </a:p>
        </p:txBody>
      </p:sp>
      <p:sp>
        <p:nvSpPr>
          <p:cNvPr id="10243" name="Rectangle 3"/>
          <p:cNvSpPr>
            <a:spLocks noGrp="1" noChangeArrowheads="1"/>
          </p:cNvSpPr>
          <p:nvPr>
            <p:ph type="body" idx="1"/>
          </p:nvPr>
        </p:nvSpPr>
        <p:spPr/>
        <p:txBody>
          <a:bodyPr/>
          <a:lstStyle/>
          <a:p>
            <a:pPr eaLnBrk="1" hangingPunct="1">
              <a:lnSpc>
                <a:spcPct val="90000"/>
              </a:lnSpc>
            </a:pPr>
            <a:r>
              <a:rPr lang="es-ES" sz="2400" smtClean="0"/>
              <a:t>Ante las riquezas de la escuela francesa de espiritualidad tenemos una profunda experiencia espiritual desde la Biblia, en especial de san Juan Eudes y san Vicente de Paúl, la contemplación del misterio de Dios, la contemplación del misterio de María y la Iglesia como cuerpo de Cristo y frente a las doctrinas del momento en especial el pesimismo generalizado de la concepción del hombre, se concibe en la escuela  “la persona humana, como pura capacidad de Dios”. El misterio de la Encarnación es el corazón de la teología espiritual  y los misterios de la vida de Jesús en la tierra son los temas centrales de los maestros espirituales del siglo.</a:t>
            </a:r>
          </a:p>
        </p:txBody>
      </p:sp>
    </p:spTree>
  </p:cSld>
  <p:clrMapOvr>
    <a:masterClrMapping/>
  </p:clrMapOvr>
  <p:transition spd="slow" advClick="0" advTm="1000">
    <p:strips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684213" y="2420938"/>
            <a:ext cx="7632700" cy="579437"/>
          </a:xfrm>
          <a:prstGeom prst="rect">
            <a:avLst/>
          </a:prstGeom>
          <a:noFill/>
          <a:ln w="9525">
            <a:noFill/>
            <a:miter lim="800000"/>
            <a:headEnd/>
            <a:tailEnd/>
          </a:ln>
        </p:spPr>
        <p:txBody>
          <a:bodyPr>
            <a:spAutoFit/>
          </a:bodyPr>
          <a:lstStyle/>
          <a:p>
            <a:pPr algn="ctr">
              <a:spcBef>
                <a:spcPct val="50000"/>
              </a:spcBef>
            </a:pPr>
            <a:endParaRPr lang="es-CO" sz="3200">
              <a:solidFill>
                <a:srgbClr val="008000"/>
              </a:solidFill>
              <a:latin typeface="Arial Black" pitchFamily="34" charset="0"/>
            </a:endParaRPr>
          </a:p>
        </p:txBody>
      </p:sp>
      <p:sp>
        <p:nvSpPr>
          <p:cNvPr id="37893" name="Rectangle 5"/>
          <p:cNvSpPr>
            <a:spLocks noChangeArrowheads="1"/>
          </p:cNvSpPr>
          <p:nvPr/>
        </p:nvSpPr>
        <p:spPr bwMode="auto">
          <a:xfrm>
            <a:off x="0" y="0"/>
            <a:ext cx="9144000" cy="6494463"/>
          </a:xfrm>
          <a:prstGeom prst="rect">
            <a:avLst/>
          </a:prstGeom>
          <a:noFill/>
          <a:ln w="9525">
            <a:noFill/>
            <a:miter lim="800000"/>
            <a:headEnd/>
            <a:tailEnd/>
          </a:ln>
          <a:effectLst/>
        </p:spPr>
        <p:txBody>
          <a:bodyPr>
            <a:spAutoFit/>
          </a:bodyPr>
          <a:lstStyle/>
          <a:p>
            <a:pPr algn="ctr">
              <a:defRPr/>
            </a:pPr>
            <a:r>
              <a:rPr lang="es-ES" sz="2800" b="1" dirty="0">
                <a:solidFill>
                  <a:srgbClr val="008000"/>
                </a:solidFill>
                <a:effectLst>
                  <a:outerShdw blurRad="38100" dist="38100" dir="2700000" algn="tl">
                    <a:srgbClr val="C0C0C0"/>
                  </a:outerShdw>
                </a:effectLst>
              </a:rPr>
              <a:t>SAN JUAN EUDES</a:t>
            </a:r>
          </a:p>
          <a:p>
            <a:pPr>
              <a:defRPr/>
            </a:pPr>
            <a:endParaRPr lang="es-ES" sz="2800" b="1" dirty="0">
              <a:effectLst>
                <a:outerShdw blurRad="38100" dist="38100" dir="2700000" algn="tl">
                  <a:srgbClr val="C0C0C0"/>
                </a:outerShdw>
              </a:effectLst>
            </a:endParaRPr>
          </a:p>
          <a:p>
            <a:pPr>
              <a:defRPr/>
            </a:pPr>
            <a:endParaRPr lang="es-ES" sz="2400" b="1" dirty="0">
              <a:effectLst>
                <a:outerShdw blurRad="38100" dist="38100" dir="2700000" algn="tl">
                  <a:srgbClr val="C0C0C0"/>
                </a:outerShdw>
              </a:effectLst>
            </a:endParaRPr>
          </a:p>
          <a:p>
            <a:pPr>
              <a:defRPr/>
            </a:pPr>
            <a:endParaRPr lang="es-ES" sz="2400" b="1" dirty="0">
              <a:effectLst>
                <a:outerShdw blurRad="38100" dist="38100" dir="2700000" algn="tl">
                  <a:srgbClr val="C0C0C0"/>
                </a:outerShdw>
              </a:effectLst>
            </a:endParaRPr>
          </a:p>
          <a:p>
            <a:pPr>
              <a:defRPr/>
            </a:pPr>
            <a:endParaRPr lang="es-ES" sz="2400" b="1" dirty="0">
              <a:solidFill>
                <a:srgbClr val="FF0000"/>
              </a:solidFill>
              <a:effectLst>
                <a:outerShdw blurRad="38100" dist="38100" dir="2700000" algn="tl">
                  <a:srgbClr val="C0C0C0"/>
                </a:outerShdw>
              </a:effectLst>
            </a:endParaRPr>
          </a:p>
          <a:p>
            <a:pPr>
              <a:defRPr/>
            </a:pPr>
            <a:endParaRPr lang="es-ES" sz="2400" b="1" dirty="0">
              <a:effectLst>
                <a:outerShdw blurRad="38100" dist="38100" dir="2700000" algn="tl">
                  <a:srgbClr val="C0C0C0"/>
                </a:outerShdw>
              </a:effectLst>
            </a:endParaRPr>
          </a:p>
          <a:p>
            <a:pPr>
              <a:defRPr/>
            </a:pPr>
            <a:endParaRPr lang="es-ES" sz="2400" b="1" dirty="0">
              <a:effectLst>
                <a:outerShdw blurRad="38100" dist="38100" dir="2700000" algn="tl">
                  <a:srgbClr val="C0C0C0"/>
                </a:outerShdw>
              </a:effectLst>
            </a:endParaRPr>
          </a:p>
          <a:p>
            <a:pPr>
              <a:defRPr/>
            </a:pPr>
            <a:endParaRPr lang="es-ES" sz="2400" b="1" dirty="0">
              <a:effectLst>
                <a:outerShdw blurRad="38100" dist="38100" dir="2700000" algn="tl">
                  <a:srgbClr val="C0C0C0"/>
                </a:outerShdw>
              </a:effectLst>
            </a:endParaRPr>
          </a:p>
          <a:p>
            <a:pPr>
              <a:defRPr/>
            </a:pPr>
            <a:endParaRPr lang="es-ES" sz="2400" b="1" dirty="0">
              <a:effectLst>
                <a:outerShdw blurRad="38100" dist="38100" dir="2700000" algn="tl">
                  <a:srgbClr val="C0C0C0"/>
                </a:outerShdw>
              </a:effectLst>
            </a:endParaRPr>
          </a:p>
          <a:p>
            <a:pPr>
              <a:defRPr/>
            </a:pPr>
            <a:r>
              <a:rPr lang="es-ES" sz="2400" b="1" dirty="0">
                <a:effectLst>
                  <a:outerShdw blurRad="38100" dist="38100" dir="2700000" algn="tl">
                    <a:srgbClr val="C0C0C0"/>
                  </a:outerShdw>
                </a:effectLst>
              </a:rPr>
              <a:t>San Juan </a:t>
            </a:r>
            <a:r>
              <a:rPr lang="es-ES" sz="2400" b="1" dirty="0" err="1">
                <a:effectLst>
                  <a:outerShdw blurRad="38100" dist="38100" dir="2700000" algn="tl">
                    <a:srgbClr val="C0C0C0"/>
                  </a:outerShdw>
                </a:effectLst>
              </a:rPr>
              <a:t>Eudes</a:t>
            </a:r>
            <a:r>
              <a:rPr lang="es-ES" sz="2400" b="1" dirty="0">
                <a:effectLst>
                  <a:outerShdw blurRad="38100" dist="38100" dir="2700000" algn="tl">
                    <a:srgbClr val="C0C0C0"/>
                  </a:outerShdw>
                </a:effectLst>
              </a:rPr>
              <a:t> el mayor de varios hermanos, nació en </a:t>
            </a:r>
            <a:r>
              <a:rPr lang="es-ES" sz="2400" b="1" dirty="0" err="1">
                <a:effectLst>
                  <a:outerShdw blurRad="38100" dist="38100" dir="2700000" algn="tl">
                    <a:srgbClr val="C0C0C0"/>
                  </a:outerShdw>
                </a:effectLst>
              </a:rPr>
              <a:t>Ri</a:t>
            </a:r>
            <a:r>
              <a:rPr lang="es-ES" sz="2400" b="1" dirty="0">
                <a:effectLst>
                  <a:outerShdw blurRad="38100" dist="38100" dir="2700000" algn="tl">
                    <a:srgbClr val="C0C0C0"/>
                  </a:outerShdw>
                </a:effectLst>
              </a:rPr>
              <a:t>, el 14 de noviembre de 1601, en un pequeño pueblo de Normandía, Francia; nace en un hogar cristiano, su padre  Isaac </a:t>
            </a:r>
            <a:r>
              <a:rPr lang="es-ES" sz="2400" b="1" dirty="0" err="1">
                <a:effectLst>
                  <a:outerShdw blurRad="38100" dist="38100" dir="2700000" algn="tl">
                    <a:srgbClr val="C0C0C0"/>
                  </a:outerShdw>
                </a:effectLst>
              </a:rPr>
              <a:t>Eudes</a:t>
            </a:r>
            <a:r>
              <a:rPr lang="es-ES" sz="2400" b="1" dirty="0">
                <a:effectLst>
                  <a:outerShdw blurRad="38100" dist="38100" dir="2700000" algn="tl">
                    <a:srgbClr val="C0C0C0"/>
                  </a:outerShdw>
                </a:effectLst>
              </a:rPr>
              <a:t>  era  un  hombre que trabajaba en  la agricultura y era médico en la Villa y  Marta </a:t>
            </a:r>
            <a:r>
              <a:rPr lang="es-ES" sz="2400" b="1" dirty="0" err="1">
                <a:effectLst>
                  <a:outerShdw blurRad="38100" dist="38100" dir="2700000" algn="tl">
                    <a:srgbClr val="C0C0C0"/>
                  </a:outerShdw>
                </a:effectLst>
              </a:rPr>
              <a:t>Corbin</a:t>
            </a:r>
            <a:r>
              <a:rPr lang="es-ES" sz="2400" b="1" dirty="0">
                <a:effectLst>
                  <a:outerShdw blurRad="38100" dist="38100" dir="2700000" algn="tl">
                    <a:srgbClr val="C0C0C0"/>
                  </a:outerShdw>
                </a:effectLst>
              </a:rPr>
              <a:t> su esposa dedicada a las labores propias del campo;  entre sus hermanos destaco a </a:t>
            </a:r>
            <a:r>
              <a:rPr lang="es-ES" sz="2400" b="1" dirty="0" err="1">
                <a:effectLst>
                  <a:outerShdw blurRad="38100" dist="38100" dir="2700000" algn="tl">
                    <a:srgbClr val="C0C0C0"/>
                  </a:outerShdw>
                </a:effectLst>
              </a:rPr>
              <a:t>Francois</a:t>
            </a:r>
            <a:r>
              <a:rPr lang="es-ES" sz="2400" b="1" dirty="0">
                <a:effectLst>
                  <a:outerShdw blurRad="38100" dist="38100" dir="2700000" algn="tl">
                    <a:srgbClr val="C0C0C0"/>
                  </a:outerShdw>
                </a:effectLst>
              </a:rPr>
              <a:t> </a:t>
            </a:r>
            <a:r>
              <a:rPr lang="es-ES" sz="2400" b="1" dirty="0" err="1">
                <a:effectLst>
                  <a:outerShdw blurRad="38100" dist="38100" dir="2700000" algn="tl">
                    <a:srgbClr val="C0C0C0"/>
                  </a:outerShdw>
                </a:effectLst>
              </a:rPr>
              <a:t>Eudes</a:t>
            </a:r>
            <a:r>
              <a:rPr lang="es-ES" sz="2400" b="1" dirty="0">
                <a:effectLst>
                  <a:outerShdw blurRad="38100" dist="38100" dir="2700000" algn="tl">
                    <a:srgbClr val="C0C0C0"/>
                  </a:outerShdw>
                </a:effectLst>
              </a:rPr>
              <a:t> de </a:t>
            </a:r>
            <a:r>
              <a:rPr lang="es-ES" sz="2400" b="1" dirty="0" err="1">
                <a:effectLst>
                  <a:outerShdw blurRad="38100" dist="38100" dir="2700000" algn="tl">
                    <a:srgbClr val="C0C0C0"/>
                  </a:outerShdw>
                </a:effectLst>
              </a:rPr>
              <a:t>Mezeray</a:t>
            </a:r>
            <a:r>
              <a:rPr lang="es-ES" sz="2400" b="1" dirty="0">
                <a:effectLst>
                  <a:outerShdw blurRad="38100" dist="38100" dir="2700000" algn="tl">
                    <a:srgbClr val="C0C0C0"/>
                  </a:outerShdw>
                </a:effectLst>
              </a:rPr>
              <a:t> considerado como un importante historiador y Carlos </a:t>
            </a:r>
            <a:r>
              <a:rPr lang="es-ES" sz="2400" b="1" dirty="0" err="1">
                <a:effectLst>
                  <a:outerShdw blurRad="38100" dist="38100" dir="2700000" algn="tl">
                    <a:srgbClr val="C0C0C0"/>
                  </a:outerShdw>
                </a:effectLst>
              </a:rPr>
              <a:t>Eudes</a:t>
            </a:r>
            <a:r>
              <a:rPr lang="es-ES" sz="2400" b="1" dirty="0">
                <a:effectLst>
                  <a:outerShdw blurRad="38100" dist="38100" dir="2700000" algn="tl">
                    <a:srgbClr val="C0C0C0"/>
                  </a:outerShdw>
                </a:effectLst>
              </a:rPr>
              <a:t> un militar disciplinado</a:t>
            </a:r>
            <a:r>
              <a:rPr lang="es-ES" sz="2400" dirty="0"/>
              <a:t> </a:t>
            </a:r>
          </a:p>
        </p:txBody>
      </p:sp>
      <p:pic>
        <p:nvPicPr>
          <p:cNvPr id="11268" name="Picture 6" descr="C:\Users\Padre Wilson\Pictures\Eudes2.jpg"/>
          <p:cNvPicPr>
            <a:picLocks noChangeAspect="1" noChangeArrowheads="1"/>
          </p:cNvPicPr>
          <p:nvPr/>
        </p:nvPicPr>
        <p:blipFill>
          <a:blip r:embed="rId2" cstate="print"/>
          <a:srcRect/>
          <a:stretch>
            <a:fillRect/>
          </a:stretch>
        </p:blipFill>
        <p:spPr bwMode="auto">
          <a:xfrm>
            <a:off x="3563938" y="620713"/>
            <a:ext cx="1905000" cy="2540000"/>
          </a:xfrm>
          <a:prstGeom prst="rect">
            <a:avLst/>
          </a:prstGeom>
          <a:noFill/>
          <a:ln w="9525">
            <a:noFill/>
            <a:miter lim="800000"/>
            <a:headEnd/>
            <a:tailEnd/>
          </a:ln>
        </p:spPr>
      </p:pic>
    </p:spTree>
  </p:cSld>
  <p:clrMapOvr>
    <a:masterClrMapping/>
  </p:clrMapOvr>
  <p:transition spd="slow" advClick="0" advTm="1000">
    <p:strips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s-CO" smtClean="0"/>
          </a:p>
        </p:txBody>
      </p:sp>
      <p:sp>
        <p:nvSpPr>
          <p:cNvPr id="38915" name="Rectangle 3"/>
          <p:cNvSpPr>
            <a:spLocks noGrp="1" noChangeArrowheads="1"/>
          </p:cNvSpPr>
          <p:nvPr>
            <p:ph type="body" idx="1"/>
          </p:nvPr>
        </p:nvSpPr>
        <p:spPr/>
        <p:txBody>
          <a:bodyPr/>
          <a:lstStyle/>
          <a:p>
            <a:pPr eaLnBrk="1" hangingPunct="1">
              <a:lnSpc>
                <a:spcPct val="80000"/>
              </a:lnSpc>
              <a:defRPr/>
            </a:pPr>
            <a:r>
              <a:rPr lang="es-ES" sz="2600" b="1" smtClean="0">
                <a:effectLst>
                  <a:outerShdw blurRad="38100" dist="38100" dir="2700000" algn="tl">
                    <a:srgbClr val="C0C0C0"/>
                  </a:outerShdw>
                </a:effectLst>
              </a:rPr>
              <a:t>El joven Eudes  a lo largo de su vida fue acrecentando su profundo amor por María, con una piedad especial, a los doce años en 1613 recibe su primera comunión, en 1615 entra al colegio de los Jesuitas en Caen</a:t>
            </a:r>
            <a:r>
              <a:rPr lang="es-ES" sz="2600" smtClean="0"/>
              <a:t> </a:t>
            </a:r>
            <a:r>
              <a:rPr lang="es-ES" sz="2600" b="1" smtClean="0">
                <a:effectLst>
                  <a:outerShdw blurRad="38100" dist="38100" dir="2700000" algn="tl">
                    <a:srgbClr val="C0C0C0"/>
                  </a:outerShdw>
                </a:effectLst>
              </a:rPr>
              <a:t>y entró a la Congregación del Oratorio de Francia, fundado en 1611 por el Cardenal Pedro de Bérulle, quien lo recibió el 25 de marzo de 1623. Fue ordenado presbítero el 20 de diciembre de 1625. Durante estos años se impregnó del pensamiento espiritual de Bérulle, </a:t>
            </a:r>
            <a:r>
              <a:rPr lang="es-ES" sz="2600" b="1" smtClean="0">
                <a:solidFill>
                  <a:srgbClr val="008000"/>
                </a:solidFill>
                <a:effectLst>
                  <a:outerShdw blurRad="38100" dist="38100" dir="2700000" algn="tl">
                    <a:srgbClr val="C0C0C0"/>
                  </a:outerShdw>
                </a:effectLst>
              </a:rPr>
              <a:t>centrado totalmente en Cristo,</a:t>
            </a:r>
            <a:r>
              <a:rPr lang="es-ES" sz="2600" b="1" smtClean="0">
                <a:effectLst>
                  <a:outerShdw blurRad="38100" dist="38100" dir="2700000" algn="tl">
                    <a:srgbClr val="C0C0C0"/>
                  </a:outerShdw>
                </a:effectLst>
              </a:rPr>
              <a:t> y compartió su deseo de "</a:t>
            </a:r>
            <a:r>
              <a:rPr lang="es-ES" sz="2600" b="1" smtClean="0">
                <a:solidFill>
                  <a:srgbClr val="008000"/>
                </a:solidFill>
                <a:effectLst>
                  <a:outerShdw blurRad="38100" dist="38100" dir="2700000" algn="tl">
                    <a:srgbClr val="C0C0C0"/>
                  </a:outerShdw>
                </a:effectLst>
              </a:rPr>
              <a:t>restaurar en su esplendor el orden sacerdotal". </a:t>
            </a:r>
          </a:p>
          <a:p>
            <a:pPr eaLnBrk="1" hangingPunct="1">
              <a:lnSpc>
                <a:spcPct val="80000"/>
              </a:lnSpc>
              <a:defRPr/>
            </a:pPr>
            <a:endParaRPr lang="es-ES" sz="2600" b="1" smtClean="0">
              <a:solidFill>
                <a:srgbClr val="008000"/>
              </a:solidFill>
              <a:effectLst>
                <a:outerShdw blurRad="38100" dist="38100" dir="2700000" algn="tl">
                  <a:srgbClr val="C0C0C0"/>
                </a:outerShdw>
              </a:effectLst>
            </a:endParaRPr>
          </a:p>
          <a:p>
            <a:pPr eaLnBrk="1" hangingPunct="1">
              <a:lnSpc>
                <a:spcPct val="80000"/>
              </a:lnSpc>
              <a:defRPr/>
            </a:pPr>
            <a:endParaRPr lang="es-ES" sz="2600" smtClean="0"/>
          </a:p>
        </p:txBody>
      </p:sp>
    </p:spTree>
  </p:cSld>
  <p:clrMapOvr>
    <a:masterClrMapping/>
  </p:clrMapOvr>
  <p:transition spd="slow" advClick="0" advTm="1000">
    <p:strips dir="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1187450" y="620713"/>
            <a:ext cx="7416800" cy="5568950"/>
          </a:xfrm>
          <a:prstGeom prst="rect">
            <a:avLst/>
          </a:prstGeom>
          <a:noFill/>
          <a:ln w="9525">
            <a:noFill/>
            <a:miter lim="800000"/>
            <a:headEnd/>
            <a:tailEnd/>
          </a:ln>
        </p:spPr>
        <p:txBody>
          <a:bodyPr>
            <a:spAutoFit/>
          </a:bodyPr>
          <a:lstStyle/>
          <a:p>
            <a:pPr algn="ctr">
              <a:spcBef>
                <a:spcPct val="50000"/>
              </a:spcBef>
            </a:pPr>
            <a:r>
              <a:rPr lang="es-ES" sz="2400">
                <a:solidFill>
                  <a:srgbClr val="008000"/>
                </a:solidFill>
              </a:rPr>
              <a:t>LA REFORMA DEL CLERO EN LA ESPIRITUALIDAD DEL SIGLO XVII</a:t>
            </a:r>
          </a:p>
          <a:p>
            <a:pPr>
              <a:spcBef>
                <a:spcPct val="50000"/>
              </a:spcBef>
            </a:pPr>
            <a:endParaRPr lang="es-ES" sz="2400"/>
          </a:p>
          <a:p>
            <a:pPr>
              <a:spcBef>
                <a:spcPct val="50000"/>
              </a:spcBef>
            </a:pPr>
            <a:r>
              <a:rPr lang="es-ES" sz="2400"/>
              <a:t>Como sentía la urgencia de contribuir a la reforma del clero le pareció indispensable fundar un seminario en Caen. Para realizar esta obra abandonó el Oratorio y fundó, el 25 de marzo de 1643, con algunos sacerdotes, una Congregación que se dedicara, además de los ejercicios de las misiones, a la formación espiritual y doctrinal de los presbíteros y de los candidatos al presbiterado. En el Seminario de Caen se le añadieron pronto otros sacerdotes y así comenzó la Congregación de Jesús y María.</a:t>
            </a:r>
          </a:p>
        </p:txBody>
      </p:sp>
      <p:sp>
        <p:nvSpPr>
          <p:cNvPr id="13315" name="Text Box 6"/>
          <p:cNvSpPr txBox="1">
            <a:spLocks noChangeArrowheads="1"/>
          </p:cNvSpPr>
          <p:nvPr/>
        </p:nvSpPr>
        <p:spPr bwMode="auto">
          <a:xfrm>
            <a:off x="1095375" y="2513013"/>
            <a:ext cx="184150" cy="366712"/>
          </a:xfrm>
          <a:prstGeom prst="rect">
            <a:avLst/>
          </a:prstGeom>
          <a:noFill/>
          <a:ln w="9525">
            <a:noFill/>
            <a:miter lim="800000"/>
            <a:headEnd/>
            <a:tailEnd/>
          </a:ln>
        </p:spPr>
        <p:txBody>
          <a:bodyPr wrap="none">
            <a:spAutoFit/>
          </a:bodyPr>
          <a:lstStyle/>
          <a:p>
            <a:endParaRPr lang="es-CO"/>
          </a:p>
        </p:txBody>
      </p:sp>
      <p:sp>
        <p:nvSpPr>
          <p:cNvPr id="13316" name="Line 7"/>
          <p:cNvSpPr>
            <a:spLocks noChangeShapeType="1"/>
          </p:cNvSpPr>
          <p:nvPr/>
        </p:nvSpPr>
        <p:spPr bwMode="auto">
          <a:xfrm>
            <a:off x="2771775" y="1700213"/>
            <a:ext cx="3816350" cy="0"/>
          </a:xfrm>
          <a:prstGeom prst="line">
            <a:avLst/>
          </a:prstGeom>
          <a:noFill/>
          <a:ln w="9525">
            <a:solidFill>
              <a:srgbClr val="008000"/>
            </a:solidFill>
            <a:round/>
            <a:headEnd/>
            <a:tailEnd/>
          </a:ln>
        </p:spPr>
        <p:txBody>
          <a:bodyPr/>
          <a:lstStyle/>
          <a:p>
            <a:endParaRPr lang="es-CO"/>
          </a:p>
        </p:txBody>
      </p:sp>
    </p:spTree>
  </p:cSld>
  <p:clrMapOvr>
    <a:masterClrMapping/>
  </p:clrMapOvr>
  <p:transition spd="slow" advClick="0" advTm="1000">
    <p:strips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574675" y="333375"/>
            <a:ext cx="8569325" cy="5432425"/>
          </a:xfrm>
          <a:prstGeom prst="rect">
            <a:avLst/>
          </a:prstGeom>
          <a:noFill/>
          <a:ln w="9525">
            <a:noFill/>
            <a:miter lim="800000"/>
            <a:headEnd/>
            <a:tailEnd/>
          </a:ln>
        </p:spPr>
        <p:txBody>
          <a:bodyPr>
            <a:spAutoFit/>
          </a:bodyPr>
          <a:lstStyle/>
          <a:p>
            <a:pPr algn="ctr">
              <a:spcBef>
                <a:spcPct val="50000"/>
              </a:spcBef>
            </a:pPr>
            <a:r>
              <a:rPr lang="es-ES" sz="2800">
                <a:solidFill>
                  <a:srgbClr val="008000"/>
                </a:solidFill>
              </a:rPr>
              <a:t>PADRE, DOCTOR Y APOSTÓL LITÚRGICO DE LOS CORAZONES DE JESÚS Y MARÍA</a:t>
            </a:r>
          </a:p>
          <a:p>
            <a:pPr>
              <a:spcBef>
                <a:spcPct val="50000"/>
              </a:spcBef>
            </a:pPr>
            <a:endParaRPr lang="es-ES" sz="2800">
              <a:solidFill>
                <a:srgbClr val="008000"/>
              </a:solidFill>
            </a:endParaRPr>
          </a:p>
          <a:p>
            <a:pPr>
              <a:spcBef>
                <a:spcPct val="50000"/>
              </a:spcBef>
            </a:pPr>
            <a:endParaRPr lang="es-ES" sz="2800"/>
          </a:p>
          <a:p>
            <a:pPr>
              <a:spcBef>
                <a:spcPct val="50000"/>
              </a:spcBef>
            </a:pPr>
            <a:r>
              <a:rPr lang="es-ES" sz="2800"/>
              <a:t>Hizo amar a Cristo y a la Virgen María, hablando sin cesar de su Corazón, signo del amor que Dios nos da y de la comunión a la que estamos llamados. Para tributarles un culto litúrgico, compuso misas y oficios e hizo celebrar la primera fiesta del Corazón de María el 8 de febrero de 1648 en Autun y la del Corazón de Jesús el 20 de octubre de 1672.</a:t>
            </a:r>
          </a:p>
        </p:txBody>
      </p:sp>
      <p:sp>
        <p:nvSpPr>
          <p:cNvPr id="14339" name="Line 5"/>
          <p:cNvSpPr>
            <a:spLocks noChangeShapeType="1"/>
          </p:cNvSpPr>
          <p:nvPr/>
        </p:nvSpPr>
        <p:spPr bwMode="auto">
          <a:xfrm flipV="1">
            <a:off x="611188" y="1773238"/>
            <a:ext cx="8102600" cy="1587"/>
          </a:xfrm>
          <a:prstGeom prst="line">
            <a:avLst/>
          </a:prstGeom>
          <a:noFill/>
          <a:ln w="9525">
            <a:solidFill>
              <a:srgbClr val="008000"/>
            </a:solidFill>
            <a:round/>
            <a:headEnd/>
            <a:tailEnd/>
          </a:ln>
        </p:spPr>
        <p:txBody>
          <a:bodyPr/>
          <a:lstStyle/>
          <a:p>
            <a:endParaRPr lang="es-CO"/>
          </a:p>
        </p:txBody>
      </p:sp>
    </p:spTree>
  </p:cSld>
  <p:clrMapOvr>
    <a:masterClrMapping/>
  </p:clrMapOvr>
  <p:transition spd="slow" advClick="0" advTm="1000">
    <p:strips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79388" y="1700213"/>
            <a:ext cx="8785225" cy="2654300"/>
          </a:xfrm>
          <a:prstGeom prst="rect">
            <a:avLst/>
          </a:prstGeom>
          <a:noFill/>
          <a:ln w="9525">
            <a:noFill/>
            <a:miter lim="800000"/>
            <a:headEnd/>
            <a:tailEnd/>
          </a:ln>
        </p:spPr>
        <p:txBody>
          <a:bodyPr>
            <a:spAutoFit/>
          </a:bodyPr>
          <a:lstStyle/>
          <a:p>
            <a:pPr>
              <a:spcBef>
                <a:spcPct val="50000"/>
              </a:spcBef>
            </a:pPr>
            <a:r>
              <a:rPr lang="es-ES" sz="2800" b="1">
                <a:solidFill>
                  <a:srgbClr val="008000"/>
                </a:solidFill>
              </a:rPr>
              <a:t>Los últimos años del padre Eudes sufre los improperios de sus enemigos,  especialmente los jansenistas, muere en Caen el 19 de agosto de 1680, el 25 de abril de 1909 fue beatificado y el 31 de mayo de 1925 era proclamado santo</a:t>
            </a:r>
            <a:r>
              <a:rPr lang="es-ES" sz="2800">
                <a:solidFill>
                  <a:srgbClr val="008000"/>
                </a:solidFill>
              </a:rPr>
              <a:t> por </a:t>
            </a:r>
            <a:r>
              <a:rPr lang="es-ES" sz="2800" b="1">
                <a:solidFill>
                  <a:srgbClr val="008000"/>
                </a:solidFill>
              </a:rPr>
              <a:t>el Papa Pío XI. </a:t>
            </a:r>
          </a:p>
        </p:txBody>
      </p:sp>
    </p:spTree>
  </p:cSld>
  <p:clrMapOvr>
    <a:masterClrMapping/>
  </p:clrMapOvr>
  <p:transition spd="slow" advClick="0" advTm="1000">
    <p:strips dir="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755650" y="0"/>
            <a:ext cx="7561263" cy="6496050"/>
          </a:xfrm>
          <a:prstGeom prst="rect">
            <a:avLst/>
          </a:prstGeom>
          <a:noFill/>
          <a:ln w="9525">
            <a:noFill/>
            <a:miter lim="800000"/>
            <a:headEnd/>
            <a:tailEnd/>
          </a:ln>
        </p:spPr>
        <p:txBody>
          <a:bodyPr>
            <a:spAutoFit/>
          </a:bodyPr>
          <a:lstStyle/>
          <a:p>
            <a:pPr algn="ctr"/>
            <a:r>
              <a:rPr lang="es-ES" b="1">
                <a:solidFill>
                  <a:srgbClr val="008000"/>
                </a:solidFill>
              </a:rPr>
              <a:t>Los Eudistas</a:t>
            </a:r>
            <a:endParaRPr lang="es-ES">
              <a:solidFill>
                <a:srgbClr val="008000"/>
              </a:solidFill>
            </a:endParaRPr>
          </a:p>
          <a:p>
            <a:endParaRPr lang="es-ES"/>
          </a:p>
          <a:p>
            <a:r>
              <a:rPr lang="es-ES" sz="2000"/>
              <a:t>Después de la muerte de san Juan Eudes, la Congregación continuó su desarrollo. En vísperas de </a:t>
            </a:r>
            <a:r>
              <a:rPr lang="es-ES" sz="2000">
                <a:solidFill>
                  <a:schemeClr val="tx2"/>
                </a:solidFill>
              </a:rPr>
              <a:t>la Revolución Francesa</a:t>
            </a:r>
            <a:r>
              <a:rPr lang="es-ES" sz="2000"/>
              <a:t>, los Eudistas dirigían quince seminarios junto con algunos colegios y parroquias.</a:t>
            </a:r>
          </a:p>
          <a:p>
            <a:r>
              <a:rPr lang="es-ES" sz="2000"/>
              <a:t>La Revolución, en 1792, cerró las casas y dispersó a los padres. Cuatro de ellos, encabezados por el padre Francisco Luis Hébert, coadjutor del superior general, fueron martirizados en París. La Iglesia los beatificó en 1926.</a:t>
            </a:r>
          </a:p>
          <a:p>
            <a:r>
              <a:rPr lang="es-ES" sz="2000"/>
              <a:t>La Congregación se reconstruyó tardíamente (1826) y con dificultad, alrededor de uno de sus antiguos miembros, el padre Pedro Blanchard. Los Eudistas se dedicaron principalmente a la tarea, entonces urgente, de la educación cristiana en los colegios. A partir de 1883, la fundación de varios seminarios en Colombia les permitió reanudar la obra tradicional de la comunidad. En 1890 se establecían en el Canadá.</a:t>
            </a:r>
          </a:p>
          <a:p>
            <a:r>
              <a:rPr lang="es-ES" sz="1600" b="1" u="sng"/>
              <a:t>En 1984</a:t>
            </a:r>
            <a:r>
              <a:rPr lang="es-ES" sz="1600"/>
              <a:t>, la Congregación se encuentra en diez y seis países y cuenta con cuatro provincias: la provincia de Francia (Francia, Costa de Marfil, Benin); la provincia de Colombia (Colombia, Ecuador, Chile, Brasil, Perú, México y República Dominicana); la provincia de América del Norte (Canadá y Estados Unidos) y la provincia de Venezuela</a:t>
            </a:r>
            <a:r>
              <a:rPr lang="es-ES" sz="2000"/>
              <a:t>.</a:t>
            </a:r>
          </a:p>
        </p:txBody>
      </p:sp>
      <p:sp>
        <p:nvSpPr>
          <p:cNvPr id="16387" name="Line 6"/>
          <p:cNvSpPr>
            <a:spLocks noChangeShapeType="1"/>
          </p:cNvSpPr>
          <p:nvPr/>
        </p:nvSpPr>
        <p:spPr bwMode="auto">
          <a:xfrm flipV="1">
            <a:off x="827088" y="404813"/>
            <a:ext cx="6985000" cy="1587"/>
          </a:xfrm>
          <a:prstGeom prst="line">
            <a:avLst/>
          </a:prstGeom>
          <a:noFill/>
          <a:ln w="9525">
            <a:solidFill>
              <a:srgbClr val="008000"/>
            </a:solidFill>
            <a:round/>
            <a:headEnd/>
            <a:tailEnd/>
          </a:ln>
        </p:spPr>
        <p:txBody>
          <a:bodyPr/>
          <a:lstStyle/>
          <a:p>
            <a:endParaRPr lang="es-CO"/>
          </a:p>
        </p:txBody>
      </p:sp>
    </p:spTree>
  </p:cSld>
  <p:clrMapOvr>
    <a:masterClrMapping/>
  </p:clrMapOvr>
  <p:transition spd="slow" advClick="0" advTm="1000">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CuadroTexto"/>
          <p:cNvSpPr txBox="1">
            <a:spLocks noChangeArrowheads="1"/>
          </p:cNvSpPr>
          <p:nvPr/>
        </p:nvSpPr>
        <p:spPr bwMode="auto">
          <a:xfrm>
            <a:off x="0" y="420130"/>
            <a:ext cx="9144000" cy="6186309"/>
          </a:xfrm>
          <a:prstGeom prst="rect">
            <a:avLst/>
          </a:prstGeom>
          <a:noFill/>
          <a:ln w="9525">
            <a:noFill/>
            <a:miter lim="800000"/>
            <a:headEnd/>
            <a:tailEnd/>
          </a:ln>
        </p:spPr>
        <p:txBody>
          <a:bodyPr wrap="square">
            <a:spAutoFit/>
          </a:bodyPr>
          <a:lstStyle/>
          <a:p>
            <a:pPr algn="ctr"/>
            <a:r>
              <a:rPr lang="es-ES" sz="3600" b="1" i="1" dirty="0">
                <a:solidFill>
                  <a:srgbClr val="C00000"/>
                </a:solidFill>
                <a:effectLst>
                  <a:outerShdw blurRad="38100" dist="38100" dir="2700000" algn="tl">
                    <a:srgbClr val="000000">
                      <a:alpha val="43137"/>
                    </a:srgbClr>
                  </a:outerShdw>
                </a:effectLst>
                <a:latin typeface="Constantia" pitchFamily="18" charset="0"/>
              </a:rPr>
              <a:t>Gloria a Dios en el cielo y en la tierra paz a los hombres que ama el </a:t>
            </a:r>
            <a:r>
              <a:rPr lang="es-ES" sz="3600" b="1" i="1" dirty="0" smtClean="0">
                <a:solidFill>
                  <a:srgbClr val="C00000"/>
                </a:solidFill>
                <a:effectLst>
                  <a:outerShdw blurRad="38100" dist="38100" dir="2700000" algn="tl">
                    <a:srgbClr val="000000">
                      <a:alpha val="43137"/>
                    </a:srgbClr>
                  </a:outerShdw>
                </a:effectLst>
                <a:latin typeface="Constantia" pitchFamily="18" charset="0"/>
              </a:rPr>
              <a:t>Señor</a:t>
            </a:r>
          </a:p>
          <a:p>
            <a:pPr algn="ctr"/>
            <a:endParaRPr lang="es-ES" sz="3600" i="1" dirty="0">
              <a:solidFill>
                <a:srgbClr val="C00000"/>
              </a:solidFill>
              <a:latin typeface="Constantia" pitchFamily="18" charset="0"/>
            </a:endParaRPr>
          </a:p>
          <a:p>
            <a:pPr algn="ctr"/>
            <a:r>
              <a:rPr lang="es-ES" sz="3600" b="1" i="1" dirty="0">
                <a:latin typeface="Constantia" pitchFamily="18" charset="0"/>
              </a:rPr>
              <a:t>Por tu inmensa gloria te alabamos te bendecimos te adoramos</a:t>
            </a:r>
            <a:r>
              <a:rPr lang="es-ES" sz="3600" b="1" i="1" dirty="0" smtClean="0">
                <a:latin typeface="Constantia" pitchFamily="18" charset="0"/>
              </a:rPr>
              <a:t>, </a:t>
            </a:r>
            <a:r>
              <a:rPr lang="es-ES" sz="3600" b="1" i="1" dirty="0">
                <a:latin typeface="Constantia" pitchFamily="18" charset="0"/>
              </a:rPr>
              <a:t>te damos gracias Señor.</a:t>
            </a:r>
          </a:p>
          <a:p>
            <a:pPr algn="ctr"/>
            <a:endParaRPr lang="es-ES" sz="3600" b="1" i="1" dirty="0">
              <a:latin typeface="Constantia" pitchFamily="18" charset="0"/>
            </a:endParaRPr>
          </a:p>
          <a:p>
            <a:pPr algn="ctr"/>
            <a:r>
              <a:rPr lang="es-ES" sz="3600" b="1" i="1" dirty="0">
                <a:latin typeface="Constantia" pitchFamily="18" charset="0"/>
              </a:rPr>
              <a:t>Señor Dios rey celestial</a:t>
            </a:r>
          </a:p>
          <a:p>
            <a:pPr algn="ctr"/>
            <a:r>
              <a:rPr lang="es-ES" sz="3600" b="1" i="1" dirty="0">
                <a:latin typeface="Constantia" pitchFamily="18" charset="0"/>
              </a:rPr>
              <a:t>Dios padre todo poderoso</a:t>
            </a:r>
          </a:p>
          <a:p>
            <a:pPr algn="ctr"/>
            <a:r>
              <a:rPr lang="es-ES" sz="3600" b="1" i="1" dirty="0">
                <a:latin typeface="Constantia" pitchFamily="18" charset="0"/>
              </a:rPr>
              <a:t>Señor hijo único Jesucristo</a:t>
            </a:r>
          </a:p>
          <a:p>
            <a:pPr algn="ctr"/>
            <a:r>
              <a:rPr lang="es-ES" sz="3600" b="1" i="1" dirty="0">
                <a:latin typeface="Constantia" pitchFamily="18" charset="0"/>
              </a:rPr>
              <a:t>Señor Dios cordero de Dios hijo del </a:t>
            </a:r>
            <a:r>
              <a:rPr lang="es-ES" sz="3600" b="1" i="1" dirty="0" smtClean="0">
                <a:latin typeface="Constantia" pitchFamily="18" charset="0"/>
              </a:rPr>
              <a:t>padre</a:t>
            </a:r>
            <a:endParaRPr lang="es-ES" sz="3600" b="1" i="1" dirty="0">
              <a:latin typeface="Constantia" pitchFamily="18" charset="0"/>
            </a:endParaRPr>
          </a:p>
        </p:txBody>
      </p:sp>
    </p:spTree>
  </p:cSld>
  <p:clrMapOvr>
    <a:masterClrMapping/>
  </p:clrMapOvr>
  <p:transition spd="slow" advClick="0" advTm="1000">
    <p:strips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5"/>
          <p:cNvSpPr txBox="1">
            <a:spLocks noChangeArrowheads="1"/>
          </p:cNvSpPr>
          <p:nvPr/>
        </p:nvSpPr>
        <p:spPr bwMode="auto">
          <a:xfrm>
            <a:off x="2195513" y="260350"/>
            <a:ext cx="6769100" cy="6091238"/>
          </a:xfrm>
          <a:prstGeom prst="rect">
            <a:avLst/>
          </a:prstGeom>
          <a:noFill/>
          <a:ln w="9525">
            <a:noFill/>
            <a:miter lim="800000"/>
            <a:headEnd/>
            <a:tailEnd/>
          </a:ln>
        </p:spPr>
        <p:txBody>
          <a:bodyPr>
            <a:spAutoFit/>
          </a:bodyPr>
          <a:lstStyle/>
          <a:p>
            <a:pPr marL="342900" indent="-342900" algn="ctr"/>
            <a:r>
              <a:rPr lang="es-ES" sz="2000" b="1">
                <a:solidFill>
                  <a:srgbClr val="008000"/>
                </a:solidFill>
              </a:rPr>
              <a:t>De 1883 a finales del siglo </a:t>
            </a:r>
          </a:p>
          <a:p>
            <a:pPr marL="342900" indent="-342900"/>
            <a:endParaRPr lang="es-ES" sz="2200" b="1"/>
          </a:p>
          <a:p>
            <a:pPr marL="342900" indent="-342900"/>
            <a:r>
              <a:rPr lang="es-ES" sz="2200" b="1"/>
              <a:t>E</a:t>
            </a:r>
            <a:r>
              <a:rPr lang="es-ES" sz="2200"/>
              <a:t>l 1º de diciembre de 1883 desembarca en Cartagena de Indias (Colombia), procedente de Francia, el padre Teodoro Hamón para tomar allí la dirección del Seminario, del que la Congregación acababa de encargarse por petición expresa del papa León XIII. El P. Francisco Dufouil, que venía de Estados Unidos, se le unió un poco más tarde y los dos se pusieron a la obra, con una fe y una generosidad que ninguna dificultad pudo destruir. Su abnegación y la de los cohermanos que vinieron luego a ayudarles dieron frutos perdurables: poco a poco la CJM (Congregación de Jesús y María) se encargó en Colombia de otros seminarios y de otras obras apostólicas; encontró allí vocaciones que le permitieron enraizarse; y pudo, también, responder llamadas de otros países de América Latina. </a:t>
            </a:r>
            <a:endParaRPr lang="es-ES"/>
          </a:p>
        </p:txBody>
      </p:sp>
      <p:sp>
        <p:nvSpPr>
          <p:cNvPr id="17411" name="Line 6"/>
          <p:cNvSpPr>
            <a:spLocks noChangeShapeType="1"/>
          </p:cNvSpPr>
          <p:nvPr/>
        </p:nvSpPr>
        <p:spPr bwMode="auto">
          <a:xfrm flipV="1">
            <a:off x="2987675" y="692150"/>
            <a:ext cx="4895850" cy="1588"/>
          </a:xfrm>
          <a:prstGeom prst="line">
            <a:avLst/>
          </a:prstGeom>
          <a:noFill/>
          <a:ln w="9525">
            <a:solidFill>
              <a:srgbClr val="008000"/>
            </a:solidFill>
            <a:round/>
            <a:headEnd/>
            <a:tailEnd/>
          </a:ln>
        </p:spPr>
        <p:txBody>
          <a:bodyPr/>
          <a:lstStyle/>
          <a:p>
            <a:endParaRPr lang="es-CO"/>
          </a:p>
        </p:txBody>
      </p:sp>
      <p:pic>
        <p:nvPicPr>
          <p:cNvPr id="17412" name="Picture 7" descr="Image4"/>
          <p:cNvPicPr>
            <a:picLocks noChangeAspect="1" noChangeArrowheads="1"/>
          </p:cNvPicPr>
          <p:nvPr/>
        </p:nvPicPr>
        <p:blipFill>
          <a:blip r:embed="rId2" cstate="print"/>
          <a:srcRect/>
          <a:stretch>
            <a:fillRect/>
          </a:stretch>
        </p:blipFill>
        <p:spPr bwMode="auto">
          <a:xfrm>
            <a:off x="539750" y="404813"/>
            <a:ext cx="1466850" cy="2133600"/>
          </a:xfrm>
          <a:prstGeom prst="rect">
            <a:avLst/>
          </a:prstGeom>
          <a:noFill/>
          <a:ln w="9525">
            <a:noFill/>
            <a:miter lim="800000"/>
            <a:headEnd/>
            <a:tailEnd/>
          </a:ln>
        </p:spPr>
      </p:pic>
    </p:spTree>
  </p:cSld>
  <p:clrMapOvr>
    <a:masterClrMapping/>
  </p:clrMapOvr>
  <p:transition spd="slow" advClick="0" advTm="1000">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Rectángulo"/>
          <p:cNvSpPr>
            <a:spLocks noChangeArrowheads="1"/>
          </p:cNvSpPr>
          <p:nvPr/>
        </p:nvSpPr>
        <p:spPr bwMode="auto">
          <a:xfrm>
            <a:off x="71406" y="71414"/>
            <a:ext cx="8929718" cy="6740307"/>
          </a:xfrm>
          <a:prstGeom prst="rect">
            <a:avLst/>
          </a:prstGeom>
          <a:noFill/>
          <a:ln w="9525">
            <a:noFill/>
            <a:miter lim="800000"/>
            <a:headEnd/>
            <a:tailEnd/>
          </a:ln>
        </p:spPr>
        <p:txBody>
          <a:bodyPr wrap="square">
            <a:spAutoFit/>
          </a:bodyPr>
          <a:lstStyle/>
          <a:p>
            <a:pPr algn="ctr"/>
            <a:r>
              <a:rPr lang="es-ES" sz="3600" b="1" i="1" dirty="0">
                <a:latin typeface="Constantia" pitchFamily="18" charset="0"/>
              </a:rPr>
              <a:t>Tu que quitas el pecado del mundo</a:t>
            </a:r>
          </a:p>
          <a:p>
            <a:pPr algn="ctr"/>
            <a:r>
              <a:rPr lang="es-ES" sz="3600" b="1" i="1" dirty="0">
                <a:latin typeface="Constantia" pitchFamily="18" charset="0"/>
              </a:rPr>
              <a:t>Ten piedad de nosotros.</a:t>
            </a:r>
          </a:p>
          <a:p>
            <a:pPr algn="ctr"/>
            <a:r>
              <a:rPr lang="es-ES" sz="3600" b="1" i="1" dirty="0">
                <a:latin typeface="Constantia" pitchFamily="18" charset="0"/>
              </a:rPr>
              <a:t>Tu que quitas el pecado del mundo</a:t>
            </a:r>
          </a:p>
          <a:p>
            <a:pPr algn="ctr"/>
            <a:r>
              <a:rPr lang="es-ES" sz="3600" b="1" i="1" dirty="0">
                <a:latin typeface="Constantia" pitchFamily="18" charset="0"/>
              </a:rPr>
              <a:t>Atiende nuestras suplicas</a:t>
            </a:r>
          </a:p>
          <a:p>
            <a:pPr algn="ctr"/>
            <a:r>
              <a:rPr lang="es-ES" sz="3600" b="1" i="1" dirty="0">
                <a:latin typeface="Constantia" pitchFamily="18" charset="0"/>
              </a:rPr>
              <a:t>Tu que estas sentado a la derecha del padre</a:t>
            </a:r>
          </a:p>
          <a:p>
            <a:pPr algn="ctr"/>
            <a:r>
              <a:rPr lang="es-ES" sz="3600" b="1" i="1" dirty="0">
                <a:latin typeface="Constantia" pitchFamily="18" charset="0"/>
              </a:rPr>
              <a:t>Ten piedad de nosotros.</a:t>
            </a:r>
          </a:p>
          <a:p>
            <a:pPr algn="ctr"/>
            <a:r>
              <a:rPr lang="es-ES" sz="3600" b="1" i="1" dirty="0" smtClean="0">
                <a:latin typeface="Constantia" pitchFamily="18" charset="0"/>
              </a:rPr>
              <a:t>Porque </a:t>
            </a:r>
            <a:r>
              <a:rPr lang="es-ES" sz="3600" b="1" i="1" dirty="0">
                <a:latin typeface="Constantia" pitchFamily="18" charset="0"/>
              </a:rPr>
              <a:t>solo tu eres santo</a:t>
            </a:r>
          </a:p>
          <a:p>
            <a:pPr algn="ctr"/>
            <a:r>
              <a:rPr lang="es-ES" sz="3600" b="1" i="1" dirty="0">
                <a:latin typeface="Constantia" pitchFamily="18" charset="0"/>
              </a:rPr>
              <a:t>Solo tu Señor</a:t>
            </a:r>
          </a:p>
          <a:p>
            <a:pPr algn="ctr"/>
            <a:r>
              <a:rPr lang="es-ES" sz="3600" b="1" i="1" dirty="0">
                <a:latin typeface="Constantia" pitchFamily="18" charset="0"/>
              </a:rPr>
              <a:t>Solo tu altísimo Jesucristo con el espíritu santo</a:t>
            </a:r>
          </a:p>
          <a:p>
            <a:pPr algn="ctr"/>
            <a:r>
              <a:rPr lang="es-ES" sz="3600" b="1" i="1" dirty="0">
                <a:latin typeface="Constantia" pitchFamily="18" charset="0"/>
              </a:rPr>
              <a:t>En la gloria de Dios Padre. </a:t>
            </a:r>
          </a:p>
        </p:txBody>
      </p:sp>
    </p:spTree>
  </p:cSld>
  <p:clrMapOvr>
    <a:masterClrMapping/>
  </p:clrMapOvr>
  <p:transition spd="slow" advClick="0" advTm="1000">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52400" y="228600"/>
            <a:ext cx="3429000" cy="708025"/>
          </a:xfrm>
          <a:prstGeom prst="rect">
            <a:avLst/>
          </a:prstGeom>
          <a:noFill/>
          <a:ln w="9525">
            <a:noFill/>
            <a:miter lim="800000"/>
            <a:headEnd/>
            <a:tailEnd/>
          </a:ln>
          <a:effectLst/>
        </p:spPr>
        <p:txBody>
          <a:bodyPr>
            <a:spAutoFit/>
          </a:bodyPr>
          <a:lstStyle/>
          <a:p>
            <a:pPr algn="ctr">
              <a:defRPr/>
            </a:pPr>
            <a:r>
              <a:rPr lang="es-ES" sz="2000" dirty="0">
                <a:solidFill>
                  <a:srgbClr val="336600"/>
                </a:solidFill>
                <a:effectLst>
                  <a:outerShdw blurRad="38100" dist="38100" dir="2700000" algn="tl">
                    <a:srgbClr val="C0C0C0"/>
                  </a:outerShdw>
                </a:effectLst>
                <a:latin typeface="Georgia" pitchFamily="18" charset="0"/>
                <a:cs typeface="Times New Roman" pitchFamily="18" charset="0"/>
              </a:rPr>
              <a:t/>
            </a:r>
            <a:br>
              <a:rPr lang="es-ES" sz="2000" dirty="0">
                <a:solidFill>
                  <a:srgbClr val="336600"/>
                </a:solidFill>
                <a:effectLst>
                  <a:outerShdw blurRad="38100" dist="38100" dir="2700000" algn="tl">
                    <a:srgbClr val="C0C0C0"/>
                  </a:outerShdw>
                </a:effectLst>
                <a:latin typeface="Georgia" pitchFamily="18" charset="0"/>
                <a:cs typeface="Times New Roman" pitchFamily="18" charset="0"/>
              </a:rPr>
            </a:br>
            <a:endParaRPr lang="es-ES" sz="2000" dirty="0">
              <a:solidFill>
                <a:srgbClr val="336600"/>
              </a:solidFill>
              <a:effectLst>
                <a:outerShdw blurRad="38100" dist="38100" dir="2700000" algn="tl">
                  <a:srgbClr val="C0C0C0"/>
                </a:outerShdw>
              </a:effectLst>
              <a:latin typeface="Georgia" pitchFamily="18" charset="0"/>
              <a:cs typeface="Times New Roman" pitchFamily="18" charset="0"/>
            </a:endParaRPr>
          </a:p>
        </p:txBody>
      </p:sp>
      <p:sp>
        <p:nvSpPr>
          <p:cNvPr id="6147" name="3 Rectángulo"/>
          <p:cNvSpPr>
            <a:spLocks noChangeArrowheads="1"/>
          </p:cNvSpPr>
          <p:nvPr/>
        </p:nvSpPr>
        <p:spPr bwMode="auto">
          <a:xfrm>
            <a:off x="214282" y="422389"/>
            <a:ext cx="8643998" cy="5632311"/>
          </a:xfrm>
          <a:prstGeom prst="rect">
            <a:avLst/>
          </a:prstGeom>
          <a:noFill/>
          <a:ln w="9525">
            <a:noFill/>
            <a:miter lim="800000"/>
            <a:headEnd/>
            <a:tailEnd/>
          </a:ln>
        </p:spPr>
        <p:txBody>
          <a:bodyPr wrap="square">
            <a:spAutoFit/>
          </a:bodyPr>
          <a:lstStyle/>
          <a:p>
            <a:pPr algn="ctr"/>
            <a:r>
              <a:rPr lang="es-ES" sz="6000" b="1" i="1" dirty="0" smtClean="0">
                <a:solidFill>
                  <a:srgbClr val="C00000"/>
                </a:solidFill>
                <a:effectLst>
                  <a:outerShdw blurRad="38100" dist="38100" dir="2700000" algn="tl">
                    <a:srgbClr val="000000">
                      <a:alpha val="43137"/>
                    </a:srgbClr>
                  </a:outerShdw>
                </a:effectLst>
                <a:latin typeface="Constantia" pitchFamily="18" charset="0"/>
              </a:rPr>
              <a:t>Lectura Del libro de Isaías (66, 18 - 21)</a:t>
            </a:r>
            <a:r>
              <a:rPr lang="es-ES" sz="6000" b="1" i="1" dirty="0" smtClean="0">
                <a:solidFill>
                  <a:srgbClr val="C00000"/>
                </a:solidFill>
                <a:latin typeface="Constantia" pitchFamily="18" charset="0"/>
              </a:rPr>
              <a:t/>
            </a:r>
            <a:br>
              <a:rPr lang="es-ES" sz="6000" b="1" i="1" dirty="0" smtClean="0">
                <a:solidFill>
                  <a:srgbClr val="C00000"/>
                </a:solidFill>
                <a:latin typeface="Constantia" pitchFamily="18" charset="0"/>
              </a:rPr>
            </a:br>
            <a:endParaRPr lang="es-ES" sz="6000" b="1" i="1" dirty="0" smtClean="0">
              <a:solidFill>
                <a:srgbClr val="C00000"/>
              </a:solidFill>
              <a:latin typeface="Constantia" pitchFamily="18" charset="0"/>
            </a:endParaRPr>
          </a:p>
          <a:p>
            <a:pPr algn="ctr"/>
            <a:r>
              <a:rPr lang="es-ES" sz="6000" i="1" dirty="0" smtClean="0">
                <a:latin typeface="Constantia" pitchFamily="18" charset="0"/>
              </a:rPr>
              <a:t>De todos los países traerán a todos vuestros hermanos.</a:t>
            </a:r>
            <a:endParaRPr lang="es-ES" sz="4800" i="1" dirty="0">
              <a:latin typeface="Constantia" pitchFamily="18" charset="0"/>
            </a:endParaRPr>
          </a:p>
        </p:txBody>
      </p:sp>
    </p:spTree>
  </p:cSld>
  <p:clrMapOvr>
    <a:masterClrMapping/>
  </p:clrMapOvr>
  <p:transition spd="slow" advClick="0" advTm="100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ppt_x</p:attrName>
                                        </p:attrNameLst>
                                      </p:cBhvr>
                                      <p:tavLst>
                                        <p:tav tm="0">
                                          <p:val>
                                            <p:fltVal val="0.5"/>
                                          </p:val>
                                        </p:tav>
                                        <p:tav tm="100000">
                                          <p:val>
                                            <p:strVal val="#ppt_x"/>
                                          </p:val>
                                        </p:tav>
                                      </p:tavLst>
                                    </p:anim>
                                    <p:anim calcmode="lin" valueType="num">
                                      <p:cBhvr>
                                        <p:cTn id="10" dur="500" fill="hold"/>
                                        <p:tgtEl>
                                          <p:spTgt spid="133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357158" y="642918"/>
            <a:ext cx="8286808" cy="5355312"/>
          </a:xfrm>
          <a:prstGeom prst="rect">
            <a:avLst/>
          </a:prstGeom>
          <a:noFill/>
          <a:ln w="9525">
            <a:noFill/>
            <a:miter lim="800000"/>
            <a:headEnd/>
            <a:tailEnd/>
          </a:ln>
        </p:spPr>
        <p:txBody>
          <a:bodyPr wrap="square">
            <a:spAutoFit/>
          </a:bodyPr>
          <a:lstStyle/>
          <a:p>
            <a:pPr algn="ctr"/>
            <a:r>
              <a:rPr lang="es-CO" sz="4800" b="1" i="1" dirty="0" smtClean="0">
                <a:solidFill>
                  <a:srgbClr val="C00000"/>
                </a:solidFill>
                <a:effectLst>
                  <a:outerShdw blurRad="38100" dist="38100" dir="2700000" algn="tl">
                    <a:srgbClr val="000000">
                      <a:alpha val="43137"/>
                    </a:srgbClr>
                  </a:outerShdw>
                </a:effectLst>
                <a:latin typeface="Constantia" pitchFamily="18" charset="0"/>
              </a:rPr>
              <a:t>Al Salmo respondemos todos:</a:t>
            </a:r>
          </a:p>
          <a:p>
            <a:pPr algn="ctr"/>
            <a:endParaRPr lang="es-CO" sz="4800" i="1" dirty="0" smtClean="0">
              <a:solidFill>
                <a:srgbClr val="C00000"/>
              </a:solidFill>
              <a:latin typeface="Constantia" pitchFamily="18" charset="0"/>
            </a:endParaRPr>
          </a:p>
          <a:p>
            <a:pPr algn="ctr"/>
            <a:r>
              <a:rPr lang="es-ES" sz="6600" i="1" dirty="0" smtClean="0">
                <a:latin typeface="Constantia" pitchFamily="18" charset="0"/>
              </a:rPr>
              <a:t>Id al mundo entero y proclamad el Evangelio.</a:t>
            </a:r>
            <a:endParaRPr lang="es-CO" sz="4800" i="1" dirty="0">
              <a:latin typeface="Constantia" pitchFamily="18" charset="0"/>
            </a:endParaRPr>
          </a:p>
        </p:txBody>
      </p:sp>
    </p:spTree>
  </p:cSld>
  <p:clrMapOvr>
    <a:masterClrMapping/>
  </p:clrMapOvr>
  <p:transition spd="slow" advClick="0" advTm="1000">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57158" y="785794"/>
            <a:ext cx="8072494" cy="4524315"/>
          </a:xfrm>
          <a:prstGeom prst="rect">
            <a:avLst/>
          </a:prstGeom>
          <a:noFill/>
          <a:ln w="9525">
            <a:noFill/>
            <a:miter lim="800000"/>
            <a:headEnd/>
            <a:tailEnd/>
          </a:ln>
        </p:spPr>
        <p:txBody>
          <a:bodyPr wrap="square">
            <a:spAutoFit/>
          </a:bodyPr>
          <a:lstStyle/>
          <a:p>
            <a:pPr algn="ctr"/>
            <a:r>
              <a:rPr lang="es-CO" sz="5400" b="1" i="1" dirty="0" smtClean="0">
                <a:solidFill>
                  <a:srgbClr val="C00000"/>
                </a:solidFill>
                <a:effectLst>
                  <a:outerShdw blurRad="38100" dist="38100" dir="2700000" algn="tl">
                    <a:srgbClr val="000000">
                      <a:alpha val="43137"/>
                    </a:srgbClr>
                  </a:outerShdw>
                </a:effectLst>
                <a:latin typeface="Constantia" pitchFamily="18" charset="0"/>
              </a:rPr>
              <a:t>Lectura </a:t>
            </a:r>
            <a:r>
              <a:rPr lang="es-ES" sz="5400" b="1" i="1" dirty="0" smtClean="0">
                <a:solidFill>
                  <a:srgbClr val="C00000"/>
                </a:solidFill>
                <a:effectLst>
                  <a:outerShdw blurRad="38100" dist="38100" dir="2700000" algn="tl">
                    <a:srgbClr val="000000">
                      <a:alpha val="43137"/>
                    </a:srgbClr>
                  </a:outerShdw>
                </a:effectLst>
                <a:latin typeface="Constantia" pitchFamily="18" charset="0"/>
              </a:rPr>
              <a:t> De la Carta a los Hebreos (12, 5-7. 11-13)</a:t>
            </a:r>
          </a:p>
          <a:p>
            <a:pPr algn="ctr"/>
            <a:r>
              <a:rPr lang="es-ES" sz="6000" i="1" dirty="0" smtClean="0">
                <a:latin typeface="Constantia" pitchFamily="18" charset="0"/>
              </a:rPr>
              <a:t/>
            </a:r>
            <a:br>
              <a:rPr lang="es-ES" sz="6000" i="1" dirty="0" smtClean="0">
                <a:latin typeface="Constantia" pitchFamily="18" charset="0"/>
              </a:rPr>
            </a:br>
            <a:r>
              <a:rPr lang="es-ES" sz="6000" i="1" dirty="0" smtClean="0">
                <a:latin typeface="Constantia" pitchFamily="18" charset="0"/>
              </a:rPr>
              <a:t>El Señor reprende a los que ama.  </a:t>
            </a:r>
          </a:p>
        </p:txBody>
      </p:sp>
    </p:spTree>
  </p:cSld>
  <p:clrMapOvr>
    <a:masterClrMapping/>
  </p:clrMapOvr>
  <p:transition spd="slow" advClick="0" advTm="100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
          <p:cNvSpPr>
            <a:spLocks noChangeArrowheads="1"/>
          </p:cNvSpPr>
          <p:nvPr/>
        </p:nvSpPr>
        <p:spPr bwMode="auto">
          <a:xfrm>
            <a:off x="285720" y="3786190"/>
            <a:ext cx="8643966" cy="2862322"/>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3600" b="1" dirty="0" smtClean="0">
                <a:latin typeface="Constantia" pitchFamily="18" charset="0"/>
                <a:cs typeface="Times New Roman" pitchFamily="18" charset="0"/>
              </a:rPr>
              <a:t>Aleluya, aleluya Cristo no se ha ido, Cristo vive en la mañana cuando entra el sol por la ventana, cuida tus sueños junto a tu cama y hasta en la estrella mas lejana vive Jesús.</a:t>
            </a:r>
          </a:p>
        </p:txBody>
      </p:sp>
      <p:pic>
        <p:nvPicPr>
          <p:cNvPr id="4" name="Picture 2" descr="C:\Documents and Settings\Parroquia\Mis documentos\Mis imágenes\PENTECOSTES\espiritusobrebiblia.jpg"/>
          <p:cNvPicPr>
            <a:picLocks noChangeAspect="1" noChangeArrowheads="1"/>
          </p:cNvPicPr>
          <p:nvPr/>
        </p:nvPicPr>
        <p:blipFill>
          <a:blip r:embed="rId2" cstate="print"/>
          <a:srcRect/>
          <a:stretch>
            <a:fillRect/>
          </a:stretch>
        </p:blipFill>
        <p:spPr bwMode="auto">
          <a:xfrm>
            <a:off x="2898506" y="357166"/>
            <a:ext cx="2857765" cy="3143272"/>
          </a:xfrm>
          <a:prstGeom prst="rect">
            <a:avLst/>
          </a:prstGeom>
          <a:ln>
            <a:noFill/>
          </a:ln>
          <a:effectLst>
            <a:softEdge rad="112500"/>
          </a:effectLst>
        </p:spPr>
      </p:pic>
    </p:spTree>
  </p:cSld>
  <p:clrMapOvr>
    <a:masterClrMapping/>
  </p:clrMapOvr>
  <p:transition spd="slow" advClick="0" advTm="1000">
    <p:strips dir="ru"/>
  </p:transition>
  <p:timing>
    <p:tnLst>
      <p:par>
        <p:cTn id="1" dur="indefinite" restart="never" nodeType="tmRoot"/>
      </p:par>
    </p:tnLst>
  </p:timing>
</p:sld>
</file>

<file path=ppt/theme/theme1.xml><?xml version="1.0" encoding="utf-8"?>
<a:theme xmlns:a="http://schemas.openxmlformats.org/drawingml/2006/main" name="Tema de Office">
  <a:themeElements>
    <a:clrScheme name="Personalizado 2">
      <a:dk1>
        <a:sysClr val="windowText" lastClr="000000"/>
      </a:dk1>
      <a:lt1>
        <a:sysClr val="window" lastClr="FFFFFF"/>
      </a:lt1>
      <a:dk2>
        <a:srgbClr val="775F55"/>
      </a:dk2>
      <a:lt2>
        <a:srgbClr val="EBDDC3"/>
      </a:lt2>
      <a:accent1>
        <a:srgbClr val="94B6D2"/>
      </a:accent1>
      <a:accent2>
        <a:srgbClr val="7030A0"/>
      </a:accent2>
      <a:accent3>
        <a:srgbClr val="CCECFF"/>
      </a:accent3>
      <a:accent4>
        <a:srgbClr val="FFCCFF"/>
      </a:accent4>
      <a:accent5>
        <a:srgbClr val="7BA79D"/>
      </a:accent5>
      <a:accent6>
        <a:srgbClr val="968C8C"/>
      </a:accent6>
      <a:hlink>
        <a:srgbClr val="FFFFCC"/>
      </a:hlink>
      <a:folHlink>
        <a:srgbClr val="E7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3929</TotalTime>
  <Words>2411</Words>
  <Application>Microsoft Office PowerPoint</Application>
  <PresentationFormat>Presentación en pantalla (4:3)</PresentationFormat>
  <Paragraphs>157</Paragraphs>
  <Slides>40</Slides>
  <Notes>9</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1. ¿Cuántos se salvarán?    - la salvación es para todos: esfuerzo constante  </vt:lpstr>
      <vt:lpstr>Diapositiva 14</vt:lpstr>
      <vt:lpstr>3. El banquete del reino</vt:lpstr>
      <vt:lpstr>Contemplemos hoy esta frase: “Hay últimos que serán primeros, y hay primeros que serán últimos” (13,30). </vt:lpstr>
      <vt:lpstr>Esta es nuestra fe.  Esta es la fe de la Iglesia, que nos gloriamos de profesar en Cristo Jesús, nuestro Señor. </vt:lpstr>
      <vt:lpstr>Diapositiva 18</vt:lpstr>
      <vt:lpstr>Diapositiva 19</vt:lpstr>
      <vt:lpstr>Diapositiva 20</vt:lpstr>
      <vt:lpstr>Diapositiva 21</vt:lpstr>
      <vt:lpstr>Diapositiva 22</vt:lpstr>
      <vt:lpstr>Diapositiva 23</vt:lpstr>
      <vt:lpstr>    2. Invitados a la mesa del banquete del Señor, recordamos su mandato de vivir en el amor. Comulgamos en el cuerpo y en la sangre que él nos da.  Donde hay caridad y amor, allí esta el Señor(Bis).   3. Este pan  que da la vida y este cáliz da salud. Nos reúne a los hermanos en el nombre de Jesús. Anunciamos su memoria, celebramos su pasión, el misterio de su muerte y de su resurrección.     </vt:lpstr>
      <vt:lpstr>Diapositiva 25</vt:lpstr>
      <vt:lpstr>APORTE ESPIRITUAL</vt:lpstr>
      <vt:lpstr>LA ESPIRITUALIDAD DEL SIGLO XVII  Bienvenidos al contexto eclesial del siglo XVII; los invito a que recorramos de una manera sencilla las riquezas de la escuela francesa de espiritualidad. </vt:lpstr>
      <vt:lpstr>ANTECEDENTE: HIJO DEL SIGLO XVI</vt:lpstr>
      <vt:lpstr>LA ESPIRITUALIDAD DEL SIGLO XVII</vt:lpstr>
      <vt:lpstr>ESCUELAS DE ESPIRITUALIDAD</vt:lpstr>
      <vt:lpstr>EL JANSENISMO VS PELAGIANOS</vt:lpstr>
      <vt:lpstr>Diapositiva 32</vt:lpstr>
      <vt:lpstr>SU RIQUEZA</vt:lpstr>
      <vt:lpstr>Diapositiva 34</vt:lpstr>
      <vt:lpstr>Diapositiva 35</vt:lpstr>
      <vt:lpstr>Diapositiva 36</vt:lpstr>
      <vt:lpstr>Diapositiva 37</vt:lpstr>
      <vt:lpstr>Diapositiva 38</vt:lpstr>
      <vt:lpstr>Diapositiva 39</vt:lpstr>
      <vt:lpstr>Diapositiva 40</vt:lpstr>
    </vt:vector>
  </TitlesOfParts>
  <Company>Nuestra señora de la salud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Parroquia</dc:creator>
  <cp:lastModifiedBy>Padre Wilson</cp:lastModifiedBy>
  <cp:revision>415</cp:revision>
  <dcterms:created xsi:type="dcterms:W3CDTF">2010-03-24T14:53:39Z</dcterms:created>
  <dcterms:modified xsi:type="dcterms:W3CDTF">2010-08-22T14:05:09Z</dcterms:modified>
</cp:coreProperties>
</file>