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3"/>
  </p:notesMasterIdLst>
  <p:sldIdLst>
    <p:sldId id="257" r:id="rId3"/>
    <p:sldId id="300" r:id="rId4"/>
    <p:sldId id="258" r:id="rId5"/>
    <p:sldId id="260" r:id="rId6"/>
    <p:sldId id="261" r:id="rId7"/>
    <p:sldId id="262" r:id="rId8"/>
    <p:sldId id="302" r:id="rId9"/>
    <p:sldId id="264" r:id="rId10"/>
    <p:sldId id="265" r:id="rId11"/>
    <p:sldId id="266" r:id="rId12"/>
    <p:sldId id="296" r:id="rId13"/>
    <p:sldId id="299" r:id="rId14"/>
    <p:sldId id="305" r:id="rId15"/>
    <p:sldId id="306" r:id="rId16"/>
    <p:sldId id="297" r:id="rId17"/>
    <p:sldId id="271" r:id="rId18"/>
    <p:sldId id="272" r:id="rId19"/>
    <p:sldId id="304" r:id="rId20"/>
    <p:sldId id="309" r:id="rId21"/>
    <p:sldId id="285" r:id="rId22"/>
    <p:sldId id="303" r:id="rId23"/>
    <p:sldId id="274" r:id="rId24"/>
    <p:sldId id="295" r:id="rId25"/>
    <p:sldId id="275" r:id="rId26"/>
    <p:sldId id="301" r:id="rId27"/>
    <p:sldId id="294" r:id="rId28"/>
    <p:sldId id="278" r:id="rId29"/>
    <p:sldId id="298" r:id="rId30"/>
    <p:sldId id="307" r:id="rId31"/>
    <p:sldId id="308"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45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12/12/2010</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extLst>
      <p:ext uri="{BB962C8B-B14F-4D97-AF65-F5344CB8AC3E}">
        <p14:creationId xmlns:p14="http://schemas.microsoft.com/office/powerpoint/2010/main" val="1844944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10</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18</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20</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21</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22</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24</a:t>
            </a:fld>
            <a:endParaRPr lang="es-CO"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25</a:t>
            </a:fld>
            <a:endParaRPr lang="es-CO"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26</a:t>
            </a:fld>
            <a:endParaRPr lang="es-CO"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27</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12/12/2010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12/12/2010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12/12/2010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12/12/2010</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61947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12/12/2010</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81325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12/12/2010</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629083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12/12/2010</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31242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12/12/2010</a:t>
            </a:fld>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806518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12/12/2010</a:t>
            </a:fld>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095312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12/12/2010</a:t>
            </a:fld>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692562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12/12/2010</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042373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12/12/2010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12/12/2010</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57485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12/12/2010</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167016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12/12/2010</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38424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12/12/2010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pPr/>
              <a:t>12/12/2010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pPr/>
              <a:t>12/12/2010</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pPr/>
              <a:t>12/12/2010</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12/12/2010</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12/12/2010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12/12/2010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12/12/2010</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solidFill>
                  <a:prstClr val="black">
                    <a:tint val="75000"/>
                  </a:prstClr>
                </a:solidFill>
              </a:rPr>
              <a:pPr/>
              <a:t>12/12/2010</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2288026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5214942" y="1500174"/>
            <a:ext cx="3286148" cy="4970603"/>
          </a:xfrm>
          <a:prstGeom prst="rect">
            <a:avLst/>
          </a:prstGeom>
          <a:ln>
            <a:noFill/>
          </a:ln>
          <a:effectLst>
            <a:softEdge rad="112500"/>
          </a:effectLst>
        </p:spPr>
      </p:pic>
      <p:sp>
        <p:nvSpPr>
          <p:cNvPr id="6" name="5 CuadroTexto"/>
          <p:cNvSpPr txBox="1"/>
          <p:nvPr/>
        </p:nvSpPr>
        <p:spPr>
          <a:xfrm>
            <a:off x="785786" y="26094"/>
            <a:ext cx="7390356" cy="1815882"/>
          </a:xfrm>
          <a:prstGeom prst="rect">
            <a:avLst/>
          </a:prstGeom>
          <a:noFill/>
        </p:spPr>
        <p:txBody>
          <a:bodyPr wrap="none" rtlCol="0">
            <a:spAutoFit/>
          </a:bodyPr>
          <a:lstStyle/>
          <a:p>
            <a:pPr algn="ctr"/>
            <a:r>
              <a:rPr lang="es-CO" sz="3600" b="1" dirty="0" smtClean="0">
                <a:solidFill>
                  <a:srgbClr val="00206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002060"/>
                </a:solidFill>
                <a:effectLst>
                  <a:outerShdw blurRad="38100" dist="38100" dir="2700000" algn="tl">
                    <a:srgbClr val="000000">
                      <a:alpha val="43137"/>
                    </a:srgbClr>
                  </a:outerShdw>
                </a:effectLst>
                <a:latin typeface="Constantia" pitchFamily="18" charset="0"/>
              </a:rPr>
              <a:t>NUESTRA SEÑORA DE LA </a:t>
            </a:r>
            <a:r>
              <a:rPr lang="es-CO" sz="3600" b="1" dirty="0" smtClean="0">
                <a:solidFill>
                  <a:srgbClr val="002060"/>
                </a:solidFill>
                <a:effectLst>
                  <a:outerShdw blurRad="38100" dist="38100" dir="2700000" algn="tl">
                    <a:srgbClr val="000000">
                      <a:alpha val="43137"/>
                    </a:srgbClr>
                  </a:outerShdw>
                </a:effectLst>
                <a:latin typeface="Constantia" pitchFamily="18" charset="0"/>
              </a:rPr>
              <a:t>SALUD</a:t>
            </a:r>
          </a:p>
          <a:p>
            <a:pPr algn="ctr"/>
            <a:r>
              <a:rPr lang="es-CO" sz="3600" dirty="0"/>
              <a:t>III Domingo de </a:t>
            </a:r>
            <a:r>
              <a:rPr lang="es-CO" sz="3600" dirty="0" smtClean="0"/>
              <a:t>Adviento</a:t>
            </a:r>
            <a:endParaRPr lang="es-ES" sz="3600" b="1" dirty="0">
              <a:solidFill>
                <a:srgbClr val="00206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214282" y="1829019"/>
            <a:ext cx="507206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4000" b="1" i="1" dirty="0" smtClean="0">
                <a:latin typeface="Constantia" pitchFamily="18" charset="0"/>
              </a:rPr>
              <a:t>Mirad: la virgen concebirá y dará a luz un hijo y le pondrá por nombre Emmanuel, Dios con nosotros</a:t>
            </a:r>
            <a:r>
              <a:rPr lang="es-ES" sz="4000" b="1" i="1" dirty="0" smtClean="0">
                <a:latin typeface="Constantia" pitchFamily="18" charset="0"/>
              </a:rPr>
              <a:t>.</a:t>
            </a:r>
          </a:p>
          <a:p>
            <a:pPr algn="ctr"/>
            <a:r>
              <a:rPr lang="es-CO" sz="4000" dirty="0" smtClean="0">
                <a:effectLst>
                  <a:outerShdw blurRad="38100" dist="38100" dir="2700000" algn="tl">
                    <a:srgbClr val="000000">
                      <a:alpha val="43137"/>
                    </a:srgbClr>
                  </a:outerShdw>
                </a:effectLst>
              </a:rPr>
              <a:t>GAUDETE </a:t>
            </a:r>
            <a:r>
              <a:rPr lang="es-CO" sz="4000" dirty="0">
                <a:effectLst>
                  <a:outerShdw blurRad="38100" dist="38100" dir="2700000" algn="tl">
                    <a:srgbClr val="000000">
                      <a:alpha val="43137"/>
                    </a:srgbClr>
                  </a:outerShdw>
                </a:effectLst>
              </a:rPr>
              <a:t>(Mt 11, 2-11) </a:t>
            </a:r>
            <a:r>
              <a:rPr lang="es-CO" sz="4000" dirty="0"/>
              <a:t/>
            </a:r>
            <a:br>
              <a:rPr lang="es-CO" sz="4000" dirty="0"/>
            </a:br>
            <a:endParaRPr lang="es-ES" sz="4000" b="1" i="1" dirty="0" smtClean="0">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00034" y="571480"/>
            <a:ext cx="8215370" cy="5570756"/>
          </a:xfrm>
          <a:prstGeom prst="rect">
            <a:avLst/>
          </a:prstGeom>
          <a:noFill/>
          <a:ln w="9525">
            <a:noFill/>
            <a:miter lim="800000"/>
            <a:headEnd/>
            <a:tailEnd/>
          </a:ln>
        </p:spPr>
        <p:txBody>
          <a:bodyPr wrap="square">
            <a:spAutoFit/>
          </a:bodyPr>
          <a:lstStyle/>
          <a:p>
            <a:pPr algn="ctr"/>
            <a:r>
              <a:rPr lang="es-ES" sz="4400" b="1" i="1" dirty="0" smtClean="0">
                <a:solidFill>
                  <a:srgbClr val="002060"/>
                </a:solidFill>
                <a:effectLst>
                  <a:outerShdw blurRad="38100" dist="38100" dir="2700000" algn="tl">
                    <a:srgbClr val="000000">
                      <a:alpha val="43137"/>
                    </a:srgbClr>
                  </a:outerShdw>
                </a:effectLst>
                <a:latin typeface="Constantia" pitchFamily="18" charset="0"/>
              </a:rPr>
              <a:t>Lectura del Santo Evangelio de nuestro Señor Jesucristo según San Mateo  (11, 2 - 11)</a:t>
            </a:r>
          </a:p>
          <a:p>
            <a:pPr algn="ctr"/>
            <a:endParaRPr lang="es-ES" sz="4400" b="1" i="1" dirty="0" smtClean="0">
              <a:solidFill>
                <a:schemeClr val="accent3">
                  <a:lumMod val="50000"/>
                </a:schemeClr>
              </a:solidFill>
              <a:effectLst>
                <a:outerShdw blurRad="38100" dist="38100" dir="2700000" algn="tl">
                  <a:srgbClr val="000000">
                    <a:alpha val="43137"/>
                  </a:srgbClr>
                </a:outerShdw>
              </a:effectLst>
              <a:latin typeface="Constantia" pitchFamily="18" charset="0"/>
            </a:endParaRPr>
          </a:p>
          <a:p>
            <a:pPr algn="ctr"/>
            <a:r>
              <a:rPr lang="es-ES" sz="6000" i="1" dirty="0" smtClean="0">
                <a:latin typeface="Constantia" pitchFamily="18" charset="0"/>
              </a:rPr>
              <a:t>¿Eres tú el que ha de venir o tenemos que esperar a otro?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Sin título.jpg"/>
          <p:cNvPicPr>
            <a:picLocks noChangeAspect="1"/>
          </p:cNvPicPr>
          <p:nvPr/>
        </p:nvPicPr>
        <p:blipFill>
          <a:blip r:embed="rId2" cstate="print">
            <a:lum bright="20000"/>
          </a:blip>
          <a:srcRect t="16666" r="13953"/>
          <a:stretch>
            <a:fillRect/>
          </a:stretch>
        </p:blipFill>
        <p:spPr>
          <a:xfrm>
            <a:off x="-1" y="0"/>
            <a:ext cx="9515477" cy="7143776"/>
          </a:xfrm>
          <a:prstGeom prst="rect">
            <a:avLst/>
          </a:prstGeom>
        </p:spPr>
      </p:pic>
      <p:pic>
        <p:nvPicPr>
          <p:cNvPr id="18" name="17 Imagen" descr="normalj.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4802800" y="3857628"/>
            <a:ext cx="1102700" cy="2047872"/>
          </a:xfrm>
          <a:prstGeom prst="rect">
            <a:avLst/>
          </a:prstGeom>
        </p:spPr>
      </p:pic>
      <p:sp>
        <p:nvSpPr>
          <p:cNvPr id="21" name="20 Llamada rectangular redondeada"/>
          <p:cNvSpPr/>
          <p:nvPr/>
        </p:nvSpPr>
        <p:spPr>
          <a:xfrm>
            <a:off x="5786446" y="1428736"/>
            <a:ext cx="3357554" cy="2286016"/>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dirty="0" smtClean="0">
                <a:solidFill>
                  <a:schemeClr val="tx1"/>
                </a:solidFill>
              </a:rPr>
              <a:t>Dinos Jesús</a:t>
            </a:r>
            <a:r>
              <a:rPr lang="es-CO" sz="2400" dirty="0">
                <a:solidFill>
                  <a:schemeClr val="tx1"/>
                </a:solidFill>
              </a:rPr>
              <a:t>:</a:t>
            </a:r>
            <a:r>
              <a:rPr lang="es-CO" sz="2400" dirty="0" smtClean="0">
                <a:solidFill>
                  <a:schemeClr val="tx1"/>
                </a:solidFill>
              </a:rPr>
              <a:t> ¿Eres tú  el que debía venir o tenemos que esperar otro?</a:t>
            </a:r>
            <a:endParaRPr lang="es-CO" sz="2400" dirty="0">
              <a:solidFill>
                <a:schemeClr val="tx1"/>
              </a:solidFill>
            </a:endParaRPr>
          </a:p>
        </p:txBody>
      </p:sp>
      <p:sp>
        <p:nvSpPr>
          <p:cNvPr id="22" name="21 Llamada rectangular redondeada"/>
          <p:cNvSpPr/>
          <p:nvPr/>
        </p:nvSpPr>
        <p:spPr>
          <a:xfrm>
            <a:off x="785786" y="285728"/>
            <a:ext cx="4929222" cy="2857520"/>
          </a:xfrm>
          <a:prstGeom prst="wedgeRoundRectCallout">
            <a:avLst>
              <a:gd name="adj1" fmla="val -12340"/>
              <a:gd name="adj2" fmla="val 705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solidFill>
                  <a:schemeClr val="tx1"/>
                </a:solidFill>
              </a:rPr>
              <a:t>"Vayan y díganle a Juan lo que están viendo y oyendo. Que los ciegos ven, los cojos andan, los leprosos quedan limpios de su enfermedad, los sordos </a:t>
            </a:r>
            <a:r>
              <a:rPr lang="es-CO" sz="2000" dirty="0" err="1" smtClean="0">
                <a:solidFill>
                  <a:schemeClr val="tx1"/>
                </a:solidFill>
              </a:rPr>
              <a:t>oyen,los</a:t>
            </a:r>
            <a:r>
              <a:rPr lang="es-CO" sz="2000" dirty="0" smtClean="0">
                <a:solidFill>
                  <a:schemeClr val="tx1"/>
                </a:solidFill>
              </a:rPr>
              <a:t> muertos vuelven a la vida y a los pobres se les anuncia la buena noticia. ¡Y dichoso aquel que no encuentre en mí motivo de tropiezo!" </a:t>
            </a:r>
            <a:endParaRPr lang="es-CO" sz="2000" dirty="0">
              <a:solidFill>
                <a:schemeClr val="tx1"/>
              </a:solidFill>
            </a:endParaRPr>
          </a:p>
        </p:txBody>
      </p:sp>
      <p:pic>
        <p:nvPicPr>
          <p:cNvPr id="16" name="15 Imagen" descr="Jesus.jpg"/>
          <p:cNvPicPr>
            <a:picLocks noChangeAspect="1"/>
          </p:cNvPicPr>
          <p:nvPr/>
        </p:nvPicPr>
        <p:blipFill>
          <a:blip r:embed="rId4" cstate="print">
            <a:clrChange>
              <a:clrFrom>
                <a:srgbClr val="FFFFFF"/>
              </a:clrFrom>
              <a:clrTo>
                <a:srgbClr val="FFFFFF">
                  <a:alpha val="0"/>
                </a:srgbClr>
              </a:clrTo>
            </a:clrChange>
            <a:lum bright="10000"/>
          </a:blip>
          <a:stretch>
            <a:fillRect/>
          </a:stretch>
        </p:blipFill>
        <p:spPr>
          <a:xfrm>
            <a:off x="2428860" y="3643314"/>
            <a:ext cx="1034930" cy="2690812"/>
          </a:xfrm>
          <a:prstGeom prst="rect">
            <a:avLst/>
          </a:prstGeom>
        </p:spPr>
      </p:pic>
      <p:pic>
        <p:nvPicPr>
          <p:cNvPr id="19" name="18 Imagen" descr="Rojo.jpg"/>
          <p:cNvPicPr>
            <a:picLocks noChangeAspect="1"/>
          </p:cNvPicPr>
          <p:nvPr/>
        </p:nvPicPr>
        <p:blipFill>
          <a:blip r:embed="rId5" cstate="print">
            <a:clrChange>
              <a:clrFrom>
                <a:srgbClr val="FFFFFF"/>
              </a:clrFrom>
              <a:clrTo>
                <a:srgbClr val="FFFFFF">
                  <a:alpha val="0"/>
                </a:srgbClr>
              </a:clrTo>
            </a:clrChange>
          </a:blip>
          <a:stretch>
            <a:fillRect/>
          </a:stretch>
        </p:blipFill>
        <p:spPr>
          <a:xfrm>
            <a:off x="6143636" y="3886447"/>
            <a:ext cx="928116" cy="2971553"/>
          </a:xfrm>
          <a:prstGeom prst="rect">
            <a:avLst/>
          </a:prstGeom>
        </p:spPr>
      </p:pic>
      <p:pic>
        <p:nvPicPr>
          <p:cNvPr id="27664" name="Picture 16" descr="http://blog.pucp.edu.pe/media/1905/20100404-jesus%20predicando.JPG"/>
          <p:cNvPicPr>
            <a:picLocks noChangeAspect="1" noChangeArrowheads="1"/>
          </p:cNvPicPr>
          <p:nvPr/>
        </p:nvPicPr>
        <p:blipFill>
          <a:blip r:embed="rId6" cstate="print"/>
          <a:srcRect t="31489" r="32143"/>
          <a:stretch>
            <a:fillRect/>
          </a:stretch>
        </p:blipFill>
        <p:spPr bwMode="auto">
          <a:xfrm flipH="1">
            <a:off x="3571868" y="4214818"/>
            <a:ext cx="3262312" cy="2465621"/>
          </a:xfrm>
          <a:prstGeom prst="rect">
            <a:avLst/>
          </a:prstGeom>
          <a:noFill/>
          <a:effectLst>
            <a:softEdge rad="317500"/>
          </a:effectLst>
        </p:spPr>
      </p:pic>
      <p:sp>
        <p:nvSpPr>
          <p:cNvPr id="25" name="24 Llamada rectangular redondeada"/>
          <p:cNvSpPr/>
          <p:nvPr/>
        </p:nvSpPr>
        <p:spPr>
          <a:xfrm>
            <a:off x="785786" y="285728"/>
            <a:ext cx="4929222" cy="2857520"/>
          </a:xfrm>
          <a:prstGeom prst="wedgeRoundRectCallout">
            <a:avLst>
              <a:gd name="adj1" fmla="val -12340"/>
              <a:gd name="adj2" fmla="val 705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dirty="0" smtClean="0">
                <a:solidFill>
                  <a:schemeClr val="tx1"/>
                </a:solidFill>
              </a:rPr>
              <a:t>"¿Qué salieron ustedes a ver al desierto? ¿Una caña sacudida por el viento? Y si no, ¿qué salieron a ver? ¿Un hombre vestido lujosamente?</a:t>
            </a:r>
            <a:endParaRPr lang="es-CO" sz="2800" dirty="0">
              <a:solidFill>
                <a:schemeClr val="tx1"/>
              </a:solidFill>
            </a:endParaRPr>
          </a:p>
        </p:txBody>
      </p:sp>
      <p:sp>
        <p:nvSpPr>
          <p:cNvPr id="26" name="25 Llamada rectangular redondeada"/>
          <p:cNvSpPr/>
          <p:nvPr/>
        </p:nvSpPr>
        <p:spPr>
          <a:xfrm>
            <a:off x="785786" y="285728"/>
            <a:ext cx="4929222" cy="2857520"/>
          </a:xfrm>
          <a:prstGeom prst="wedgeRoundRectCallout">
            <a:avLst>
              <a:gd name="adj1" fmla="val -12340"/>
              <a:gd name="adj2" fmla="val 705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000" dirty="0" smtClean="0">
                <a:solidFill>
                  <a:schemeClr val="tx1"/>
                </a:solidFill>
              </a:rPr>
              <a:t>Ustedes saben que los que se visten lujosamente están en las casas de los reyes.  En fin, ¿a qué salieron? ¿A ver a un profeta? Sí, de veras, y a uno que es mucho más que profeta.  Juan es aquel de quien dice la Escritura: </a:t>
            </a:r>
            <a:br>
              <a:rPr lang="es-CO" sz="2000" dirty="0" smtClean="0">
                <a:solidFill>
                  <a:schemeClr val="tx1"/>
                </a:solidFill>
              </a:rPr>
            </a:br>
            <a:r>
              <a:rPr lang="es-CO" sz="2000" dirty="0" smtClean="0">
                <a:solidFill>
                  <a:schemeClr val="tx1"/>
                </a:solidFill>
              </a:rPr>
              <a:t>    'Yo envío mi mensajero delante de ti, </a:t>
            </a:r>
            <a:br>
              <a:rPr lang="es-CO" sz="2000" dirty="0" smtClean="0">
                <a:solidFill>
                  <a:schemeClr val="tx1"/>
                </a:solidFill>
              </a:rPr>
            </a:br>
            <a:r>
              <a:rPr lang="es-CO" sz="2000" dirty="0" smtClean="0">
                <a:solidFill>
                  <a:schemeClr val="tx1"/>
                </a:solidFill>
              </a:rPr>
              <a:t>    para que te prepare el camino.</a:t>
            </a:r>
            <a:endParaRPr lang="es-CO" sz="2000" dirty="0">
              <a:solidFill>
                <a:schemeClr val="tx1"/>
              </a:solidFill>
            </a:endParaRPr>
          </a:p>
        </p:txBody>
      </p:sp>
      <p:sp>
        <p:nvSpPr>
          <p:cNvPr id="27" name="26 Llamada rectangular redondeada"/>
          <p:cNvSpPr/>
          <p:nvPr/>
        </p:nvSpPr>
        <p:spPr>
          <a:xfrm>
            <a:off x="785786" y="285728"/>
            <a:ext cx="4929222" cy="2857520"/>
          </a:xfrm>
          <a:prstGeom prst="wedgeRoundRectCallout">
            <a:avLst>
              <a:gd name="adj1" fmla="val -12340"/>
              <a:gd name="adj2" fmla="val 705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400" b="1" dirty="0" smtClean="0">
                <a:solidFill>
                  <a:schemeClr val="tx1"/>
                </a:solidFill>
              </a:rPr>
              <a:t>Les aseguro que, entre todos los hombres, ninguno ha sido más grande que Juan el Bautista; y, sin embargo, el más pequeño en el reino de los cielos es más grande que él.</a:t>
            </a:r>
            <a:endParaRPr lang="es-CO" sz="2400" b="1" dirty="0">
              <a:solidFill>
                <a:schemeClr val="tx1"/>
              </a:solidFill>
            </a:endParaRPr>
          </a:p>
        </p:txBody>
      </p:sp>
    </p:spTree>
  </p:cSld>
  <p:clrMapOvr>
    <a:masterClrMapping/>
  </p:clrMapOvr>
  <p:transition spd="slow" advClick="0">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1+#ppt_w/2"/>
                                          </p:val>
                                        </p:tav>
                                        <p:tav tm="100000">
                                          <p:val>
                                            <p:strVal val="#ppt_x"/>
                                          </p:val>
                                        </p:tav>
                                      </p:tavLst>
                                    </p:anim>
                                    <p:anim calcmode="lin" valueType="num">
                                      <p:cBhvr additive="base">
                                        <p:cTn id="8" dur="2000" fill="hold"/>
                                        <p:tgtEl>
                                          <p:spTgt spid="18"/>
                                        </p:tgtEl>
                                        <p:attrNameLst>
                                          <p:attrName>ppt_y</p:attrName>
                                        </p:attrNameLst>
                                      </p:cBhvr>
                                      <p:tavLst>
                                        <p:tav tm="0">
                                          <p:val>
                                            <p:strVal val="#ppt_y"/>
                                          </p:val>
                                        </p:tav>
                                        <p:tav tm="100000">
                                          <p:val>
                                            <p:strVal val="#ppt_y"/>
                                          </p:val>
                                        </p:tav>
                                      </p:tavLst>
                                    </p:anim>
                                  </p:childTnLst>
                                </p:cTn>
                              </p:par>
                              <p:par>
                                <p:cTn id="9" presetID="7" presetClass="entr" presetSubtype="2"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000" fill="hold"/>
                                        <p:tgtEl>
                                          <p:spTgt spid="19"/>
                                        </p:tgtEl>
                                        <p:attrNameLst>
                                          <p:attrName>ppt_x</p:attrName>
                                        </p:attrNameLst>
                                      </p:cBhvr>
                                      <p:tavLst>
                                        <p:tav tm="0">
                                          <p:val>
                                            <p:strVal val="1+#ppt_w/2"/>
                                          </p:val>
                                        </p:tav>
                                        <p:tav tm="100000">
                                          <p:val>
                                            <p:strVal val="#ppt_x"/>
                                          </p:val>
                                        </p:tav>
                                      </p:tavLst>
                                    </p:anim>
                                    <p:anim calcmode="lin" valueType="num">
                                      <p:cBhvr additive="base">
                                        <p:cTn id="12" dur="2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2000"/>
                                        <p:tgtEl>
                                          <p:spTgt spid="21"/>
                                        </p:tgtEl>
                                      </p:cBhvr>
                                    </p:animEffect>
                                    <p:set>
                                      <p:cBhvr>
                                        <p:cTn id="22" dur="1" fill="hold">
                                          <p:stCondLst>
                                            <p:cond delay="1999"/>
                                          </p:stCondLst>
                                        </p:cTn>
                                        <p:tgtEl>
                                          <p:spTgt spid="21"/>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2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2000"/>
                                        <p:tgtEl>
                                          <p:spTgt spid="22"/>
                                        </p:tgtEl>
                                      </p:cBhvr>
                                    </p:animEffect>
                                    <p:set>
                                      <p:cBhvr>
                                        <p:cTn id="30" dur="1" fill="hold">
                                          <p:stCondLst>
                                            <p:cond delay="1999"/>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8" fill="hold" nodeType="clickEffect">
                                  <p:stCondLst>
                                    <p:cond delay="0"/>
                                  </p:stCondLst>
                                  <p:childTnLst>
                                    <p:anim calcmode="lin" valueType="num">
                                      <p:cBhvr additive="base">
                                        <p:cTn id="34" dur="2000"/>
                                        <p:tgtEl>
                                          <p:spTgt spid="18"/>
                                        </p:tgtEl>
                                        <p:attrNameLst>
                                          <p:attrName>ppt_x</p:attrName>
                                        </p:attrNameLst>
                                      </p:cBhvr>
                                      <p:tavLst>
                                        <p:tav tm="0">
                                          <p:val>
                                            <p:strVal val="ppt_x"/>
                                          </p:val>
                                        </p:tav>
                                        <p:tav tm="100000">
                                          <p:val>
                                            <p:strVal val="0-ppt_w/2"/>
                                          </p:val>
                                        </p:tav>
                                      </p:tavLst>
                                    </p:anim>
                                    <p:anim calcmode="lin" valueType="num">
                                      <p:cBhvr additive="base">
                                        <p:cTn id="35" dur="2000"/>
                                        <p:tgtEl>
                                          <p:spTgt spid="18"/>
                                        </p:tgtEl>
                                        <p:attrNameLst>
                                          <p:attrName>ppt_y</p:attrName>
                                        </p:attrNameLst>
                                      </p:cBhvr>
                                      <p:tavLst>
                                        <p:tav tm="0">
                                          <p:val>
                                            <p:strVal val="ppt_y"/>
                                          </p:val>
                                        </p:tav>
                                        <p:tav tm="100000">
                                          <p:val>
                                            <p:strVal val="ppt_y"/>
                                          </p:val>
                                        </p:tav>
                                      </p:tavLst>
                                    </p:anim>
                                    <p:set>
                                      <p:cBhvr>
                                        <p:cTn id="36" dur="1" fill="hold">
                                          <p:stCondLst>
                                            <p:cond delay="1999"/>
                                          </p:stCondLst>
                                        </p:cTn>
                                        <p:tgtEl>
                                          <p:spTgt spid="18"/>
                                        </p:tgtEl>
                                        <p:attrNameLst>
                                          <p:attrName>style.visibility</p:attrName>
                                        </p:attrNameLst>
                                      </p:cBhvr>
                                      <p:to>
                                        <p:strVal val="hidden"/>
                                      </p:to>
                                    </p:set>
                                  </p:childTnLst>
                                </p:cTn>
                              </p:par>
                              <p:par>
                                <p:cTn id="37" presetID="2" presetClass="exit" presetSubtype="8" fill="hold" nodeType="withEffect">
                                  <p:stCondLst>
                                    <p:cond delay="0"/>
                                  </p:stCondLst>
                                  <p:childTnLst>
                                    <p:anim calcmode="lin" valueType="num">
                                      <p:cBhvr additive="base">
                                        <p:cTn id="38" dur="2000"/>
                                        <p:tgtEl>
                                          <p:spTgt spid="19"/>
                                        </p:tgtEl>
                                        <p:attrNameLst>
                                          <p:attrName>ppt_x</p:attrName>
                                        </p:attrNameLst>
                                      </p:cBhvr>
                                      <p:tavLst>
                                        <p:tav tm="0">
                                          <p:val>
                                            <p:strVal val="ppt_x"/>
                                          </p:val>
                                        </p:tav>
                                        <p:tav tm="100000">
                                          <p:val>
                                            <p:strVal val="0-ppt_w/2"/>
                                          </p:val>
                                        </p:tav>
                                      </p:tavLst>
                                    </p:anim>
                                    <p:anim calcmode="lin" valueType="num">
                                      <p:cBhvr additive="base">
                                        <p:cTn id="39" dur="2000"/>
                                        <p:tgtEl>
                                          <p:spTgt spid="19"/>
                                        </p:tgtEl>
                                        <p:attrNameLst>
                                          <p:attrName>ppt_y</p:attrName>
                                        </p:attrNameLst>
                                      </p:cBhvr>
                                      <p:tavLst>
                                        <p:tav tm="0">
                                          <p:val>
                                            <p:strVal val="ppt_y"/>
                                          </p:val>
                                        </p:tav>
                                        <p:tav tm="100000">
                                          <p:val>
                                            <p:strVal val="ppt_y"/>
                                          </p:val>
                                        </p:tav>
                                      </p:tavLst>
                                    </p:anim>
                                    <p:set>
                                      <p:cBhvr>
                                        <p:cTn id="40" dur="1" fill="hold">
                                          <p:stCondLst>
                                            <p:cond delay="1999"/>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7664"/>
                                        </p:tgtEl>
                                        <p:attrNameLst>
                                          <p:attrName>style.visibility</p:attrName>
                                        </p:attrNameLst>
                                      </p:cBhvr>
                                      <p:to>
                                        <p:strVal val="visible"/>
                                      </p:to>
                                    </p:set>
                                    <p:animEffect transition="in" filter="fade">
                                      <p:cBhvr>
                                        <p:cTn id="45" dur="2000"/>
                                        <p:tgtEl>
                                          <p:spTgt spid="2766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20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2000"/>
                                        <p:tgtEl>
                                          <p:spTgt spid="25"/>
                                        </p:tgtEl>
                                      </p:cBhvr>
                                    </p:animEffect>
                                    <p:set>
                                      <p:cBhvr>
                                        <p:cTn id="53" dur="1" fill="hold">
                                          <p:stCondLst>
                                            <p:cond delay="1999"/>
                                          </p:stCondLst>
                                        </p:cTn>
                                        <p:tgtEl>
                                          <p:spTgt spid="25"/>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20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2000"/>
                                        <p:tgtEl>
                                          <p:spTgt spid="26"/>
                                        </p:tgtEl>
                                      </p:cBhvr>
                                    </p:animEffect>
                                    <p:set>
                                      <p:cBhvr>
                                        <p:cTn id="61" dur="1" fill="hold">
                                          <p:stCondLst>
                                            <p:cond delay="1999"/>
                                          </p:stCondLst>
                                        </p:cTn>
                                        <p:tgtEl>
                                          <p:spTgt spid="26"/>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20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2000"/>
                                        <p:tgtEl>
                                          <p:spTgt spid="27"/>
                                        </p:tgtEl>
                                      </p:cBhvr>
                                    </p:animEffect>
                                    <p:set>
                                      <p:cBhvr>
                                        <p:cTn id="69" dur="1" fill="hold">
                                          <p:stCondLst>
                                            <p:cond delay="1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5" grpId="0" animBg="1"/>
      <p:bldP spid="25" grpId="1" animBg="1"/>
      <p:bldP spid="26" grpId="0" animBg="1"/>
      <p:bldP spid="26" grpId="1" animBg="1"/>
      <p:bldP spid="27" grpId="0" animBg="1"/>
      <p:bldP spid="2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8520" y="0"/>
            <a:ext cx="9252520" cy="2862322"/>
          </a:xfrm>
          <a:prstGeom prst="rect">
            <a:avLst/>
          </a:prstGeom>
          <a:solidFill>
            <a:srgbClr val="FFFF00"/>
          </a:solidFill>
        </p:spPr>
        <p:txBody>
          <a:bodyPr wrap="square" rtlCol="0">
            <a:spAutoFit/>
          </a:bodyPr>
          <a:lstStyle/>
          <a:p>
            <a:pPr marL="1143000" indent="-1143000" algn="ctr">
              <a:buAutoNum type="arabicPeriod"/>
            </a:pPr>
            <a:r>
              <a:rPr lang="es-CO" sz="6000" dirty="0" smtClean="0">
                <a:latin typeface="Aharoni" pitchFamily="2" charset="-79"/>
                <a:cs typeface="Aharoni" pitchFamily="2" charset="-79"/>
              </a:rPr>
              <a:t>La crisis de Juan Bautista</a:t>
            </a:r>
          </a:p>
          <a:p>
            <a:pPr marL="1143000" indent="-1143000" algn="ctr">
              <a:buAutoNum type="arabicPeriod"/>
            </a:pPr>
            <a:endParaRPr lang="es-CO" sz="6000" dirty="0">
              <a:latin typeface="Aharoni" pitchFamily="2" charset="-79"/>
              <a:cs typeface="Aharoni" pitchFamily="2" charset="-79"/>
            </a:endParaRPr>
          </a:p>
        </p:txBody>
      </p:sp>
      <p:pic>
        <p:nvPicPr>
          <p:cNvPr id="5" name="Picture 2" descr="http://2.bp.blogspot.com/_nw7vil9kjNs/TQPRC0eJ5HI/AAAAAAAAUP8/vNZVUubnkHw/s1600/quepintadio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24"/>
            <a:ext cx="9144000" cy="50057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64210"/>
            <a:ext cx="9252520" cy="679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7504" y="260648"/>
            <a:ext cx="8784976" cy="769441"/>
          </a:xfrm>
          <a:prstGeom prst="rect">
            <a:avLst/>
          </a:prstGeom>
          <a:noFill/>
        </p:spPr>
        <p:txBody>
          <a:bodyPr wrap="square" rtlCol="0">
            <a:spAutoFit/>
          </a:bodyPr>
          <a:lstStyle/>
          <a:p>
            <a:r>
              <a:rPr lang="es-CO" sz="4400" b="1" i="1" u="sng" dirty="0" smtClean="0">
                <a:solidFill>
                  <a:schemeClr val="bg1"/>
                </a:solidFill>
              </a:rPr>
              <a:t>2. Jesús les dice: vayan y digan  </a:t>
            </a:r>
            <a:endParaRPr lang="es-CO" sz="4400" b="1" i="1" u="sng" dirty="0">
              <a:solidFill>
                <a:schemeClr val="bg1"/>
              </a:solidFill>
            </a:endParaRPr>
          </a:p>
        </p:txBody>
      </p:sp>
    </p:spTree>
    <p:extLst>
      <p:ext uri="{BB962C8B-B14F-4D97-AF65-F5344CB8AC3E}">
        <p14:creationId xmlns:p14="http://schemas.microsoft.com/office/powerpoint/2010/main" val="3574705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3074" name="Picture 2" descr="http://2.bp.blogspot.com/_nw7vil9kjNs/TQGjsBimaAI/AAAAAAAAUN8/-2OW_O1cijw/s400/37b765c6126b999ffc107e4a37a6d9d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7" y="0"/>
            <a:ext cx="9158847" cy="684660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0"/>
            <a:ext cx="9144000" cy="1323439"/>
          </a:xfrm>
          <a:prstGeom prst="rect">
            <a:avLst/>
          </a:prstGeom>
        </p:spPr>
        <p:txBody>
          <a:bodyPr wrap="square">
            <a:spAutoFit/>
          </a:bodyPr>
          <a:lstStyle/>
          <a:p>
            <a:pPr algn="ctr" fontAlgn="auto">
              <a:spcBef>
                <a:spcPts val="0"/>
              </a:spcBef>
              <a:spcAft>
                <a:spcPts val="0"/>
              </a:spcAft>
              <a:defRPr/>
            </a:pPr>
            <a:r>
              <a:rPr lang="es-CO" sz="4000" b="1" dirty="0">
                <a:solidFill>
                  <a:schemeClr val="bg1"/>
                </a:solidFill>
                <a:effectLst>
                  <a:outerShdw blurRad="38100" dist="38100" dir="2700000" algn="tl">
                    <a:srgbClr val="000000">
                      <a:alpha val="43137"/>
                    </a:srgbClr>
                  </a:outerShdw>
                </a:effectLst>
                <a:latin typeface="Arial Black" pitchFamily="34" charset="0"/>
              </a:rPr>
              <a:t>3. NO HAY NINGUNO MÁS GRANDE QUE JUAN</a:t>
            </a:r>
            <a:endParaRPr lang="es-CO" sz="4000" b="1" dirty="0">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49953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377363" cy="6858000"/>
          </a:xfrm>
          <a:prstGeom prst="rect">
            <a:avLst/>
          </a:prstGeom>
          <a:noFill/>
          <a:ln w="9525">
            <a:noFill/>
            <a:miter lim="800000"/>
            <a:headEnd/>
            <a:tailEnd/>
          </a:ln>
        </p:spPr>
      </p:pic>
      <p:pic>
        <p:nvPicPr>
          <p:cNvPr id="4" name="2 Imagen" descr="Juan Bautista.jpg"/>
          <p:cNvPicPr>
            <a:picLocks noChangeAspect="1"/>
          </p:cNvPicPr>
          <p:nvPr/>
        </p:nvPicPr>
        <p:blipFill>
          <a:blip r:embed="rId3" cstate="print">
            <a:clrChange>
              <a:clrFrom>
                <a:srgbClr val="FFFFFF"/>
              </a:clrFrom>
              <a:clrTo>
                <a:srgbClr val="FFFFFF">
                  <a:alpha val="0"/>
                </a:srgbClr>
              </a:clrTo>
            </a:clrChange>
            <a:lum bright="20000"/>
          </a:blip>
          <a:srcRect/>
          <a:stretch>
            <a:fillRect/>
          </a:stretch>
        </p:blipFill>
        <p:spPr bwMode="auto">
          <a:xfrm>
            <a:off x="1517614" y="2348880"/>
            <a:ext cx="1644685" cy="4248770"/>
          </a:xfrm>
          <a:prstGeom prst="rect">
            <a:avLst/>
          </a:prstGeom>
          <a:noFill/>
          <a:ln w="9525">
            <a:noFill/>
            <a:miter lim="800000"/>
            <a:headEnd/>
            <a:tailEnd/>
          </a:ln>
        </p:spPr>
      </p:pic>
      <p:sp>
        <p:nvSpPr>
          <p:cNvPr id="5" name="4 CuadroTexto"/>
          <p:cNvSpPr txBox="1"/>
          <p:nvPr/>
        </p:nvSpPr>
        <p:spPr>
          <a:xfrm>
            <a:off x="928688" y="214313"/>
            <a:ext cx="7286625" cy="769441"/>
          </a:xfrm>
          <a:prstGeom prst="rect">
            <a:avLst/>
          </a:prstGeom>
          <a:noFill/>
        </p:spPr>
        <p:txBody>
          <a:bodyPr>
            <a:spAutoFit/>
          </a:bodyPr>
          <a:lstStyle/>
          <a:p>
            <a:pPr algn="ctr" fontAlgn="auto">
              <a:spcBef>
                <a:spcPts val="0"/>
              </a:spcBef>
              <a:spcAft>
                <a:spcPts val="0"/>
              </a:spcAft>
              <a:defRPr/>
            </a:pPr>
            <a:r>
              <a:rPr lang="es-CO" sz="4400" dirty="0" smtClean="0">
                <a:solidFill>
                  <a:schemeClr val="accent6">
                    <a:lumMod val="50000"/>
                  </a:schemeClr>
                </a:solidFill>
                <a:latin typeface="Arial Black" pitchFamily="34" charset="0"/>
                <a:cs typeface="+mn-cs"/>
              </a:rPr>
              <a:t>Preguntas </a:t>
            </a:r>
            <a:endParaRPr lang="es-CO" sz="4400" dirty="0">
              <a:solidFill>
                <a:schemeClr val="accent6">
                  <a:lumMod val="50000"/>
                </a:schemeClr>
              </a:solidFill>
              <a:latin typeface="Arial Black" pitchFamily="34" charset="0"/>
              <a:cs typeface="+mn-cs"/>
            </a:endParaRPr>
          </a:p>
        </p:txBody>
      </p:sp>
      <p:sp>
        <p:nvSpPr>
          <p:cNvPr id="10" name="9 Llamada ovalada"/>
          <p:cNvSpPr/>
          <p:nvPr/>
        </p:nvSpPr>
        <p:spPr bwMode="auto">
          <a:xfrm>
            <a:off x="3153132" y="1268760"/>
            <a:ext cx="6224231" cy="5469582"/>
          </a:xfrm>
          <a:prstGeom prst="wedgeEllipseCallout">
            <a:avLst>
              <a:gd name="adj1" fmla="val -55663"/>
              <a:gd name="adj2" fmla="val 16393"/>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O" sz="3200" b="1" dirty="0" smtClean="0">
                <a:solidFill>
                  <a:schemeClr val="tx1"/>
                </a:solidFill>
              </a:rPr>
              <a:t>1. ¿La </a:t>
            </a:r>
            <a:r>
              <a:rPr lang="es-CO" sz="3200" b="1" dirty="0">
                <a:solidFill>
                  <a:schemeClr val="tx1"/>
                </a:solidFill>
              </a:rPr>
              <a:t>falta de alimento me puede matar </a:t>
            </a:r>
            <a:r>
              <a:rPr lang="es-CO" sz="3200" b="1" dirty="0" smtClean="0">
                <a:solidFill>
                  <a:schemeClr val="tx1"/>
                </a:solidFill>
              </a:rPr>
              <a:t>biológicamente?, </a:t>
            </a:r>
          </a:p>
          <a:p>
            <a:pPr algn="ctr">
              <a:defRPr/>
            </a:pPr>
            <a:r>
              <a:rPr lang="es-CO" sz="3200" b="1" dirty="0" smtClean="0">
                <a:solidFill>
                  <a:schemeClr val="tx1"/>
                </a:solidFill>
              </a:rPr>
              <a:t>2. ¿la </a:t>
            </a:r>
            <a:r>
              <a:rPr lang="es-CO" sz="3200" b="1" dirty="0">
                <a:solidFill>
                  <a:schemeClr val="tx1"/>
                </a:solidFill>
              </a:rPr>
              <a:t>falta de amor (activo o pasivo) me mata como ser humano, y eso es mucho más </a:t>
            </a:r>
            <a:r>
              <a:rPr lang="es-CO" sz="3200" b="1" dirty="0" smtClean="0">
                <a:solidFill>
                  <a:schemeClr val="tx1"/>
                </a:solidFill>
              </a:rPr>
              <a:t>grave hoy?</a:t>
            </a:r>
          </a:p>
          <a:p>
            <a:pPr algn="ctr">
              <a:defRPr/>
            </a:pPr>
            <a:r>
              <a:rPr lang="es-CO" sz="3200" b="1" dirty="0" smtClean="0">
                <a:solidFill>
                  <a:schemeClr val="tx1"/>
                </a:solidFill>
              </a:rPr>
              <a:t>En donde encuentras casos conocidos hoy.</a:t>
            </a:r>
            <a:endParaRPr lang="es-CO" sz="3200" b="1" dirty="0">
              <a:solidFill>
                <a:schemeClr val="tx1"/>
              </a:solidFill>
            </a:endParaRPr>
          </a:p>
        </p:txBody>
      </p:sp>
    </p:spTree>
  </p:cSld>
  <p:clrMapOvr>
    <a:masterClrMapping/>
  </p:clrMapOvr>
  <p:transition spd="med">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effectLst>
                  <a:outerShdw blurRad="38100" dist="38100" dir="2700000" algn="tl">
                    <a:srgbClr val="000000">
                      <a:alpha val="43137"/>
                    </a:srgbClr>
                  </a:outerShdw>
                </a:effectLst>
                <a:latin typeface="Constantia" pitchFamily="18" charset="0"/>
              </a:rPr>
              <a:t>Esta es nuestra fe. </a:t>
            </a:r>
            <a:br>
              <a:rPr lang="es-ES" sz="6000" dirty="0" smtClean="0">
                <a:effectLst>
                  <a:outerShdw blurRad="38100" dist="38100" dir="2700000" algn="tl">
                    <a:srgbClr val="000000">
                      <a:alpha val="43137"/>
                    </a:srgbClr>
                  </a:outerShdw>
                </a:effectLst>
                <a:latin typeface="Constantia" pitchFamily="18" charset="0"/>
              </a:rPr>
            </a:br>
            <a:r>
              <a:rPr lang="es-ES" sz="6000" dirty="0" smtClean="0">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85728"/>
            <a:ext cx="8715436" cy="5755422"/>
          </a:xfrm>
          <a:prstGeom prst="rect">
            <a:avLst/>
          </a:prstGeom>
        </p:spPr>
        <p:txBody>
          <a:bodyPr wrap="square">
            <a:spAutoFit/>
          </a:bodyPr>
          <a:lstStyle/>
          <a:p>
            <a:pPr algn="ctr"/>
            <a:r>
              <a:rPr lang="es-CO" sz="6600" b="1" i="1" dirty="0" smtClean="0">
                <a:solidFill>
                  <a:srgbClr val="002060"/>
                </a:solidFill>
                <a:effectLst>
                  <a:outerShdw blurRad="38100" dist="38100" dir="2700000" algn="tl">
                    <a:srgbClr val="000000">
                      <a:alpha val="43137"/>
                    </a:srgbClr>
                  </a:outerShdw>
                </a:effectLst>
                <a:latin typeface="Constantia" pitchFamily="18" charset="0"/>
              </a:rPr>
              <a:t>TODOS:</a:t>
            </a:r>
          </a:p>
          <a:p>
            <a:endParaRPr lang="es-CO" sz="7200" b="1" i="1" dirty="0">
              <a:latin typeface="Constantia" pitchFamily="18" charset="0"/>
            </a:endParaRPr>
          </a:p>
          <a:p>
            <a:pPr algn="ctr"/>
            <a:r>
              <a:rPr lang="es-CO" sz="11500" b="1" i="1" dirty="0" smtClean="0">
                <a:latin typeface="Constantia" pitchFamily="18" charset="0"/>
              </a:rPr>
              <a:t>Ven Señor y sálvanos.</a:t>
            </a:r>
            <a:endParaRPr lang="es-ES" sz="11500" b="1" i="1" dirty="0">
              <a:latin typeface="Constant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Parroquia\Mis documentos\Mis imágenes\IMAGENES\sagrada_forma_1.jpg"/>
          <p:cNvPicPr>
            <a:picLocks noChangeAspect="1" noChangeArrowheads="1"/>
          </p:cNvPicPr>
          <p:nvPr/>
        </p:nvPicPr>
        <p:blipFill>
          <a:blip r:embed="rId3">
            <a:lum bright="70000" contrast="-70000"/>
          </a:blip>
          <a:srcRect/>
          <a:stretch>
            <a:fillRect/>
          </a:stretch>
        </p:blipFill>
        <p:spPr bwMode="auto">
          <a:xfrm>
            <a:off x="2571736" y="273655"/>
            <a:ext cx="4000528" cy="6310692"/>
          </a:xfrm>
          <a:prstGeom prst="rect">
            <a:avLst/>
          </a:prstGeom>
          <a:ln>
            <a:noFill/>
          </a:ln>
          <a:effectLst>
            <a:softEdge rad="112500"/>
          </a:effectLst>
        </p:spPr>
      </p:pic>
      <p:sp>
        <p:nvSpPr>
          <p:cNvPr id="17410" name="Rectangle 1"/>
          <p:cNvSpPr>
            <a:spLocks noChangeArrowheads="1"/>
          </p:cNvSpPr>
          <p:nvPr/>
        </p:nvSpPr>
        <p:spPr bwMode="auto">
          <a:xfrm>
            <a:off x="179512" y="51222"/>
            <a:ext cx="8501090" cy="7171194"/>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2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defRPr/>
            </a:pPr>
            <a:r>
              <a:rPr lang="es-ES" sz="4000" dirty="0" smtClean="0">
                <a:latin typeface="Constantia" pitchFamily="18" charset="0"/>
                <a:cs typeface="Times New Roman" pitchFamily="18" charset="0"/>
              </a:rPr>
              <a:t>En este mundo que Cristo nos da, hacemos la ofrenda del pan, el pan de nuestro trabajo sin fin y el vino de nuestro cantar.</a:t>
            </a:r>
          </a:p>
          <a:p>
            <a:pPr algn="ctr" eaLnBrk="0" hangingPunct="0">
              <a:tabLst>
                <a:tab pos="5943600" algn="r"/>
              </a:tabLst>
              <a:defRPr/>
            </a:pPr>
            <a:endParaRPr lang="es-ES" sz="4000" dirty="0" smtClean="0">
              <a:latin typeface="Constantia" pitchFamily="18" charset="0"/>
              <a:cs typeface="Times New Roman" pitchFamily="18" charset="0"/>
            </a:endParaRPr>
          </a:p>
          <a:p>
            <a:pPr algn="ctr" eaLnBrk="0" hangingPunct="0">
              <a:tabLst>
                <a:tab pos="5943600" algn="r"/>
              </a:tabLst>
              <a:defRPr/>
            </a:pPr>
            <a:r>
              <a:rPr lang="es-ES" sz="4000" dirty="0" smtClean="0">
                <a:latin typeface="Constantia" pitchFamily="18" charset="0"/>
                <a:cs typeface="Times New Roman" pitchFamily="18" charset="0"/>
              </a:rPr>
              <a:t>Traigo ante ti, nuestra justa inquietud: amar, la justicia y la paz.</a:t>
            </a:r>
          </a:p>
          <a:p>
            <a:pPr algn="ctr" eaLnBrk="0" hangingPunct="0">
              <a:tabLst>
                <a:tab pos="5943600" algn="r"/>
              </a:tabLst>
              <a:defRPr/>
            </a:pPr>
            <a:r>
              <a:rPr lang="es-ES" sz="4000" dirty="0" smtClean="0">
                <a:latin typeface="Constantia" pitchFamily="18" charset="0"/>
                <a:cs typeface="Times New Roman" pitchFamily="18" charset="0"/>
              </a:rPr>
              <a:t>Saber que vendrás, saber que estarás partiendo a lo s pobres tu pan(Bis)</a:t>
            </a:r>
          </a:p>
          <a:p>
            <a:pPr marL="742950" indent="-742950" algn="ctr" eaLnBrk="0" hangingPunct="0">
              <a:tabLst>
                <a:tab pos="5943600" algn="r"/>
              </a:tabLst>
              <a:defRPr/>
            </a:pPr>
            <a:endParaRPr lang="es-ES" sz="3200" b="1" dirty="0" smtClean="0">
              <a:latin typeface="Constantia"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2.bp.blogspot.com/_nw7vil9kjNs/TQGQ6dQx3zI/AAAAAAAAUNE/BtFky_f-hy4/s1600/comienzo%2Bnue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6" y="0"/>
            <a:ext cx="9197186" cy="687534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32939" y="3284984"/>
            <a:ext cx="8424936" cy="3877985"/>
          </a:xfrm>
          <a:prstGeom prst="rect">
            <a:avLst/>
          </a:prstGeom>
          <a:noFill/>
        </p:spPr>
        <p:txBody>
          <a:bodyPr wrap="square" rtlCol="0">
            <a:spAutoFit/>
          </a:bodyPr>
          <a:lstStyle/>
          <a:p>
            <a:endParaRPr lang="es-CO" dirty="0" smtClean="0">
              <a:solidFill>
                <a:schemeClr val="bg1"/>
              </a:solidFill>
            </a:endParaRPr>
          </a:p>
          <a:p>
            <a:endParaRPr lang="es-CO" dirty="0">
              <a:solidFill>
                <a:schemeClr val="bg1"/>
              </a:solidFill>
            </a:endParaRPr>
          </a:p>
          <a:p>
            <a:pPr algn="just"/>
            <a:endParaRPr lang="es-CO" sz="3200" b="1" dirty="0" smtClean="0">
              <a:solidFill>
                <a:schemeClr val="bg1"/>
              </a:solidFill>
              <a:effectLst>
                <a:outerShdw blurRad="38100" dist="38100" dir="2700000" algn="tl">
                  <a:srgbClr val="000000">
                    <a:alpha val="43137"/>
                  </a:srgbClr>
                </a:outerShdw>
              </a:effectLst>
            </a:endParaRPr>
          </a:p>
          <a:p>
            <a:pPr algn="just"/>
            <a:r>
              <a:rPr lang="es-CO" sz="3200" b="1" dirty="0" smtClean="0">
                <a:solidFill>
                  <a:schemeClr val="bg1"/>
                </a:solidFill>
                <a:effectLst>
                  <a:outerShdw blurRad="38100" dist="38100" dir="2700000" algn="tl">
                    <a:srgbClr val="000000">
                      <a:alpha val="43137"/>
                    </a:srgbClr>
                  </a:outerShdw>
                </a:effectLst>
              </a:rPr>
              <a:t>Ofrezcamos al señor nuestra vida </a:t>
            </a:r>
            <a:r>
              <a:rPr lang="es-CO" sz="3200" b="1" dirty="0">
                <a:solidFill>
                  <a:schemeClr val="bg1"/>
                </a:solidFill>
                <a:effectLst>
                  <a:outerShdw blurRad="38100" dist="38100" dir="2700000" algn="tl">
                    <a:srgbClr val="000000">
                      <a:alpha val="43137"/>
                    </a:srgbClr>
                  </a:outerShdw>
                </a:effectLst>
              </a:rPr>
              <a:t>y las </a:t>
            </a:r>
            <a:r>
              <a:rPr lang="es-CO" sz="3200" b="1" dirty="0" smtClean="0">
                <a:solidFill>
                  <a:schemeClr val="bg1"/>
                </a:solidFill>
                <a:effectLst>
                  <a:outerShdw blurRad="38100" dist="38100" dir="2700000" algn="tl">
                    <a:srgbClr val="000000">
                      <a:alpha val="43137"/>
                    </a:srgbClr>
                  </a:outerShdw>
                </a:effectLst>
              </a:rPr>
              <a:t>palabras de ofertorio hagámoslas nuestras para que nuestra tarea sea promover su luz en nuestras oscuridades, vida en la muerte y paz en la violencia.</a:t>
            </a:r>
            <a:endParaRPr lang="es-CO" sz="3200" b="1" dirty="0">
              <a:solidFill>
                <a:schemeClr val="bg1"/>
              </a:solidFill>
              <a:effectLst>
                <a:outerShdw blurRad="38100" dist="38100" dir="2700000" algn="tl">
                  <a:srgbClr val="000000">
                    <a:alpha val="43137"/>
                  </a:srgbClr>
                </a:outerShdw>
              </a:effectLst>
            </a:endParaRPr>
          </a:p>
          <a:p>
            <a:endParaRPr lang="es-CO" dirty="0">
              <a:solidFill>
                <a:schemeClr val="bg1"/>
              </a:solidFill>
            </a:endParaRPr>
          </a:p>
        </p:txBody>
      </p:sp>
    </p:spTree>
    <p:extLst>
      <p:ext uri="{BB962C8B-B14F-4D97-AF65-F5344CB8AC3E}">
        <p14:creationId xmlns:p14="http://schemas.microsoft.com/office/powerpoint/2010/main" val="17061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14282" y="142852"/>
            <a:ext cx="850112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3600" b="1" i="0" u="none" strike="noStrike" kern="1200" cap="none" spc="0" normalizeH="0" baseline="0" noProof="0" dirty="0" smtClean="0">
                <a:ln>
                  <a:noFill/>
                </a:ln>
                <a:effectLst/>
                <a:uLnTx/>
                <a:uFillTx/>
                <a:latin typeface="Constantia" pitchFamily="18" charset="0"/>
              </a:rPr>
              <a:t>CANTO DE ENTRADA</a:t>
            </a:r>
            <a:endParaRPr kumimoji="0" lang="es-ES" sz="3600" b="0" i="0" u="none" strike="noStrike" kern="1200" cap="none" spc="0" normalizeH="0" baseline="0" noProof="0" dirty="0" smtClean="0">
              <a:ln>
                <a:noFill/>
              </a:ln>
              <a:effectLst/>
              <a:uLnTx/>
              <a:uFillTx/>
              <a:latin typeface="Constantia" pitchFamily="18" charset="0"/>
            </a:endParaRPr>
          </a:p>
          <a:p>
            <a:pPr algn="just"/>
            <a:r>
              <a:rPr lang="es-CO" sz="3600" b="1" i="1" dirty="0" smtClean="0"/>
              <a:t>Zagalillos del Valle venid, pastorcitos del monte llegad, la esperanza del Dios prometido ya vendrá, ya vendrá, ya vendrá.</a:t>
            </a:r>
            <a:endParaRPr lang="es-ES" sz="3600" i="1" dirty="0" smtClean="0"/>
          </a:p>
          <a:p>
            <a:pPr algn="ctr"/>
            <a:r>
              <a:rPr lang="es-CO" sz="3600" i="1" dirty="0" smtClean="0"/>
              <a:t>La esperanza la gloria y la dicha la tendremos en el, quien lo duda, desdichado de aquel que no acuda con la fe que le debe animar </a:t>
            </a:r>
            <a:endParaRPr lang="es-ES" sz="3600" i="1" dirty="0" smtClean="0"/>
          </a:p>
          <a:p>
            <a:pPr algn="ctr"/>
            <a:r>
              <a:rPr lang="es-CO" sz="3600" b="1" dirty="0" smtClean="0"/>
              <a:t>Zagalillos del Valle venid……</a:t>
            </a:r>
            <a:endParaRPr lang="es-ES" sz="3600" dirty="0" smtClean="0"/>
          </a:p>
          <a:p>
            <a:pPr algn="ctr"/>
            <a:r>
              <a:rPr lang="es-CO" sz="3600" dirty="0" smtClean="0"/>
              <a:t> </a:t>
            </a:r>
            <a:r>
              <a:rPr lang="es-CO" sz="3600" i="1" dirty="0" smtClean="0"/>
              <a:t>Nacerá en un establo zagala, pastorcillos, venida adoremos hoy venimos y luego volvemos y mañana nos puede salvar.</a:t>
            </a:r>
            <a:endParaRPr lang="es-ES" sz="3600"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14314" y="428604"/>
            <a:ext cx="8643966" cy="5016758"/>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6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defRPr/>
            </a:pPr>
            <a:r>
              <a:rPr lang="es-ES" sz="3600" dirty="0" smtClean="0">
                <a:latin typeface="Constantia" pitchFamily="18" charset="0"/>
                <a:cs typeface="Times New Roman" pitchFamily="18" charset="0"/>
              </a:rPr>
              <a:t>Te ofrecemos nuestra vida consagrada para servir, te entregamos nuestra fe en tu mesa que es amor, ese vino que hoy consagras con el pan de la verdad, ese cuerpo y esa sangre para nuestra salvación.</a:t>
            </a:r>
          </a:p>
          <a:p>
            <a:pPr algn="ctr" eaLnBrk="0" hangingPunct="0">
              <a:tabLst>
                <a:tab pos="5943600" algn="r"/>
              </a:tabLst>
              <a:defRPr/>
            </a:pPr>
            <a:r>
              <a:rPr lang="es-ES" sz="3200" dirty="0" smtClean="0">
                <a:latin typeface="Constantia" pitchFamily="18" charset="0"/>
                <a:cs typeface="Times New Roman" pitchFamily="18" charset="0"/>
              </a:rPr>
              <a:t> </a:t>
            </a:r>
          </a:p>
          <a:p>
            <a:pPr marL="742950" indent="-742950" algn="ctr" eaLnBrk="0" hangingPunct="0">
              <a:tabLst>
                <a:tab pos="5943600" algn="r"/>
              </a:tabLst>
              <a:defRPr/>
            </a:pPr>
            <a:endParaRPr lang="es-ES" sz="3200" b="1" dirty="0" smtClean="0">
              <a:latin typeface="Constantia" pitchFamily="18" charset="0"/>
            </a:endParaRPr>
          </a:p>
        </p:txBody>
      </p:sp>
      <p:pic>
        <p:nvPicPr>
          <p:cNvPr id="3074" name="Picture 2" descr="C:\Documents and Settings\Parroquia\Mis documentos\Mis imágenes\IMAGENES\imagesCA32BQGT.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868" y="3760622"/>
            <a:ext cx="2156639" cy="288308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142844" y="172780"/>
            <a:ext cx="8858280" cy="6432530"/>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8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600" dirty="0" smtClean="0">
                <a:latin typeface="Constantia" pitchFamily="18" charset="0"/>
                <a:cs typeface="Times New Roman" pitchFamily="18" charset="0"/>
              </a:rPr>
              <a:t>Santo, Santo, Santo, Santo, Santo es el Señor. </a:t>
            </a:r>
          </a:p>
          <a:p>
            <a:pPr algn="ctr" eaLnBrk="0" hangingPunct="0">
              <a:tabLst>
                <a:tab pos="5943600" algn="r"/>
              </a:tabLst>
            </a:pPr>
            <a:r>
              <a:rPr lang="es-ES" sz="3600" dirty="0" smtClean="0">
                <a:latin typeface="Constantia" pitchFamily="18" charset="0"/>
                <a:cs typeface="Times New Roman" pitchFamily="18" charset="0"/>
              </a:rPr>
              <a:t>El  cielo y la tierra están llenos de ti</a:t>
            </a:r>
          </a:p>
          <a:p>
            <a:pPr algn="ctr" eaLnBrk="0" hangingPunct="0">
              <a:tabLst>
                <a:tab pos="5943600" algn="r"/>
              </a:tabLst>
            </a:pPr>
            <a:r>
              <a:rPr lang="es-CO" sz="3600" dirty="0" smtClean="0">
                <a:latin typeface="Constantia" pitchFamily="18" charset="0"/>
                <a:cs typeface="Times New Roman" pitchFamily="18" charset="0"/>
              </a:rPr>
              <a:t>Hosanna, Hosanna, Hosanna los ángeles cantan.</a:t>
            </a:r>
          </a:p>
          <a:p>
            <a:pPr algn="ctr" eaLnBrk="0" hangingPunct="0">
              <a:tabLst>
                <a:tab pos="5943600" algn="r"/>
              </a:tabLst>
            </a:pPr>
            <a:r>
              <a:rPr lang="es-CO" sz="3600" dirty="0" smtClean="0">
                <a:latin typeface="Constantia" pitchFamily="18" charset="0"/>
                <a:cs typeface="Times New Roman" pitchFamily="18" charset="0"/>
              </a:rPr>
              <a:t>Hosanna, Hosanna, Hosanna cantamos a Dios.</a:t>
            </a:r>
          </a:p>
          <a:p>
            <a:pPr algn="ctr" eaLnBrk="0" hangingPunct="0">
              <a:tabLst>
                <a:tab pos="5943600" algn="r"/>
              </a:tabLst>
            </a:pPr>
            <a:r>
              <a:rPr lang="es-CO" sz="3600" dirty="0" smtClean="0">
                <a:latin typeface="Constantia" pitchFamily="18" charset="0"/>
                <a:cs typeface="Times New Roman" pitchFamily="18" charset="0"/>
              </a:rPr>
              <a:t>Bendito es Cristo que viene, en el nombre del Señor.</a:t>
            </a:r>
            <a:endParaRPr lang="es-ES" sz="3600" dirty="0" smtClean="0">
              <a:latin typeface="Constantia" pitchFamily="18" charset="0"/>
              <a:cs typeface="Times New Roman" pitchFamily="18" charset="0"/>
            </a:endParaRPr>
          </a:p>
        </p:txBody>
      </p:sp>
      <p:pic>
        <p:nvPicPr>
          <p:cNvPr id="2" name="Picture 2" descr="C:\Documents and Settings\Parroquia\Mis documentos\Mis imágenes\IMAGENES\hablemosdeangeles_111.gif"/>
          <p:cNvPicPr>
            <a:picLocks noChangeAspect="1" noChangeArrowheads="1" noCrop="1"/>
          </p:cNvPicPr>
          <p:nvPr/>
        </p:nvPicPr>
        <p:blipFill>
          <a:blip r:embed="rId3"/>
          <a:srcRect/>
          <a:stretch>
            <a:fillRect/>
          </a:stretch>
        </p:blipFill>
        <p:spPr bwMode="auto">
          <a:xfrm>
            <a:off x="7215206" y="285728"/>
            <a:ext cx="1500198" cy="15152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357158" y="550864"/>
            <a:ext cx="8358246" cy="5878532"/>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28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2800" dirty="0" smtClean="0">
                <a:latin typeface="Constantia" pitchFamily="18" charset="0"/>
                <a:cs typeface="Times New Roman" pitchFamily="18" charset="0"/>
              </a:rPr>
              <a:t>Santo es Dios porque me enseña la verdad, que es amar sin esperar ningún favor, entregando por entero el corazón, enterrando orgullo, miedo, frustraciones, celos, santo es Dios porque es la luz universal, que ilumina todo lo que es fuerza capaz de cambiar tristeza por felicidad, santo es Dios por su justicia y su bondad. </a:t>
            </a:r>
          </a:p>
          <a:p>
            <a:pPr algn="ctr" eaLnBrk="0" hangingPunct="0">
              <a:tabLst>
                <a:tab pos="5943600" algn="r"/>
              </a:tabLst>
            </a:pPr>
            <a:r>
              <a:rPr lang="es-ES" sz="2800" dirty="0" smtClean="0">
                <a:latin typeface="Constantia" pitchFamily="18" charset="0"/>
                <a:cs typeface="Times New Roman" pitchFamily="18" charset="0"/>
              </a:rPr>
              <a:t>Hosanna cantare cuando en mi alma sienta a Dios, hosanna cantare cuando lo encuentre y escuche su voz, hosanna cantare cuando en mis obras sienta que hay amor, hosanna cantare, hosanna cantare.  </a:t>
            </a:r>
          </a:p>
        </p:txBody>
      </p:sp>
      <p:pic>
        <p:nvPicPr>
          <p:cNvPr id="5122" name="Picture 2" descr="C:\Documents and Settings\Parroquia\Mis documentos\Mis imágenes\IMAGENES\el_angel_guardian.jpg"/>
          <p:cNvPicPr>
            <a:picLocks noChangeAspect="1" noChangeArrowheads="1"/>
          </p:cNvPicPr>
          <p:nvPr/>
        </p:nvPicPr>
        <p:blipFill>
          <a:blip r:embed="rId3"/>
          <a:srcRect/>
          <a:stretch>
            <a:fillRect/>
          </a:stretch>
        </p:blipFill>
        <p:spPr bwMode="auto">
          <a:xfrm>
            <a:off x="285720" y="0"/>
            <a:ext cx="1218543" cy="1714512"/>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13" y="642938"/>
            <a:ext cx="3214687" cy="4108450"/>
          </a:xfrm>
          <a:prstGeom prst="rect">
            <a:avLst/>
          </a:prstGeom>
          <a:noFill/>
          <a:ln w="9525" algn="ctr">
            <a:noFill/>
            <a:miter lim="800000"/>
            <a:headEnd/>
            <a:tailEnd/>
          </a:ln>
        </p:spPr>
      </p:pic>
      <p:sp>
        <p:nvSpPr>
          <p:cNvPr id="21507" name="2 CuadroTexto"/>
          <p:cNvSpPr txBox="1">
            <a:spLocks noChangeArrowheads="1"/>
          </p:cNvSpPr>
          <p:nvPr/>
        </p:nvSpPr>
        <p:spPr bwMode="auto">
          <a:xfrm>
            <a:off x="571500" y="4786313"/>
            <a:ext cx="8072438" cy="1754187"/>
          </a:xfrm>
          <a:prstGeom prst="rect">
            <a:avLst/>
          </a:prstGeom>
          <a:noFill/>
          <a:ln w="9525">
            <a:noFill/>
            <a:miter lim="800000"/>
            <a:headEnd/>
            <a:tailEnd/>
          </a:ln>
        </p:spPr>
        <p:txBody>
          <a:bodyPr>
            <a:spAutoFit/>
          </a:bodyPr>
          <a:lstStyle/>
          <a:p>
            <a:pPr algn="ctr"/>
            <a:r>
              <a:rPr lang="es-CO" sz="3600" b="1" i="1" dirty="0">
                <a:latin typeface="Calibri" pitchFamily="34" charset="0"/>
              </a:rPr>
              <a:t>LLEGAMOS AL MOMENTO MÁS IMPORTANTE DE LA EUCARISTÍA </a:t>
            </a:r>
          </a:p>
          <a:p>
            <a:pPr algn="ctr"/>
            <a:r>
              <a:rPr lang="es-CO" sz="3600" b="1" i="1" dirty="0">
                <a:latin typeface="Calibri" pitchFamily="34" charset="0"/>
              </a:rPr>
              <a:t>NOS PONEMOS DE RODILLAS</a:t>
            </a:r>
          </a:p>
        </p:txBody>
      </p:sp>
    </p:spTree>
  </p:cSld>
  <p:clrMapOvr>
    <a:masterClrMapping/>
  </p:clrMapOvr>
  <p:transition advClick="0" advTm="1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Parroquia\Mis documentos\Mis imágenes\IMAGENES\cordero.jpg"/>
          <p:cNvPicPr>
            <a:picLocks noChangeAspect="1" noChangeArrowheads="1"/>
          </p:cNvPicPr>
          <p:nvPr/>
        </p:nvPicPr>
        <p:blipFill>
          <a:blip r:embed="rId3">
            <a:lum bright="70000" contrast="-70000"/>
          </a:blip>
          <a:srcRect/>
          <a:stretch>
            <a:fillRect/>
          </a:stretch>
        </p:blipFill>
        <p:spPr bwMode="auto">
          <a:xfrm>
            <a:off x="0" y="0"/>
            <a:ext cx="9144000" cy="6858000"/>
          </a:xfrm>
          <a:prstGeom prst="rect">
            <a:avLst/>
          </a:prstGeom>
          <a:noFill/>
        </p:spPr>
      </p:pic>
      <p:sp>
        <p:nvSpPr>
          <p:cNvPr id="4" name="Rectangle 1"/>
          <p:cNvSpPr>
            <a:spLocks noChangeArrowheads="1"/>
          </p:cNvSpPr>
          <p:nvPr/>
        </p:nvSpPr>
        <p:spPr bwMode="auto">
          <a:xfrm>
            <a:off x="357158" y="785794"/>
            <a:ext cx="8286808" cy="3785652"/>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CORDERO</a:t>
            </a:r>
          </a:p>
          <a:p>
            <a:pPr algn="ctr" eaLnBrk="0" hangingPunct="0">
              <a:tabLst>
                <a:tab pos="5943600" algn="r"/>
              </a:tabLst>
            </a:pPr>
            <a:endParaRPr lang="es-ES" sz="4000"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4000" dirty="0" smtClean="0">
                <a:latin typeface="Constantia" pitchFamily="18" charset="0"/>
                <a:cs typeface="Times New Roman" pitchFamily="18" charset="0"/>
              </a:rPr>
              <a:t>Oh cordero que quitas el pecado</a:t>
            </a:r>
          </a:p>
          <a:p>
            <a:pPr algn="ctr" eaLnBrk="0" hangingPunct="0">
              <a:tabLst>
                <a:tab pos="5943600" algn="r"/>
              </a:tabLst>
            </a:pPr>
            <a:r>
              <a:rPr lang="es-ES" sz="4000" dirty="0" smtClean="0">
                <a:latin typeface="Constantia" pitchFamily="18" charset="0"/>
                <a:cs typeface="Times New Roman" pitchFamily="18" charset="0"/>
              </a:rPr>
              <a:t>Ten piedad de mí, ten piedad de mí.</a:t>
            </a:r>
          </a:p>
          <a:p>
            <a:pPr algn="ctr" eaLnBrk="0" hangingPunct="0">
              <a:tabLst>
                <a:tab pos="5943600" algn="r"/>
              </a:tabLst>
            </a:pPr>
            <a:r>
              <a:rPr lang="es-ES" sz="4000" dirty="0" smtClean="0">
                <a:latin typeface="Constantia" pitchFamily="18" charset="0"/>
                <a:cs typeface="Times New Roman" pitchFamily="18" charset="0"/>
              </a:rPr>
              <a:t>Oh cordero que quitas el pecado </a:t>
            </a:r>
          </a:p>
          <a:p>
            <a:pPr algn="ctr" eaLnBrk="0" hangingPunct="0">
              <a:tabLst>
                <a:tab pos="5943600" algn="r"/>
              </a:tabLst>
            </a:pPr>
            <a:r>
              <a:rPr lang="es-ES" sz="4000" dirty="0" smtClean="0">
                <a:latin typeface="Constantia" pitchFamily="18" charset="0"/>
                <a:cs typeface="Times New Roman" pitchFamily="18" charset="0"/>
              </a:rPr>
              <a:t>Danos la paz, danos la paz.</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142876" y="20"/>
            <a:ext cx="8858280" cy="6286500"/>
          </a:xfrm>
        </p:spPr>
        <p:txBody>
          <a:bodyPr>
            <a:noAutofit/>
          </a:bodyPr>
          <a:lstStyle/>
          <a:p>
            <a:pPr>
              <a:buFontTx/>
              <a:buNone/>
            </a:pPr>
            <a:r>
              <a:rPr lang="es-CO" b="1" dirty="0" smtClean="0">
                <a:latin typeface="Constantia" pitchFamily="18" charset="0"/>
              </a:rPr>
              <a:t>CANTO DE COMUNIÓN</a:t>
            </a:r>
            <a:endParaRPr lang="es-ES" b="1" dirty="0" smtClean="0">
              <a:latin typeface="Constantia" pitchFamily="18" charset="0"/>
            </a:endParaRPr>
          </a:p>
          <a:p>
            <a:pPr lvl="0" algn="ctr">
              <a:buNone/>
            </a:pPr>
            <a:r>
              <a:rPr lang="es-CO" sz="2800" b="1" dirty="0" smtClean="0"/>
              <a:t>MI BURRITO SABANERO</a:t>
            </a:r>
            <a:endParaRPr lang="es-ES" sz="2800" dirty="0" smtClean="0"/>
          </a:p>
          <a:p>
            <a:pPr algn="ctr">
              <a:buNone/>
            </a:pPr>
            <a:r>
              <a:rPr lang="es-CO" sz="3000" dirty="0" smtClean="0"/>
              <a:t>Con mi burrito sabanero voy camino de Belén si me ven, si me ven voy camino de Belén </a:t>
            </a:r>
            <a:r>
              <a:rPr lang="es-CO" sz="3000" dirty="0" err="1" smtClean="0"/>
              <a:t>tuqui</a:t>
            </a:r>
            <a:r>
              <a:rPr lang="es-CO" sz="3000" dirty="0" smtClean="0"/>
              <a:t> </a:t>
            </a:r>
            <a:r>
              <a:rPr lang="es-CO" sz="3000" dirty="0" err="1" smtClean="0"/>
              <a:t>tuqui</a:t>
            </a:r>
            <a:r>
              <a:rPr lang="es-CO" sz="3000" dirty="0" smtClean="0"/>
              <a:t> </a:t>
            </a:r>
            <a:r>
              <a:rPr lang="es-CO" sz="3000" dirty="0" err="1" smtClean="0"/>
              <a:t>tuquituqui</a:t>
            </a:r>
            <a:r>
              <a:rPr lang="es-CO" sz="3000" dirty="0" smtClean="0"/>
              <a:t> </a:t>
            </a:r>
            <a:r>
              <a:rPr lang="es-CO" sz="3000" dirty="0" err="1" smtClean="0"/>
              <a:t>tuquituqui</a:t>
            </a:r>
            <a:r>
              <a:rPr lang="es-CO" sz="3000" dirty="0" smtClean="0"/>
              <a:t> tu </a:t>
            </a:r>
            <a:r>
              <a:rPr lang="es-CO" sz="3000" dirty="0" err="1" smtClean="0"/>
              <a:t>qui</a:t>
            </a:r>
            <a:r>
              <a:rPr lang="es-CO" sz="3000" dirty="0" smtClean="0"/>
              <a:t> tu apúrate mi burrito que ya vamos a llegar, </a:t>
            </a:r>
            <a:r>
              <a:rPr lang="es-CO" sz="3000" dirty="0" err="1" smtClean="0"/>
              <a:t>tuqui</a:t>
            </a:r>
            <a:r>
              <a:rPr lang="es-CO" sz="3000" dirty="0" smtClean="0"/>
              <a:t> </a:t>
            </a:r>
            <a:r>
              <a:rPr lang="es-CO" sz="3000" dirty="0" err="1" smtClean="0"/>
              <a:t>tuqui</a:t>
            </a:r>
            <a:r>
              <a:rPr lang="es-CO" sz="3000" dirty="0" smtClean="0"/>
              <a:t> </a:t>
            </a:r>
            <a:r>
              <a:rPr lang="es-CO" sz="3000" dirty="0" err="1" smtClean="0"/>
              <a:t>tuquituqui</a:t>
            </a:r>
            <a:r>
              <a:rPr lang="es-CO" sz="3000" dirty="0" smtClean="0"/>
              <a:t> </a:t>
            </a:r>
            <a:r>
              <a:rPr lang="es-CO" sz="3000" dirty="0" err="1" smtClean="0"/>
              <a:t>tuquituqui</a:t>
            </a:r>
            <a:r>
              <a:rPr lang="es-CO" sz="3000" dirty="0" smtClean="0"/>
              <a:t> tu </a:t>
            </a:r>
            <a:r>
              <a:rPr lang="es-CO" sz="3000" dirty="0" err="1" smtClean="0"/>
              <a:t>qui</a:t>
            </a:r>
            <a:r>
              <a:rPr lang="es-CO" sz="3000" dirty="0" smtClean="0"/>
              <a:t> tu apúrate mi burrito vamos a ver a Jesús.</a:t>
            </a:r>
            <a:endParaRPr lang="es-ES" sz="3000" dirty="0" smtClean="0"/>
          </a:p>
          <a:p>
            <a:pPr algn="ctr">
              <a:buNone/>
            </a:pPr>
            <a:r>
              <a:rPr lang="es-CO" sz="3000" dirty="0" smtClean="0"/>
              <a:t>Con mi burrito voy cantando mi burrito va </a:t>
            </a:r>
            <a:r>
              <a:rPr lang="es-CO" sz="3000" dirty="0" err="1" smtClean="0"/>
              <a:t>tocandosi</a:t>
            </a:r>
            <a:r>
              <a:rPr lang="es-CO" sz="3000" dirty="0" smtClean="0"/>
              <a:t> me ven, si me ven voy camino </a:t>
            </a:r>
            <a:r>
              <a:rPr lang="es-CO" sz="3000" smtClean="0"/>
              <a:t>de Belén </a:t>
            </a:r>
            <a:r>
              <a:rPr lang="es-CO" sz="3000" dirty="0" err="1" smtClean="0"/>
              <a:t>tuqui</a:t>
            </a:r>
            <a:r>
              <a:rPr lang="es-CO" sz="3000" dirty="0" smtClean="0"/>
              <a:t> </a:t>
            </a:r>
            <a:r>
              <a:rPr lang="es-CO" sz="3000" dirty="0" err="1" smtClean="0"/>
              <a:t>tuqui</a:t>
            </a:r>
            <a:r>
              <a:rPr lang="es-CO" sz="3000" dirty="0" smtClean="0"/>
              <a:t> </a:t>
            </a:r>
            <a:r>
              <a:rPr lang="es-CO" sz="3000" dirty="0" err="1" smtClean="0"/>
              <a:t>tuquituqui</a:t>
            </a:r>
            <a:r>
              <a:rPr lang="es-CO" sz="3000" dirty="0" smtClean="0"/>
              <a:t> </a:t>
            </a:r>
            <a:r>
              <a:rPr lang="es-CO" sz="3000" dirty="0" err="1" smtClean="0"/>
              <a:t>tuquituqui</a:t>
            </a:r>
            <a:r>
              <a:rPr lang="es-CO" sz="3000" dirty="0" smtClean="0"/>
              <a:t> tu </a:t>
            </a:r>
            <a:r>
              <a:rPr lang="es-CO" sz="3000" dirty="0" err="1" smtClean="0"/>
              <a:t>qui</a:t>
            </a:r>
            <a:r>
              <a:rPr lang="es-CO" sz="3000" dirty="0" smtClean="0"/>
              <a:t> tu apúrate mi burrito que ya vamos a llegar, </a:t>
            </a:r>
            <a:r>
              <a:rPr lang="es-CO" sz="3000" dirty="0" err="1" smtClean="0"/>
              <a:t>tuqui</a:t>
            </a:r>
            <a:r>
              <a:rPr lang="es-CO" sz="3000" dirty="0" smtClean="0"/>
              <a:t> </a:t>
            </a:r>
            <a:r>
              <a:rPr lang="es-CO" sz="3000" dirty="0" err="1" smtClean="0"/>
              <a:t>tuqui</a:t>
            </a:r>
            <a:r>
              <a:rPr lang="es-CO" sz="3000" dirty="0" smtClean="0"/>
              <a:t> </a:t>
            </a:r>
            <a:r>
              <a:rPr lang="es-CO" sz="3000" dirty="0" err="1" smtClean="0"/>
              <a:t>tuquituqui</a:t>
            </a:r>
            <a:r>
              <a:rPr lang="es-CO" sz="3000" dirty="0" smtClean="0"/>
              <a:t> </a:t>
            </a:r>
            <a:r>
              <a:rPr lang="es-CO" sz="3000" dirty="0" err="1" smtClean="0"/>
              <a:t>tuquituqui</a:t>
            </a:r>
            <a:r>
              <a:rPr lang="es-CO" sz="3000" dirty="0" smtClean="0"/>
              <a:t> tu </a:t>
            </a:r>
            <a:r>
              <a:rPr lang="es-CO" sz="3000" dirty="0" err="1" smtClean="0"/>
              <a:t>qui</a:t>
            </a:r>
            <a:r>
              <a:rPr lang="es-CO" sz="3000" dirty="0" smtClean="0"/>
              <a:t> tu apúrate mi burrito vamos a ver a Jesús.</a:t>
            </a:r>
            <a:endParaRPr lang="es-ES" sz="3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142876" y="20"/>
            <a:ext cx="8858280" cy="6286500"/>
          </a:xfrm>
        </p:spPr>
        <p:txBody>
          <a:bodyPr>
            <a:noAutofit/>
          </a:bodyPr>
          <a:lstStyle/>
          <a:p>
            <a:pPr>
              <a:buFontTx/>
              <a:buNone/>
            </a:pPr>
            <a:r>
              <a:rPr lang="es-CO" b="1" dirty="0" smtClean="0">
                <a:latin typeface="Constantia" pitchFamily="18" charset="0"/>
              </a:rPr>
              <a:t>CANTO DE COMUNIÓN</a:t>
            </a:r>
            <a:endParaRPr lang="es-ES" b="1" dirty="0" smtClean="0">
              <a:latin typeface="Constantia" pitchFamily="18" charset="0"/>
            </a:endParaRPr>
          </a:p>
          <a:p>
            <a:pPr algn="ctr">
              <a:buFontTx/>
              <a:buNone/>
            </a:pPr>
            <a:r>
              <a:rPr lang="es-CO" b="1" dirty="0" smtClean="0">
                <a:solidFill>
                  <a:srgbClr val="002060"/>
                </a:solidFill>
                <a:effectLst>
                  <a:outerShdw blurRad="38100" dist="38100" dir="2700000" algn="tl">
                    <a:srgbClr val="000000">
                      <a:alpha val="43137"/>
                    </a:srgbClr>
                  </a:outerShdw>
                </a:effectLst>
                <a:latin typeface="Constantia" pitchFamily="18" charset="0"/>
              </a:rPr>
              <a:t> QUIÉN ERES TÚ</a:t>
            </a:r>
            <a:endParaRPr lang="es-ES" b="1" i="1" dirty="0" smtClean="0">
              <a:solidFill>
                <a:srgbClr val="002060"/>
              </a:solidFill>
              <a:latin typeface="Constantia" pitchFamily="18" charset="0"/>
            </a:endParaRPr>
          </a:p>
          <a:p>
            <a:pPr marL="742950" indent="-742950" algn="ctr" eaLnBrk="0" hangingPunct="0">
              <a:buNone/>
              <a:tabLst>
                <a:tab pos="5943600" algn="r"/>
              </a:tabLst>
              <a:defRPr/>
            </a:pPr>
            <a:r>
              <a:rPr lang="es-ES" b="1" i="1" dirty="0" smtClean="0">
                <a:latin typeface="Constantia" pitchFamily="18" charset="0"/>
              </a:rPr>
              <a:t>¿Quién eres tú? ¿Quién eres tú? Quiero saber, Jesús ¿Quién eres tú? Eres un Dios, eres un hombre, quiero saber Jesús, ¿Quién eres tú?</a:t>
            </a:r>
          </a:p>
          <a:p>
            <a:pPr marL="742950" indent="-742950" algn="ctr" eaLnBrk="0" hangingPunct="0">
              <a:buAutoNum type="arabicPeriod"/>
              <a:tabLst>
                <a:tab pos="5943600" algn="r"/>
              </a:tabLst>
              <a:defRPr/>
            </a:pPr>
            <a:r>
              <a:rPr lang="es-ES" i="1" dirty="0" smtClean="0">
                <a:latin typeface="Constantia" pitchFamily="18" charset="0"/>
              </a:rPr>
              <a:t>Eres el verbo y un niño que no habla; vives oculto y eres tú la luz. Eres eterno y naces de una Madre, eres la vida y mueres en la cruz.</a:t>
            </a:r>
          </a:p>
          <a:p>
            <a:pPr marL="742950" indent="-742950" algn="ctr" eaLnBrk="0" hangingPunct="0">
              <a:buAutoNum type="arabicPeriod"/>
              <a:tabLst>
                <a:tab pos="5943600" algn="r"/>
              </a:tabLst>
              <a:defRPr/>
            </a:pPr>
            <a:r>
              <a:rPr lang="es-CO" i="1" dirty="0" smtClean="0">
                <a:latin typeface="Constantia" pitchFamily="18" charset="0"/>
              </a:rPr>
              <a:t>Eres el cielo y vienes a la tierra. Eres la fuerza y vistes de humildad. Tú que eres grande y has hecho cuanto existe vienes buscando mi ayuda y mi amistad</a:t>
            </a:r>
            <a:endParaRPr lang="es-CO" dirty="0" smtClean="0">
              <a:latin typeface="Constant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Parroquia\Mis documentos\Mis imágenes\PENTECOSTES\led.bmp"/>
          <p:cNvPicPr>
            <a:picLocks noChangeAspect="1" noChangeArrowheads="1"/>
          </p:cNvPicPr>
          <p:nvPr/>
        </p:nvPicPr>
        <p:blipFill>
          <a:blip r:embed="rId3"/>
          <a:srcRect/>
          <a:stretch>
            <a:fillRect/>
          </a:stretch>
        </p:blipFill>
        <p:spPr bwMode="auto">
          <a:xfrm>
            <a:off x="7358018" y="4749388"/>
            <a:ext cx="1785982" cy="2108612"/>
          </a:xfrm>
          <a:prstGeom prst="rect">
            <a:avLst/>
          </a:prstGeom>
          <a:ln>
            <a:noFill/>
          </a:ln>
          <a:effectLst>
            <a:softEdge rad="112500"/>
          </a:effectLst>
        </p:spPr>
      </p:pic>
      <p:sp>
        <p:nvSpPr>
          <p:cNvPr id="23554" name="Rectangle 1"/>
          <p:cNvSpPr>
            <a:spLocks noChangeArrowheads="1"/>
          </p:cNvSpPr>
          <p:nvPr/>
        </p:nvSpPr>
        <p:spPr bwMode="auto">
          <a:xfrm>
            <a:off x="214250" y="490711"/>
            <a:ext cx="8929750" cy="5978499"/>
          </a:xfrm>
          <a:prstGeom prst="rect">
            <a:avLst/>
          </a:prstGeom>
          <a:noFill/>
          <a:ln w="9525">
            <a:noFill/>
            <a:miter lim="800000"/>
            <a:headEnd/>
            <a:tailEnd/>
          </a:ln>
        </p:spPr>
        <p:txBody>
          <a:bodyPr wrap="square" tIns="152352" bIns="38088" anchor="ctr">
            <a:spAutoFit/>
          </a:bodyPr>
          <a:lstStyle/>
          <a:p>
            <a:pPr algn="ctr" eaLnBrk="0" hangingPunct="0"/>
            <a:r>
              <a:rPr lang="es-ES" sz="4000" b="1" i="1" dirty="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4000" i="1" dirty="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ctr" eaLnBrk="0" hangingPunct="0"/>
            <a:endParaRPr lang="es-ES" sz="3600" b="1" i="1" dirty="0" smtClean="0">
              <a:latin typeface="Constantia" pitchFamily="18" charset="0"/>
              <a:ea typeface="Calibri" pitchFamily="34" charset="0"/>
              <a:cs typeface="Times New Roman" pitchFamily="18" charset="0"/>
            </a:endParaRPr>
          </a:p>
          <a:p>
            <a:pPr algn="ctr" eaLnBrk="0" hangingPunct="0"/>
            <a:r>
              <a:rPr lang="es-ES" sz="3600" b="1" i="1" dirty="0" smtClean="0">
                <a:latin typeface="Constantia" pitchFamily="18" charset="0"/>
                <a:ea typeface="Calibri" pitchFamily="34" charset="0"/>
                <a:cs typeface="Times New Roman" pitchFamily="18" charset="0"/>
              </a:rPr>
              <a:t>1. Alabanza</a:t>
            </a:r>
            <a:r>
              <a:rPr lang="es-ES" sz="3600" b="1" i="1" dirty="0" smtClean="0">
                <a:latin typeface="Constantia" pitchFamily="18" charset="0"/>
                <a:ea typeface="Calibri" pitchFamily="34" charset="0"/>
                <a:cs typeface="Times New Roman" pitchFamily="18" charset="0"/>
              </a:rPr>
              <a:t>: </a:t>
            </a:r>
            <a:r>
              <a:rPr lang="es-ES" sz="3600" i="1" dirty="0" smtClean="0">
                <a:latin typeface="Constantia" pitchFamily="18" charset="0"/>
                <a:ea typeface="Calibri" pitchFamily="34" charset="0"/>
                <a:cs typeface="Times New Roman" pitchFamily="18" charset="0"/>
              </a:rPr>
              <a:t>miércoles </a:t>
            </a:r>
            <a:r>
              <a:rPr lang="es-ES" sz="3600" i="1" dirty="0" smtClean="0">
                <a:latin typeface="Constantia" pitchFamily="18" charset="0"/>
                <a:ea typeface="Calibri" pitchFamily="34" charset="0"/>
                <a:cs typeface="Times New Roman" pitchFamily="18" charset="0"/>
              </a:rPr>
              <a:t>15 Dic: 7:30 </a:t>
            </a:r>
            <a:r>
              <a:rPr lang="es-ES" sz="3600" i="1" dirty="0" smtClean="0">
                <a:latin typeface="Constantia" pitchFamily="18" charset="0"/>
                <a:ea typeface="Calibri" pitchFamily="34" charset="0"/>
                <a:cs typeface="Times New Roman" pitchFamily="18" charset="0"/>
              </a:rPr>
              <a:t>p.m.</a:t>
            </a:r>
            <a:r>
              <a:rPr lang="es-ES" sz="3600" i="1" dirty="0" smtClean="0">
                <a:solidFill>
                  <a:srgbClr val="336600"/>
                </a:solidFill>
                <a:latin typeface="Constantia" pitchFamily="18" charset="0"/>
                <a:ea typeface="Calibri" pitchFamily="34" charset="0"/>
                <a:cs typeface="Times New Roman" pitchFamily="18" charset="0"/>
              </a:rPr>
              <a:t> </a:t>
            </a:r>
            <a:endParaRPr lang="es-ES" sz="3600" i="1" dirty="0" smtClean="0">
              <a:solidFill>
                <a:srgbClr val="336600"/>
              </a:solidFill>
              <a:latin typeface="Constantia" pitchFamily="18" charset="0"/>
              <a:ea typeface="Calibri" pitchFamily="34" charset="0"/>
              <a:cs typeface="Times New Roman" pitchFamily="18" charset="0"/>
            </a:endParaRPr>
          </a:p>
          <a:p>
            <a:pPr algn="ctr" eaLnBrk="0" hangingPunct="0"/>
            <a:r>
              <a:rPr lang="es-ES" sz="3600" b="1" i="1" u="sng" dirty="0" smtClean="0">
                <a:solidFill>
                  <a:srgbClr val="FF000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2. Lluvia de bendiciones: </a:t>
            </a:r>
          </a:p>
          <a:p>
            <a:pPr algn="ctr" eaLnBrk="0" hangingPunct="0"/>
            <a:r>
              <a:rPr lang="es-ES" sz="3600" i="1" dirty="0" smtClean="0">
                <a:latin typeface="Constantia" pitchFamily="18" charset="0"/>
                <a:ea typeface="Calibri" pitchFamily="34" charset="0"/>
                <a:cs typeface="Times New Roman" pitchFamily="18" charset="0"/>
              </a:rPr>
              <a:t>30 de Dic: 8:00 con el Padre </a:t>
            </a:r>
            <a:r>
              <a:rPr lang="es-ES" sz="3600" i="1" dirty="0">
                <a:latin typeface="Constantia" pitchFamily="18" charset="0"/>
                <a:ea typeface="Calibri" pitchFamily="34" charset="0"/>
                <a:cs typeface="Times New Roman" pitchFamily="18" charset="0"/>
              </a:rPr>
              <a:t>J</a:t>
            </a:r>
            <a:r>
              <a:rPr lang="es-ES" sz="3600" i="1" dirty="0" smtClean="0">
                <a:latin typeface="Constantia" pitchFamily="18" charset="0"/>
                <a:ea typeface="Calibri" pitchFamily="34" charset="0"/>
                <a:cs typeface="Times New Roman" pitchFamily="18" charset="0"/>
              </a:rPr>
              <a:t>orge Moya, </a:t>
            </a:r>
            <a:r>
              <a:rPr lang="es-ES" sz="3600" i="1" dirty="0" err="1">
                <a:latin typeface="Constantia" pitchFamily="18" charset="0"/>
                <a:ea typeface="Calibri" pitchFamily="34" charset="0"/>
                <a:cs typeface="Times New Roman" pitchFamily="18" charset="0"/>
              </a:rPr>
              <a:t>E</a:t>
            </a:r>
            <a:r>
              <a:rPr lang="es-ES" sz="3600" i="1" dirty="0" err="1" smtClean="0">
                <a:latin typeface="Constantia" pitchFamily="18" charset="0"/>
                <a:ea typeface="Calibri" pitchFamily="34" charset="0"/>
                <a:cs typeface="Times New Roman" pitchFamily="18" charset="0"/>
              </a:rPr>
              <a:t>udista</a:t>
            </a:r>
            <a:r>
              <a:rPr lang="es-ES" sz="3600" i="1" dirty="0" smtClean="0">
                <a:latin typeface="Constantia" pitchFamily="18" charset="0"/>
                <a:ea typeface="Calibri" pitchFamily="34" charset="0"/>
                <a:cs typeface="Times New Roman" pitchFamily="18" charset="0"/>
              </a:rPr>
              <a:t>. </a:t>
            </a:r>
            <a:endParaRPr lang="es-ES" sz="3600" i="1" dirty="0" smtClean="0">
              <a:solidFill>
                <a:srgbClr val="336600"/>
              </a:solidFill>
              <a:latin typeface="Constantia" pitchFamily="18" charset="0"/>
              <a:ea typeface="Calibri" pitchFamily="34" charset="0"/>
              <a:cs typeface="Times New Roman" pitchFamily="18" charset="0"/>
            </a:endParaRPr>
          </a:p>
          <a:p>
            <a:pPr algn="ctr" eaLnBrk="0" hangingPunct="0"/>
            <a:r>
              <a:rPr lang="es-ES" sz="3600" b="1" i="1" dirty="0" smtClean="0">
                <a:latin typeface="Constantia" pitchFamily="18" charset="0"/>
                <a:ea typeface="Calibri" pitchFamily="34" charset="0"/>
                <a:cs typeface="Times New Roman" pitchFamily="18" charset="0"/>
              </a:rPr>
              <a:t>3.Gr</a:t>
            </a:r>
            <a:r>
              <a:rPr lang="es-ES" sz="3600" b="1" i="1" dirty="0" smtClean="0">
                <a:latin typeface="Constantia" pitchFamily="18" charset="0"/>
                <a:ea typeface="Calibri" pitchFamily="34" charset="0"/>
                <a:cs typeface="Times New Roman" pitchFamily="18" charset="0"/>
              </a:rPr>
              <a:t>upo </a:t>
            </a:r>
            <a:r>
              <a:rPr lang="es-ES" sz="3600" b="1" i="1" dirty="0" smtClean="0">
                <a:latin typeface="Constantia" pitchFamily="18" charset="0"/>
                <a:ea typeface="Calibri" pitchFamily="34" charset="0"/>
                <a:cs typeface="Times New Roman" pitchFamily="18" charset="0"/>
              </a:rPr>
              <a:t>la gran misión: </a:t>
            </a:r>
            <a:r>
              <a:rPr lang="es-ES" sz="3600" i="1" dirty="0" smtClean="0">
                <a:latin typeface="Constantia" pitchFamily="18" charset="0"/>
                <a:ea typeface="Calibri" pitchFamily="34" charset="0"/>
                <a:cs typeface="Times New Roman" pitchFamily="18" charset="0"/>
              </a:rPr>
              <a:t>jueves 6:00 p.m.</a:t>
            </a:r>
          </a:p>
          <a:p>
            <a:pPr algn="ctr" eaLnBrk="0" hangingPunct="0"/>
            <a:r>
              <a:rPr lang="es-ES" sz="3600" i="1" dirty="0" smtClean="0">
                <a:latin typeface="Constantia" pitchFamily="18" charset="0"/>
                <a:ea typeface="Calibri" pitchFamily="34" charset="0"/>
                <a:cs typeface="Times New Roman" pitchFamily="18" charset="0"/>
              </a:rPr>
              <a:t> </a:t>
            </a:r>
            <a:r>
              <a:rPr lang="es-ES" sz="3600" b="1" i="1" dirty="0" smtClean="0">
                <a:solidFill>
                  <a:srgbClr val="FF0000"/>
                </a:solidFill>
                <a:latin typeface="Constantia" pitchFamily="18" charset="0"/>
                <a:ea typeface="Calibri" pitchFamily="34" charset="0"/>
                <a:cs typeface="Times New Roman" pitchFamily="18" charset="0"/>
              </a:rPr>
              <a:t>	</a:t>
            </a:r>
            <a:r>
              <a:rPr lang="es-ES" sz="3600" b="1" i="1" dirty="0" smtClean="0">
                <a:latin typeface="Constantia" pitchFamily="18" charset="0"/>
                <a:ea typeface="Calibri" pitchFamily="34" charset="0"/>
                <a:cs typeface="Times New Roman" pitchFamily="18" charset="0"/>
              </a:rPr>
              <a:t>BUSCA A DIOS AUN ESTAS A TIEMPO</a:t>
            </a:r>
          </a:p>
          <a:p>
            <a:pPr algn="ctr" eaLnBrk="0" hangingPunct="0"/>
            <a:r>
              <a:rPr lang="es-CO" sz="4800" b="1" i="1" dirty="0" smtClean="0">
                <a:solidFill>
                  <a:srgbClr val="FF0000"/>
                </a:solidFill>
                <a:latin typeface="Constantia" pitchFamily="18" charset="0"/>
                <a:ea typeface="Calibri" pitchFamily="34" charset="0"/>
                <a:cs typeface="Times New Roman" pitchFamily="18" charset="0"/>
              </a:rPr>
              <a:t>	¡TE ESPERAMOS!</a:t>
            </a:r>
            <a:endParaRPr lang="es-ES" sz="4800" b="1" i="1" dirty="0">
              <a:solidFill>
                <a:srgbClr val="FF0000"/>
              </a:solidFill>
              <a:latin typeface="Constantia" pitchFamily="18" charset="0"/>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0" y="0"/>
            <a:ext cx="9377363" cy="6858000"/>
          </a:xfrm>
          <a:prstGeom prst="rect">
            <a:avLst/>
          </a:prstGeom>
          <a:noFill/>
          <a:ln w="9525">
            <a:noFill/>
            <a:miter lim="800000"/>
            <a:headEnd/>
            <a:tailEnd/>
          </a:ln>
        </p:spPr>
      </p:pic>
      <p:pic>
        <p:nvPicPr>
          <p:cNvPr id="12" name="Picture 2" descr="white_dove_graceful_fly_md_wht.gif (7390 bytes)"/>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5595952" y="714356"/>
            <a:ext cx="1047750" cy="714375"/>
          </a:xfrm>
          <a:prstGeom prst="rect">
            <a:avLst/>
          </a:prstGeom>
          <a:noFill/>
          <a:ln w="9525">
            <a:noFill/>
            <a:miter lim="800000"/>
            <a:headEnd/>
            <a:tailEnd/>
          </a:ln>
        </p:spPr>
      </p:pic>
      <p:grpSp>
        <p:nvGrpSpPr>
          <p:cNvPr id="2" name="10 Grupo"/>
          <p:cNvGrpSpPr>
            <a:grpSpLocks/>
          </p:cNvGrpSpPr>
          <p:nvPr/>
        </p:nvGrpSpPr>
        <p:grpSpPr bwMode="auto">
          <a:xfrm>
            <a:off x="-142875" y="264881"/>
            <a:ext cx="9520238" cy="6593119"/>
            <a:chOff x="1500166" y="264859"/>
            <a:chExt cx="7000924" cy="6593141"/>
          </a:xfrm>
        </p:grpSpPr>
        <p:grpSp>
          <p:nvGrpSpPr>
            <p:cNvPr id="3" name="8 Grupo"/>
            <p:cNvGrpSpPr>
              <a:grpSpLocks/>
            </p:cNvGrpSpPr>
            <p:nvPr/>
          </p:nvGrpSpPr>
          <p:grpSpPr bwMode="auto">
            <a:xfrm>
              <a:off x="1500166" y="264859"/>
              <a:ext cx="7000924" cy="6593141"/>
              <a:chOff x="1500166" y="264859"/>
              <a:chExt cx="7000924" cy="6593141"/>
            </a:xfrm>
          </p:grpSpPr>
          <p:pic>
            <p:nvPicPr>
              <p:cNvPr id="6" name="5 Imagen" descr="viajeros quietos.bmp"/>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1500166" y="302222"/>
                <a:ext cx="7000924" cy="6555778"/>
              </a:xfrm>
              <a:prstGeom prst="rect">
                <a:avLst/>
              </a:prstGeom>
              <a:noFill/>
              <a:ln w="9525">
                <a:noFill/>
                <a:miter lim="800000"/>
                <a:headEnd/>
                <a:tailEnd/>
              </a:ln>
            </p:spPr>
          </p:pic>
          <p:sp>
            <p:nvSpPr>
              <p:cNvPr id="7" name="6 Llamada ovalada"/>
              <p:cNvSpPr/>
              <p:nvPr/>
            </p:nvSpPr>
            <p:spPr>
              <a:xfrm>
                <a:off x="1708619" y="264859"/>
                <a:ext cx="4396967" cy="1991129"/>
              </a:xfrm>
              <a:prstGeom prst="wedgeEllipseCallou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O" b="1" dirty="0" smtClean="0">
                    <a:solidFill>
                      <a:schemeClr val="tx1"/>
                    </a:solidFill>
                  </a:rPr>
                  <a:t>VAYAN Y ANUNCIEN A SU FAMILIA, AMIGOS Y CONOCIDOS</a:t>
                </a:r>
                <a:endParaRPr lang="es-CO" b="1" dirty="0">
                  <a:solidFill>
                    <a:schemeClr val="tx1"/>
                  </a:solidFill>
                </a:endParaRPr>
              </a:p>
            </p:txBody>
          </p:sp>
          <p:sp>
            <p:nvSpPr>
              <p:cNvPr id="8" name="7 Llamada ovalada"/>
              <p:cNvSpPr/>
              <p:nvPr/>
            </p:nvSpPr>
            <p:spPr>
              <a:xfrm>
                <a:off x="4702593" y="908700"/>
                <a:ext cx="3798497" cy="4675582"/>
              </a:xfrm>
              <a:prstGeom prst="wedgeEllipseCallout">
                <a:avLst>
                  <a:gd name="adj1" fmla="val -55663"/>
                  <a:gd name="adj2" fmla="val 16393"/>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O" sz="3200" b="1" dirty="0" smtClean="0">
                    <a:solidFill>
                      <a:schemeClr val="tx1"/>
                    </a:solidFill>
                  </a:rPr>
                  <a:t>MI COMPROMISO EN LA SEMANA ES</a:t>
                </a:r>
              </a:p>
              <a:p>
                <a:pPr algn="ctr">
                  <a:defRPr/>
                </a:pPr>
                <a:r>
                  <a:rPr lang="es-CO" sz="3200" b="1" dirty="0" smtClean="0">
                    <a:solidFill>
                      <a:schemeClr val="tx1"/>
                    </a:solidFill>
                  </a:rPr>
                  <a:t>- LLEVAR UN REGALO A UN NIÑO POBRE O DONARLO EN LA PARROQUIA MÁS CERCANA PARA QUE LO LLEVEN AL NIÑO POBRE</a:t>
                </a:r>
                <a:endParaRPr lang="es-CO" sz="3200" b="1" dirty="0">
                  <a:solidFill>
                    <a:schemeClr val="tx1"/>
                  </a:solidFill>
                </a:endParaRPr>
              </a:p>
            </p:txBody>
          </p:sp>
        </p:grpSp>
        <p:sp>
          <p:nvSpPr>
            <p:cNvPr id="5" name="9 CuadroTexto"/>
            <p:cNvSpPr txBox="1">
              <a:spLocks noChangeArrowheads="1"/>
            </p:cNvSpPr>
            <p:nvPr/>
          </p:nvSpPr>
          <p:spPr bwMode="auto">
            <a:xfrm>
              <a:off x="2143108" y="5214950"/>
              <a:ext cx="1071570" cy="369332"/>
            </a:xfrm>
            <a:prstGeom prst="rect">
              <a:avLst/>
            </a:prstGeom>
            <a:noFill/>
            <a:ln w="9525">
              <a:noFill/>
              <a:miter lim="800000"/>
              <a:headEnd/>
              <a:tailEnd/>
            </a:ln>
          </p:spPr>
          <p:txBody>
            <a:bodyPr>
              <a:spAutoFit/>
            </a:bodyPr>
            <a:lstStyle/>
            <a:p>
              <a:pPr algn="ctr"/>
              <a:r>
                <a:rPr lang="es-CO" b="1">
                  <a:solidFill>
                    <a:schemeClr val="bg1"/>
                  </a:solidFill>
                </a:rPr>
                <a:t>BIBLIA</a:t>
              </a:r>
            </a:p>
          </p:txBody>
        </p:sp>
      </p:grpSp>
      <p:pic>
        <p:nvPicPr>
          <p:cNvPr id="13" name="12 Imagen" descr="101_dalmatas_9.gif"/>
          <p:cNvPicPr>
            <a:picLocks noChangeAspect="1"/>
          </p:cNvPicPr>
          <p:nvPr/>
        </p:nvPicPr>
        <p:blipFill>
          <a:blip r:embed="rId5" cstate="print"/>
          <a:stretch>
            <a:fillRect/>
          </a:stretch>
        </p:blipFill>
        <p:spPr>
          <a:xfrm>
            <a:off x="9501222" y="6143644"/>
            <a:ext cx="1154914" cy="714380"/>
          </a:xfrm>
          <a:prstGeom prst="rect">
            <a:avLst/>
          </a:prstGeom>
        </p:spPr>
      </p:pic>
    </p:spTree>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4" name="Picture 2" descr="Ayudem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860"/>
            <a:ext cx="9105916" cy="685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93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85720" y="71414"/>
            <a:ext cx="850112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3200" b="1" i="0" u="none" strike="noStrike" kern="1200" cap="none" spc="0" normalizeH="0" baseline="0" noProof="0" dirty="0" smtClean="0">
                <a:ln>
                  <a:noFill/>
                </a:ln>
                <a:effectLst/>
                <a:uLnTx/>
                <a:uFillTx/>
                <a:latin typeface="Constantia" pitchFamily="18" charset="0"/>
              </a:rPr>
              <a:t>CANTO DE ENTRADA</a:t>
            </a:r>
            <a:endParaRPr kumimoji="0" lang="es-ES" sz="3200" b="0" i="0" u="none" strike="noStrike" kern="1200" cap="none" spc="0" normalizeH="0" baseline="0" noProof="0" dirty="0" smtClean="0">
              <a:ln>
                <a:noFill/>
              </a:ln>
              <a:effectLst/>
              <a:uLnTx/>
              <a:uFillTx/>
              <a:latin typeface="Constantia" pitchFamily="18" charset="0"/>
            </a:endParaRPr>
          </a:p>
          <a:p>
            <a:pPr marL="742950" indent="-742950" algn="ctr">
              <a:spcBef>
                <a:spcPct val="20000"/>
              </a:spcBef>
              <a:defRPr/>
            </a:pPr>
            <a:r>
              <a:rPr lang="es-CO" sz="3200" b="1" i="1" dirty="0" smtClean="0">
                <a:solidFill>
                  <a:srgbClr val="002060"/>
                </a:solidFill>
                <a:effectLst>
                  <a:outerShdw blurRad="38100" dist="38100" dir="2700000" algn="tl">
                    <a:srgbClr val="000000">
                      <a:alpha val="43137"/>
                    </a:srgbClr>
                  </a:outerShdw>
                </a:effectLst>
                <a:latin typeface="Constantia" pitchFamily="18" charset="0"/>
              </a:rPr>
              <a:t>LLEGARA CON LA LUZ</a:t>
            </a:r>
          </a:p>
          <a:p>
            <a:pPr marL="742950" indent="-742950" algn="ctr">
              <a:spcBef>
                <a:spcPct val="20000"/>
              </a:spcBef>
              <a:defRPr/>
            </a:pPr>
            <a:endParaRPr lang="es-CO" sz="3200" b="1" i="1" dirty="0" smtClean="0">
              <a:solidFill>
                <a:srgbClr val="002060"/>
              </a:solidFill>
              <a:effectLst>
                <a:outerShdw blurRad="38100" dist="38100" dir="2700000" algn="tl">
                  <a:srgbClr val="000000">
                    <a:alpha val="43137"/>
                  </a:srgbClr>
                </a:outerShdw>
              </a:effectLst>
              <a:latin typeface="Constantia" pitchFamily="18" charset="0"/>
            </a:endParaRPr>
          </a:p>
          <a:p>
            <a:pPr marL="742950" indent="-742950" algn="just">
              <a:spcBef>
                <a:spcPct val="20000"/>
              </a:spcBef>
              <a:defRPr/>
            </a:pPr>
            <a:r>
              <a:rPr lang="es-CO" sz="3200" b="1" i="1" dirty="0" smtClean="0">
                <a:latin typeface="Constantia" pitchFamily="18" charset="0"/>
              </a:rPr>
              <a:t>Llegará con la luz, la esperada libertad (Bis) </a:t>
            </a:r>
          </a:p>
          <a:p>
            <a:pPr marL="742950" indent="-742950" algn="just">
              <a:spcBef>
                <a:spcPct val="20000"/>
              </a:spcBef>
              <a:defRPr/>
            </a:pPr>
            <a:r>
              <a:rPr lang="es-CO" sz="3200" b="1" i="1" dirty="0" smtClean="0">
                <a:latin typeface="Constantia" pitchFamily="18" charset="0"/>
              </a:rPr>
              <a:t>1. </a:t>
            </a:r>
            <a:r>
              <a:rPr lang="es-CO" sz="3200" i="1" dirty="0" smtClean="0">
                <a:latin typeface="Constantia" pitchFamily="18" charset="0"/>
              </a:rPr>
              <a:t>Caminamos hacia el sol, esperando la verdad, la mentira, la opresión, cuando vengas, cesarán.</a:t>
            </a:r>
          </a:p>
          <a:p>
            <a:pPr marL="742950" indent="-742950" algn="just">
              <a:spcBef>
                <a:spcPct val="20000"/>
              </a:spcBef>
              <a:defRPr/>
            </a:pPr>
            <a:r>
              <a:rPr lang="es-CO" sz="3200" i="1" dirty="0" smtClean="0">
                <a:latin typeface="Constantia" pitchFamily="18" charset="0"/>
              </a:rPr>
              <a:t> </a:t>
            </a:r>
            <a:r>
              <a:rPr lang="es-ES" sz="3200" b="1" i="1" dirty="0" smtClean="0">
                <a:latin typeface="Constantia" pitchFamily="18" charset="0"/>
              </a:rPr>
              <a:t>2. </a:t>
            </a:r>
            <a:r>
              <a:rPr lang="es-ES" sz="3200" i="1" dirty="0" smtClean="0">
                <a:latin typeface="Constantia" pitchFamily="18" charset="0"/>
              </a:rPr>
              <a:t>Construimos hoy la paz, en la lucha y el dolor, nuestro mundo surge ya, en la espera del Señor</a:t>
            </a:r>
            <a:endParaRPr lang="es-ES" sz="3200" b="1" i="1" dirty="0" smtClean="0">
              <a:latin typeface="Constant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liz Nav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48"/>
            <a:ext cx="9144000" cy="6866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27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8596" y="500042"/>
            <a:ext cx="6286544" cy="5016758"/>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Por el mundo y por la paz, </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señor ten piedad.</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Por el sol y las estrellas,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señor ten piedad.</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Por los hombres y los niños,</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 padre ten piedad.</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Por aquellos que no aman, </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padre ten piedad.</a:t>
            </a: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/Señor piedad, piedad de nosotros piedad/</a:t>
            </a:r>
          </a:p>
        </p:txBody>
      </p:sp>
      <p:pic>
        <p:nvPicPr>
          <p:cNvPr id="1026" name="Picture 2" descr="C:\Documents and Settings\Parroquia\Mis documentos\Mis imágenes\IMAGENES\20090707031705-mi-jesus.jpg"/>
          <p:cNvPicPr>
            <a:picLocks noChangeAspect="1" noChangeArrowheads="1"/>
          </p:cNvPicPr>
          <p:nvPr/>
        </p:nvPicPr>
        <p:blipFill>
          <a:blip r:embed="rId2"/>
          <a:srcRect/>
          <a:stretch>
            <a:fillRect/>
          </a:stretch>
        </p:blipFill>
        <p:spPr bwMode="auto">
          <a:xfrm>
            <a:off x="6715140" y="4239053"/>
            <a:ext cx="2214578" cy="24236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14282" y="422389"/>
            <a:ext cx="8643998" cy="4708981"/>
          </a:xfrm>
          <a:prstGeom prst="rect">
            <a:avLst/>
          </a:prstGeom>
          <a:noFill/>
          <a:ln w="9525">
            <a:noFill/>
            <a:miter lim="800000"/>
            <a:headEnd/>
            <a:tailEnd/>
          </a:ln>
        </p:spPr>
        <p:txBody>
          <a:bodyPr wrap="square">
            <a:spAutoFit/>
          </a:bodyPr>
          <a:lstStyle/>
          <a:p>
            <a:pPr algn="ctr"/>
            <a:r>
              <a:rPr lang="es-ES" sz="6000" b="1" i="1" dirty="0" smtClean="0">
                <a:solidFill>
                  <a:srgbClr val="002060"/>
                </a:solidFill>
                <a:effectLst>
                  <a:outerShdw blurRad="38100" dist="38100" dir="2700000" algn="tl">
                    <a:srgbClr val="000000">
                      <a:alpha val="43137"/>
                    </a:srgbClr>
                  </a:outerShdw>
                </a:effectLst>
                <a:latin typeface="Constantia" pitchFamily="18" charset="0"/>
              </a:rPr>
              <a:t>Lectura Del libro de Isaías (35, 1-6a. 10)</a:t>
            </a:r>
            <a:endParaRPr lang="es-ES" sz="6000" b="1" i="1" dirty="0" smtClean="0">
              <a:solidFill>
                <a:srgbClr val="C00000"/>
              </a:solidFill>
              <a:latin typeface="Constantia" pitchFamily="18" charset="0"/>
            </a:endParaRPr>
          </a:p>
          <a:p>
            <a:pPr algn="ctr"/>
            <a:endParaRPr lang="es-ES" sz="6000" b="1" i="1" dirty="0" smtClean="0">
              <a:latin typeface="Constantia" pitchFamily="18" charset="0"/>
            </a:endParaRPr>
          </a:p>
          <a:p>
            <a:pPr algn="ctr"/>
            <a:r>
              <a:rPr lang="es-ES" sz="6000" b="1" i="1" dirty="0" smtClean="0">
                <a:latin typeface="Constantia" pitchFamily="18" charset="0"/>
              </a:rPr>
              <a:t>Dios viene en persona y os salvará.</a:t>
            </a:r>
            <a:endParaRPr lang="es-ES" sz="4800"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357158" y="785794"/>
            <a:ext cx="8286808" cy="5262979"/>
          </a:xfrm>
          <a:prstGeom prst="rect">
            <a:avLst/>
          </a:prstGeom>
          <a:noFill/>
          <a:ln w="9525">
            <a:noFill/>
            <a:miter lim="800000"/>
            <a:headEnd/>
            <a:tailEnd/>
          </a:ln>
        </p:spPr>
        <p:txBody>
          <a:bodyPr wrap="square">
            <a:spAutoFit/>
          </a:bodyPr>
          <a:lstStyle/>
          <a:p>
            <a:pPr algn="ctr"/>
            <a:r>
              <a:rPr lang="es-CO" sz="4800" b="1" i="1" dirty="0" smtClean="0">
                <a:solidFill>
                  <a:srgbClr val="002060"/>
                </a:solidFill>
                <a:effectLst>
                  <a:outerShdw blurRad="38100" dist="38100" dir="2700000" algn="tl">
                    <a:srgbClr val="000000">
                      <a:alpha val="43137"/>
                    </a:srgbClr>
                  </a:outerShdw>
                </a:effectLst>
                <a:latin typeface="Constantia" pitchFamily="18" charset="0"/>
              </a:rPr>
              <a:t>Al Salmo respondemos todos:</a:t>
            </a:r>
          </a:p>
          <a:p>
            <a:pPr algn="ctr"/>
            <a:endParaRPr lang="es-CO" sz="4800" i="1" dirty="0" smtClean="0">
              <a:solidFill>
                <a:srgbClr val="C00000"/>
              </a:solidFill>
              <a:latin typeface="Constantia" pitchFamily="18" charset="0"/>
            </a:endParaRPr>
          </a:p>
          <a:p>
            <a:pPr algn="ctr"/>
            <a:r>
              <a:rPr lang="es-ES" sz="9600" i="1" dirty="0" smtClean="0">
                <a:latin typeface="Constantia" pitchFamily="18" charset="0"/>
              </a:rPr>
              <a:t>Ven, Señor, a salvarnos.</a:t>
            </a:r>
            <a:endParaRPr lang="es-CO" sz="7200" i="1" dirty="0">
              <a:latin typeface="Constantia"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285720" y="214290"/>
            <a:ext cx="8286808" cy="6001643"/>
          </a:xfrm>
          <a:prstGeom prst="rect">
            <a:avLst/>
          </a:prstGeom>
          <a:noFill/>
          <a:ln w="9525">
            <a:noFill/>
            <a:miter lim="800000"/>
            <a:headEnd/>
            <a:tailEnd/>
          </a:ln>
        </p:spPr>
        <p:txBody>
          <a:bodyPr wrap="square">
            <a:spAutoFit/>
          </a:bodyPr>
          <a:lstStyle/>
          <a:p>
            <a:pPr algn="ctr"/>
            <a:r>
              <a:rPr lang="es-CO" sz="4800" b="1" i="1" dirty="0" smtClean="0">
                <a:solidFill>
                  <a:srgbClr val="002060"/>
                </a:solidFill>
                <a:effectLst>
                  <a:outerShdw blurRad="38100" dist="38100" dir="2700000" algn="tl">
                    <a:srgbClr val="000000">
                      <a:alpha val="43137"/>
                    </a:srgbClr>
                  </a:outerShdw>
                </a:effectLst>
                <a:latin typeface="Constantia" pitchFamily="18" charset="0"/>
              </a:rPr>
              <a:t>Al Salmo respondemos todos:</a:t>
            </a:r>
          </a:p>
          <a:p>
            <a:pPr algn="ctr"/>
            <a:endParaRPr lang="es-CO" sz="4800" i="1" dirty="0" smtClean="0">
              <a:solidFill>
                <a:srgbClr val="C00000"/>
              </a:solidFill>
              <a:latin typeface="Constantia" pitchFamily="18" charset="0"/>
            </a:endParaRPr>
          </a:p>
          <a:p>
            <a:pPr algn="ctr"/>
            <a:r>
              <a:rPr lang="es-ES" sz="8000" i="1" dirty="0" smtClean="0">
                <a:latin typeface="Constantia" pitchFamily="18" charset="0"/>
              </a:rPr>
              <a:t>Ven, Redentor nuestro, y danos la salvación</a:t>
            </a:r>
            <a:endParaRPr lang="es-CO" sz="6000" i="1" dirty="0">
              <a:latin typeface="Constantia"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14348" y="857232"/>
            <a:ext cx="7786742" cy="4893647"/>
          </a:xfrm>
          <a:prstGeom prst="rect">
            <a:avLst/>
          </a:prstGeom>
          <a:noFill/>
          <a:ln w="9525">
            <a:noFill/>
            <a:miter lim="800000"/>
            <a:headEnd/>
            <a:tailEnd/>
          </a:ln>
        </p:spPr>
        <p:txBody>
          <a:bodyPr wrap="square">
            <a:spAutoFit/>
          </a:bodyPr>
          <a:lstStyle/>
          <a:p>
            <a:pPr algn="ctr"/>
            <a:r>
              <a:rPr lang="es-CO" sz="4800" b="1" i="1" dirty="0" smtClean="0">
                <a:solidFill>
                  <a:srgbClr val="002060"/>
                </a:solidFill>
                <a:effectLst>
                  <a:outerShdw blurRad="38100" dist="38100" dir="2700000" algn="tl">
                    <a:srgbClr val="000000">
                      <a:alpha val="43137"/>
                    </a:srgbClr>
                  </a:outerShdw>
                </a:effectLst>
                <a:latin typeface="Constantia" pitchFamily="18" charset="0"/>
              </a:rPr>
              <a:t>Lectura </a:t>
            </a:r>
            <a:r>
              <a:rPr lang="es-ES" sz="4800" b="1" i="1" dirty="0" smtClean="0">
                <a:solidFill>
                  <a:srgbClr val="002060"/>
                </a:solidFill>
                <a:effectLst>
                  <a:outerShdw blurRad="38100" dist="38100" dir="2700000" algn="tl">
                    <a:srgbClr val="000000">
                      <a:alpha val="43137"/>
                    </a:srgbClr>
                  </a:outerShdw>
                </a:effectLst>
                <a:latin typeface="Constantia" pitchFamily="18" charset="0"/>
              </a:rPr>
              <a:t> De la Carta del apóstol Santiago (5, 7-10)</a:t>
            </a:r>
          </a:p>
          <a:p>
            <a:pPr algn="ctr"/>
            <a:r>
              <a:rPr lang="es-ES" sz="5400" i="1" dirty="0" smtClean="0">
                <a:latin typeface="Constantia" pitchFamily="18" charset="0"/>
              </a:rPr>
              <a:t/>
            </a:r>
            <a:br>
              <a:rPr lang="es-ES" sz="5400" i="1" dirty="0" smtClean="0">
                <a:latin typeface="Constantia" pitchFamily="18" charset="0"/>
              </a:rPr>
            </a:br>
            <a:r>
              <a:rPr lang="es-ES" sz="5400" i="1" dirty="0" smtClean="0">
                <a:latin typeface="Constantia" pitchFamily="18" charset="0"/>
              </a:rPr>
              <a:t>Manteneos firmes, porque la venida del Señor está cerca.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Parroquia\Mis documentos\Mis imágenes\PENTECOSTES\untitled2.bmp"/>
          <p:cNvPicPr>
            <a:picLocks noChangeAspect="1" noChangeArrowheads="1"/>
          </p:cNvPicPr>
          <p:nvPr/>
        </p:nvPicPr>
        <p:blipFill>
          <a:blip r:embed="rId2"/>
          <a:srcRect/>
          <a:stretch>
            <a:fillRect/>
          </a:stretch>
        </p:blipFill>
        <p:spPr bwMode="auto">
          <a:xfrm>
            <a:off x="3071802" y="2857496"/>
            <a:ext cx="2843763" cy="3571876"/>
          </a:xfrm>
          <a:prstGeom prst="rect">
            <a:avLst/>
          </a:prstGeom>
          <a:ln>
            <a:noFill/>
          </a:ln>
          <a:effectLst>
            <a:softEdge rad="112500"/>
          </a:effectLst>
        </p:spPr>
      </p:pic>
      <p:sp>
        <p:nvSpPr>
          <p:cNvPr id="10243" name="Rectangle 1"/>
          <p:cNvSpPr>
            <a:spLocks noChangeArrowheads="1"/>
          </p:cNvSpPr>
          <p:nvPr/>
        </p:nvSpPr>
        <p:spPr bwMode="auto">
          <a:xfrm>
            <a:off x="285720" y="785794"/>
            <a:ext cx="8643966" cy="2308324"/>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dirty="0" smtClean="0">
                <a:latin typeface="Constantia" pitchFamily="18" charset="0"/>
                <a:cs typeface="Times New Roman" pitchFamily="18" charset="0"/>
              </a:rPr>
              <a:t>Aleluya, aleluya Gloria al Señor. </a:t>
            </a:r>
          </a:p>
          <a:p>
            <a:pPr algn="ctr" eaLnBrk="0" hangingPunct="0">
              <a:tabLst>
                <a:tab pos="5943600" algn="r"/>
              </a:tabLst>
              <a:defRPr/>
            </a:pPr>
            <a:r>
              <a:rPr lang="es-ES" sz="3600" b="1" dirty="0" smtClean="0">
                <a:latin typeface="Constantia" pitchFamily="18" charset="0"/>
                <a:cs typeface="Times New Roman" pitchFamily="18" charset="0"/>
              </a:rPr>
              <a:t>Que por mi dio su vida en una cruz, </a:t>
            </a:r>
          </a:p>
          <a:p>
            <a:pPr algn="ctr" eaLnBrk="0" hangingPunct="0">
              <a:tabLst>
                <a:tab pos="5943600" algn="r"/>
              </a:tabLst>
              <a:defRPr/>
            </a:pPr>
            <a:r>
              <a:rPr lang="es-ES" sz="3600" b="1" dirty="0" smtClean="0">
                <a:latin typeface="Constantia" pitchFamily="18" charset="0"/>
                <a:cs typeface="Times New Roman" pitchFamily="18" charset="0"/>
              </a:rPr>
              <a:t>nos dejo su evangelio fue redentor.</a:t>
            </a:r>
          </a:p>
          <a:p>
            <a:pPr algn="ctr" eaLnBrk="0" hangingPunct="0">
              <a:tabLst>
                <a:tab pos="5943600" algn="r"/>
              </a:tabLst>
              <a:defRPr/>
            </a:pPr>
            <a:r>
              <a:rPr lang="es-ES" sz="3600" b="1" dirty="0" smtClean="0">
                <a:latin typeface="Constantia" pitchFamily="18" charset="0"/>
                <a:cs typeface="Times New Roman" pitchFamily="18" charset="0"/>
              </a:rPr>
              <a:t>Aleluya, aleluya canta el amor.</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3586</TotalTime>
  <Words>1256</Words>
  <Application>Microsoft Office PowerPoint</Application>
  <PresentationFormat>Presentación en pantalla (4:3)</PresentationFormat>
  <Paragraphs>123</Paragraphs>
  <Slides>30</Slides>
  <Notes>9</Notes>
  <HiddenSlides>0</HiddenSlides>
  <MMClips>0</MMClips>
  <ScaleCrop>false</ScaleCrop>
  <HeadingPairs>
    <vt:vector size="4" baseType="variant">
      <vt:variant>
        <vt:lpstr>Tema</vt:lpstr>
      </vt:variant>
      <vt:variant>
        <vt:i4>2</vt:i4>
      </vt:variant>
      <vt:variant>
        <vt:lpstr>Títulos de diapositiva</vt:lpstr>
      </vt:variant>
      <vt:variant>
        <vt:i4>30</vt:i4>
      </vt:variant>
    </vt:vector>
  </HeadingPairs>
  <TitlesOfParts>
    <vt:vector size="32" baseType="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 es nuestra fe.  Esta es la fe de la Iglesia, que nos gloriamos de profesar en Cristo Jesús, nuestro Señor.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Nuestra señora de la salud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Padre Wilson</cp:lastModifiedBy>
  <cp:revision>418</cp:revision>
  <dcterms:created xsi:type="dcterms:W3CDTF">2010-03-24T14:53:39Z</dcterms:created>
  <dcterms:modified xsi:type="dcterms:W3CDTF">2010-12-12T11:06:06Z</dcterms:modified>
</cp:coreProperties>
</file>