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3"/>
  </p:notesMasterIdLst>
  <p:sldIdLst>
    <p:sldId id="257" r:id="rId3"/>
    <p:sldId id="315" r:id="rId4"/>
    <p:sldId id="258" r:id="rId5"/>
    <p:sldId id="260" r:id="rId6"/>
    <p:sldId id="296" r:id="rId7"/>
    <p:sldId id="261" r:id="rId8"/>
    <p:sldId id="262" r:id="rId9"/>
    <p:sldId id="264" r:id="rId10"/>
    <p:sldId id="265" r:id="rId11"/>
    <p:sldId id="266" r:id="rId12"/>
    <p:sldId id="304" r:id="rId13"/>
    <p:sldId id="316" r:id="rId14"/>
    <p:sldId id="305" r:id="rId15"/>
    <p:sldId id="311" r:id="rId16"/>
    <p:sldId id="271" r:id="rId17"/>
    <p:sldId id="272" r:id="rId18"/>
    <p:sldId id="312" r:id="rId19"/>
    <p:sldId id="285" r:id="rId20"/>
    <p:sldId id="274" r:id="rId21"/>
    <p:sldId id="295" r:id="rId22"/>
    <p:sldId id="310" r:id="rId23"/>
    <p:sldId id="275" r:id="rId24"/>
    <p:sldId id="301" r:id="rId25"/>
    <p:sldId id="302" r:id="rId26"/>
    <p:sldId id="303" r:id="rId27"/>
    <p:sldId id="298" r:id="rId28"/>
    <p:sldId id="308" r:id="rId29"/>
    <p:sldId id="309" r:id="rId30"/>
    <p:sldId id="300" r:id="rId31"/>
    <p:sldId id="313"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05/02/2011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extLst>
      <p:ext uri="{BB962C8B-B14F-4D97-AF65-F5344CB8AC3E}">
        <p14:creationId xmlns:p14="http://schemas.microsoft.com/office/powerpoint/2010/main" val="328730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10</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18</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19</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22</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23</a:t>
            </a:fld>
            <a:endParaRPr 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solidFill>
                  <a:prstClr val="black"/>
                </a:solidFill>
              </a:rPr>
              <a:pPr/>
              <a:t>28</a:t>
            </a:fld>
            <a:endParaRPr lang="es-CO"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29</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05/02/2011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05/02/2011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05/02/2011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05/02/2011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999405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05/02/2011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768706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05/02/2011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593485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05/02/2011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756112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05/02/2011</a:t>
            </a:fld>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550798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05/02/2011</a:t>
            </a:fld>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6321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05/02/2011</a:t>
            </a:fld>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66462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05/02/2011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73325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05/02/2011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05/02/2011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616461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05/02/2011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331948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05/02/2011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47252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05/02/2011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pPr/>
              <a:t>05/02/2011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pPr/>
              <a:t>05/02/2011</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pPr/>
              <a:t>05/02/2011</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05/02/2011</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05/02/2011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05/02/2011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05/02/2011</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solidFill>
                  <a:prstClr val="black">
                    <a:tint val="75000"/>
                  </a:prstClr>
                </a:solidFill>
              </a:rPr>
              <a:pPr/>
              <a:t>05/02/2011</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0008589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785787" y="357166"/>
            <a:ext cx="7390356" cy="1754326"/>
          </a:xfrm>
          <a:prstGeom prst="rect">
            <a:avLst/>
          </a:prstGeom>
          <a:noFill/>
        </p:spPr>
        <p:txBody>
          <a:bodyPr wrap="none" rtlCol="0">
            <a:spAutoFit/>
          </a:bodyPr>
          <a:lstStyle/>
          <a:p>
            <a:pPr algn="ctr"/>
            <a:r>
              <a:rPr lang="es-CO" sz="3600" b="1" dirty="0" smtClean="0">
                <a:solidFill>
                  <a:srgbClr val="FF000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FF0000"/>
                </a:solidFill>
                <a:effectLst>
                  <a:outerShdw blurRad="38100" dist="38100" dir="2700000" algn="tl">
                    <a:srgbClr val="000000">
                      <a:alpha val="43137"/>
                    </a:srgbClr>
                  </a:outerShdw>
                </a:effectLst>
                <a:latin typeface="Constantia" pitchFamily="18" charset="0"/>
              </a:rPr>
              <a:t>NUESTRA SEÑORA DE LA </a:t>
            </a:r>
            <a:r>
              <a:rPr lang="es-CO" sz="3600" b="1" dirty="0" smtClean="0">
                <a:solidFill>
                  <a:srgbClr val="FF0000"/>
                </a:solidFill>
                <a:effectLst>
                  <a:outerShdw blurRad="38100" dist="38100" dir="2700000" algn="tl">
                    <a:srgbClr val="000000">
                      <a:alpha val="43137"/>
                    </a:srgbClr>
                  </a:outerShdw>
                </a:effectLst>
                <a:latin typeface="Constantia" pitchFamily="18" charset="0"/>
              </a:rPr>
              <a:t>SALUD</a:t>
            </a:r>
          </a:p>
          <a:p>
            <a:pPr algn="ctr"/>
            <a:r>
              <a:rPr lang="es-CO" sz="3600" b="1" dirty="0" smtClean="0">
                <a:solidFill>
                  <a:srgbClr val="FF0000"/>
                </a:solidFill>
                <a:effectLst>
                  <a:outerShdw blurRad="38100" dist="38100" dir="2700000" algn="tl">
                    <a:srgbClr val="000000">
                      <a:alpha val="43137"/>
                    </a:srgbClr>
                  </a:outerShdw>
                </a:effectLst>
                <a:latin typeface="Constantia" pitchFamily="18" charset="0"/>
              </a:rPr>
              <a:t>MISA JUVENIL</a:t>
            </a:r>
            <a:endParaRPr lang="es-ES" sz="3600" b="1" dirty="0">
              <a:solidFill>
                <a:srgbClr val="FF000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559058" y="4653136"/>
            <a:ext cx="8393016"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4400" b="1" i="1" dirty="0" smtClean="0">
                <a:solidFill>
                  <a:srgbClr val="FF0000"/>
                </a:solidFill>
                <a:latin typeface="Constantia" pitchFamily="18" charset="0"/>
              </a:rPr>
              <a:t>Yo soy la luz del mundo, dice el Señor; el que me sigue tendrá la luz de la vida.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05013"/>
            <a:ext cx="5976664"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12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484785"/>
            <a:ext cx="2340957"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00034" y="571480"/>
            <a:ext cx="8215370" cy="4647426"/>
          </a:xfrm>
          <a:prstGeom prst="rect">
            <a:avLst/>
          </a:prstGeom>
          <a:noFill/>
          <a:ln w="9525">
            <a:noFill/>
            <a:miter lim="800000"/>
            <a:headEnd/>
            <a:tailEnd/>
          </a:ln>
        </p:spPr>
        <p:txBody>
          <a:bodyPr wrap="square">
            <a:spAutoFit/>
          </a:bodyPr>
          <a:lstStyle/>
          <a:p>
            <a:pPr algn="ctr"/>
            <a:r>
              <a:rPr lang="es-ES" sz="4400" b="1" i="1" dirty="0" smtClean="0">
                <a:solidFill>
                  <a:srgbClr val="002060"/>
                </a:solidFill>
                <a:effectLst>
                  <a:outerShdw blurRad="38100" dist="38100" dir="2700000" algn="tl">
                    <a:srgbClr val="000000">
                      <a:alpha val="43137"/>
                    </a:srgbClr>
                  </a:outerShdw>
                </a:effectLst>
                <a:latin typeface="Constantia" pitchFamily="18" charset="0"/>
              </a:rPr>
              <a:t>Lectura del Santo Evangelio de nuestro Señor Jesucristo según san Mateo  (5, 13 - 16)</a:t>
            </a:r>
          </a:p>
          <a:p>
            <a:pPr algn="ctr"/>
            <a:endParaRPr lang="es-ES" sz="4400" b="1" i="1" dirty="0" smtClean="0">
              <a:solidFill>
                <a:schemeClr val="accent3">
                  <a:lumMod val="50000"/>
                </a:schemeClr>
              </a:solidFill>
              <a:effectLst>
                <a:outerShdw blurRad="38100" dist="38100" dir="2700000" algn="tl">
                  <a:srgbClr val="000000">
                    <a:alpha val="43137"/>
                  </a:srgbClr>
                </a:outerShdw>
              </a:effectLst>
              <a:latin typeface="Constantia" pitchFamily="18" charset="0"/>
            </a:endParaRPr>
          </a:p>
          <a:p>
            <a:pPr algn="ctr"/>
            <a:r>
              <a:rPr lang="es-ES" sz="6000" i="1" dirty="0" smtClean="0">
                <a:latin typeface="Constantia" pitchFamily="18" charset="0"/>
              </a:rPr>
              <a:t>Vosotros sois la luz del mundo.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_nw7vil9kjNs/TUyhEFJ5ncI/AAAAAAAAVb8/qiHyTPJVC7w/s1600/tranqu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5"/>
            <a:ext cx="9144000" cy="684463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23528" y="260648"/>
            <a:ext cx="8640960" cy="1077218"/>
          </a:xfrm>
          <a:prstGeom prst="rect">
            <a:avLst/>
          </a:prstGeom>
          <a:noFill/>
        </p:spPr>
        <p:txBody>
          <a:bodyPr wrap="square" rtlCol="0">
            <a:spAutoFit/>
          </a:bodyPr>
          <a:lstStyle/>
          <a:p>
            <a:pPr marL="514350" indent="-514350">
              <a:buAutoNum type="arabicPeriod"/>
            </a:pPr>
            <a:r>
              <a:rPr lang="es-CO" sz="3200" dirty="0" smtClean="0">
                <a:solidFill>
                  <a:schemeClr val="bg1"/>
                </a:solidFill>
              </a:rPr>
              <a:t>DOS PARÁBOLAS DE JESÚS</a:t>
            </a:r>
          </a:p>
          <a:p>
            <a:r>
              <a:rPr lang="es-CO" sz="3200" dirty="0" smtClean="0">
                <a:solidFill>
                  <a:schemeClr val="bg1"/>
                </a:solidFill>
              </a:rPr>
              <a:t>¿CÓMO SER PARA LOS DEMÁS?</a:t>
            </a:r>
            <a:endParaRPr lang="es-CO" sz="3200" dirty="0">
              <a:solidFill>
                <a:schemeClr val="bg1"/>
              </a:solidFill>
            </a:endParaRPr>
          </a:p>
        </p:txBody>
      </p:sp>
    </p:spTree>
    <p:extLst>
      <p:ext uri="{BB962C8B-B14F-4D97-AF65-F5344CB8AC3E}">
        <p14:creationId xmlns:p14="http://schemas.microsoft.com/office/powerpoint/2010/main" val="113711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0" y="0"/>
            <a:ext cx="917098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51520" y="260648"/>
            <a:ext cx="4680520" cy="1754326"/>
          </a:xfrm>
          <a:prstGeom prst="rect">
            <a:avLst/>
          </a:prstGeom>
          <a:noFill/>
        </p:spPr>
        <p:txBody>
          <a:bodyPr wrap="square" rtlCol="0">
            <a:spAutoFit/>
          </a:bodyPr>
          <a:lstStyle/>
          <a:p>
            <a:r>
              <a:rPr lang="es-CO" sz="3600" i="1" dirty="0" smtClean="0">
                <a:effectLst>
                  <a:outerShdw blurRad="38100" dist="38100" dir="2700000" algn="tl">
                    <a:srgbClr val="000000">
                      <a:alpha val="43137"/>
                    </a:srgbClr>
                  </a:outerShdw>
                </a:effectLst>
              </a:rPr>
              <a:t>2. SER SAL PARA EVITAR QUE EL MUNDO SE PUDRA</a:t>
            </a:r>
            <a:endParaRPr lang="es-CO" sz="36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9755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bp.blogspot.com/_nw7vil9kjNs/TUyc5VaipNI/AAAAAAAAVbk/JQydq1TdVKs/s1600/a_vto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824"/>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067944" y="116632"/>
            <a:ext cx="4968552" cy="2123658"/>
          </a:xfrm>
          <a:prstGeom prst="rect">
            <a:avLst/>
          </a:prstGeom>
          <a:noFill/>
        </p:spPr>
        <p:txBody>
          <a:bodyPr wrap="square" rtlCol="0">
            <a:spAutoFit/>
          </a:bodyPr>
          <a:lstStyle/>
          <a:p>
            <a:r>
              <a:rPr lang="es-CO" sz="4400" b="1" dirty="0" smtClean="0">
                <a:solidFill>
                  <a:srgbClr val="FF0000"/>
                </a:solidFill>
                <a:effectLst>
                  <a:outerShdw blurRad="38100" dist="38100" dir="2700000" algn="tl">
                    <a:srgbClr val="000000">
                      <a:alpha val="43137"/>
                    </a:srgbClr>
                  </a:outerShdw>
                </a:effectLst>
              </a:rPr>
              <a:t>3. SER LUZ PARA ILUMINAR Y OBEDECER A DIOS</a:t>
            </a:r>
          </a:p>
        </p:txBody>
      </p:sp>
    </p:spTree>
    <p:extLst>
      <p:ext uri="{BB962C8B-B14F-4D97-AF65-F5344CB8AC3E}">
        <p14:creationId xmlns:p14="http://schemas.microsoft.com/office/powerpoint/2010/main" val="330351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0"/>
            <a:ext cx="8928992" cy="7940635"/>
          </a:xfrm>
          <a:prstGeom prst="rect">
            <a:avLst/>
          </a:prstGeom>
          <a:noFill/>
        </p:spPr>
        <p:txBody>
          <a:bodyPr wrap="square" rtlCol="0">
            <a:spAutoFit/>
          </a:bodyPr>
          <a:lstStyle/>
          <a:p>
            <a:pPr algn="ctr"/>
            <a:r>
              <a:rPr lang="es-CO" sz="4400" b="1" dirty="0" smtClean="0">
                <a:solidFill>
                  <a:srgbClr val="FF0000"/>
                </a:solidFill>
                <a:effectLst>
                  <a:outerShdw blurRad="38100" dist="38100" dir="2700000" algn="tl">
                    <a:srgbClr val="000000">
                      <a:alpha val="43137"/>
                    </a:srgbClr>
                  </a:outerShdw>
                </a:effectLst>
              </a:rPr>
              <a:t>CONTEMPLEMOS</a:t>
            </a:r>
            <a:r>
              <a:rPr lang="es-CO" sz="6000" b="1" dirty="0" smtClean="0">
                <a:solidFill>
                  <a:srgbClr val="FF0000"/>
                </a:solidFill>
                <a:effectLst>
                  <a:outerShdw blurRad="38100" dist="38100" dir="2700000" algn="tl">
                    <a:srgbClr val="000000">
                      <a:alpha val="43137"/>
                    </a:srgbClr>
                  </a:outerShdw>
                </a:effectLst>
              </a:rPr>
              <a:t> </a:t>
            </a:r>
          </a:p>
          <a:p>
            <a:r>
              <a:rPr lang="es-CO" sz="5000" b="1" dirty="0" smtClean="0">
                <a:solidFill>
                  <a:srgbClr val="FF0000"/>
                </a:solidFill>
                <a:effectLst>
                  <a:outerShdw blurRad="38100" dist="38100" dir="2700000" algn="tl">
                    <a:srgbClr val="000000">
                      <a:alpha val="43137"/>
                    </a:srgbClr>
                  </a:outerShdw>
                </a:effectLst>
              </a:rPr>
              <a:t>PARA DEJARNOS </a:t>
            </a:r>
            <a:r>
              <a:rPr lang="es-CO" sz="5000" b="1" dirty="0">
                <a:solidFill>
                  <a:srgbClr val="FF0000"/>
                </a:solidFill>
                <a:effectLst>
                  <a:outerShdw blurRad="38100" dist="38100" dir="2700000" algn="tl">
                    <a:srgbClr val="000000">
                      <a:alpha val="43137"/>
                    </a:srgbClr>
                  </a:outerShdw>
                </a:effectLst>
              </a:rPr>
              <a:t>GUIAR POR EL SEÑOR EN LA </a:t>
            </a:r>
            <a:r>
              <a:rPr lang="es-CO" sz="5000" b="1" dirty="0" smtClean="0">
                <a:solidFill>
                  <a:srgbClr val="FF0000"/>
                </a:solidFill>
                <a:effectLst>
                  <a:outerShdw blurRad="38100" dist="38100" dir="2700000" algn="tl">
                    <a:srgbClr val="000000">
                      <a:alpha val="43137"/>
                    </a:srgbClr>
                  </a:outerShdw>
                </a:effectLst>
              </a:rPr>
              <a:t>VIDA…</a:t>
            </a:r>
          </a:p>
          <a:p>
            <a:pPr marL="914400" indent="-914400">
              <a:buAutoNum type="arabicPeriod"/>
            </a:pPr>
            <a:r>
              <a:rPr lang="es-CO" sz="5000" b="1" dirty="0" smtClean="0">
                <a:solidFill>
                  <a:srgbClr val="FF0000"/>
                </a:solidFill>
                <a:effectLst>
                  <a:outerShdw blurRad="38100" dist="38100" dir="2700000" algn="tl">
                    <a:srgbClr val="000000">
                      <a:alpha val="43137"/>
                    </a:srgbClr>
                  </a:outerShdw>
                </a:effectLst>
              </a:rPr>
              <a:t>¿QUÉ SAL Y LUZ SOMOS?</a:t>
            </a:r>
          </a:p>
          <a:p>
            <a:pPr marL="914400" indent="-914400">
              <a:buAutoNum type="arabicPeriod"/>
            </a:pPr>
            <a:r>
              <a:rPr lang="es-CO" sz="5000" b="1" dirty="0" smtClean="0">
                <a:solidFill>
                  <a:srgbClr val="FF0000"/>
                </a:solidFill>
                <a:effectLst>
                  <a:outerShdw blurRad="38100" dist="38100" dir="2700000" algn="tl">
                    <a:srgbClr val="000000">
                      <a:alpha val="43137"/>
                    </a:srgbClr>
                  </a:outerShdw>
                </a:effectLst>
              </a:rPr>
              <a:t>¿CÓMO DEBE SER NUESTRA CONDUCTA Y ACCIONES?</a:t>
            </a:r>
          </a:p>
          <a:p>
            <a:pPr marL="914400" indent="-914400">
              <a:buAutoNum type="arabicPeriod"/>
            </a:pPr>
            <a:r>
              <a:rPr lang="es-CO" sz="5000" b="1" dirty="0" smtClean="0">
                <a:solidFill>
                  <a:srgbClr val="FF0000"/>
                </a:solidFill>
                <a:effectLst>
                  <a:outerShdw blurRad="38100" dist="38100" dir="2700000" algn="tl">
                    <a:srgbClr val="000000">
                      <a:alpha val="43137"/>
                    </a:srgbClr>
                  </a:outerShdw>
                </a:effectLst>
              </a:rPr>
              <a:t>¿LE DOY SABOR A LA VIDA DE LOS DEMÁS? ¿ILUMINO A LOS DEMÁS?</a:t>
            </a:r>
            <a:endParaRPr lang="es-CO" sz="5000" b="1" dirty="0">
              <a:solidFill>
                <a:srgbClr val="FF0000"/>
              </a:solidFill>
              <a:effectLst>
                <a:outerShdw blurRad="38100" dist="38100" dir="2700000" algn="tl">
                  <a:srgbClr val="000000">
                    <a:alpha val="43137"/>
                  </a:srgbClr>
                </a:outerShdw>
              </a:effectLst>
            </a:endParaRPr>
          </a:p>
          <a:p>
            <a:endParaRPr lang="es-CO" sz="5000" dirty="0"/>
          </a:p>
        </p:txBody>
      </p:sp>
    </p:spTree>
    <p:extLst>
      <p:ext uri="{BB962C8B-B14F-4D97-AF65-F5344CB8AC3E}">
        <p14:creationId xmlns:p14="http://schemas.microsoft.com/office/powerpoint/2010/main" val="1117142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effectLst>
                  <a:outerShdw blurRad="38100" dist="38100" dir="2700000" algn="tl">
                    <a:srgbClr val="000000">
                      <a:alpha val="43137"/>
                    </a:srgbClr>
                  </a:outerShdw>
                </a:effectLst>
                <a:latin typeface="Constantia" pitchFamily="18" charset="0"/>
              </a:rPr>
              <a:t>Esta es nuestra fe. </a:t>
            </a:r>
            <a:br>
              <a:rPr lang="es-ES" sz="6000" dirty="0" smtClean="0">
                <a:effectLst>
                  <a:outerShdw blurRad="38100" dist="38100" dir="2700000" algn="tl">
                    <a:srgbClr val="000000">
                      <a:alpha val="43137"/>
                    </a:srgbClr>
                  </a:outerShdw>
                </a:effectLst>
                <a:latin typeface="Constantia" pitchFamily="18" charset="0"/>
              </a:rPr>
            </a:br>
            <a:r>
              <a:rPr lang="es-ES" sz="6000" dirty="0" smtClean="0">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85728"/>
            <a:ext cx="8715436" cy="4678204"/>
          </a:xfrm>
          <a:prstGeom prst="rect">
            <a:avLst/>
          </a:prstGeom>
        </p:spPr>
        <p:txBody>
          <a:bodyPr wrap="square">
            <a:spAutoFit/>
          </a:bodyPr>
          <a:lstStyle/>
          <a:p>
            <a:pPr algn="ctr"/>
            <a:r>
              <a:rPr lang="es-CO" sz="6600" b="1" i="1" dirty="0" smtClean="0">
                <a:solidFill>
                  <a:srgbClr val="002060"/>
                </a:solidFill>
                <a:effectLst>
                  <a:outerShdw blurRad="38100" dist="38100" dir="2700000" algn="tl">
                    <a:srgbClr val="000000">
                      <a:alpha val="43137"/>
                    </a:srgbClr>
                  </a:outerShdw>
                </a:effectLst>
                <a:latin typeface="Constantia" pitchFamily="18" charset="0"/>
              </a:rPr>
              <a:t>TODOS:</a:t>
            </a:r>
          </a:p>
          <a:p>
            <a:endParaRPr lang="es-CO" sz="7200" b="1" i="1" dirty="0">
              <a:latin typeface="Constantia" pitchFamily="18" charset="0"/>
            </a:endParaRPr>
          </a:p>
          <a:p>
            <a:pPr algn="ctr"/>
            <a:r>
              <a:rPr lang="es-CO" sz="8000" b="1" i="1" dirty="0" smtClean="0">
                <a:latin typeface="Constantia" pitchFamily="18" charset="0"/>
              </a:rPr>
              <a:t>Aumenta, Señor, nuestra caridad.</a:t>
            </a:r>
            <a:endParaRPr lang="es-ES" sz="8000" b="1" i="1" dirty="0">
              <a:latin typeface="Constant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226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14314" y="428604"/>
            <a:ext cx="8643966" cy="6093976"/>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just" eaLnBrk="0" hangingPunct="0">
              <a:tabLst>
                <a:tab pos="5943600" algn="r"/>
              </a:tabLst>
              <a:defRPr/>
            </a:pPr>
            <a:endParaRPr lang="es-ES" sz="30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just" eaLnBrk="0" hangingPunct="0">
              <a:tabLst>
                <a:tab pos="5943600" algn="r"/>
              </a:tabLst>
              <a:defRPr/>
            </a:pPr>
            <a:r>
              <a:rPr lang="es-ES" sz="3000" dirty="0" smtClean="0">
                <a:latin typeface="Constantia" pitchFamily="18" charset="0"/>
                <a:cs typeface="Times New Roman" pitchFamily="18" charset="0"/>
              </a:rPr>
              <a:t>Te presentamos el vino y el pan, bendito seas por siempre Señor.</a:t>
            </a:r>
          </a:p>
          <a:p>
            <a:pPr algn="just" eaLnBrk="0" hangingPunct="0">
              <a:tabLst>
                <a:tab pos="5943600" algn="r"/>
              </a:tabLst>
              <a:defRPr/>
            </a:pPr>
            <a:r>
              <a:rPr lang="es-ES" sz="3000" dirty="0" smtClean="0">
                <a:latin typeface="Constantia" pitchFamily="18" charset="0"/>
                <a:cs typeface="Times New Roman" pitchFamily="18" charset="0"/>
              </a:rPr>
              <a:t>Bendito seas Señor, por este pan que nos diste, fruto de la tierra y del trabajo de los hombres.</a:t>
            </a:r>
          </a:p>
          <a:p>
            <a:pPr algn="just" eaLnBrk="0" hangingPunct="0">
              <a:tabLst>
                <a:tab pos="5943600" algn="r"/>
              </a:tabLst>
              <a:defRPr/>
            </a:pPr>
            <a:r>
              <a:rPr lang="es-ES" sz="3000" dirty="0" smtClean="0">
                <a:latin typeface="Constantia" pitchFamily="18" charset="0"/>
                <a:cs typeface="Times New Roman" pitchFamily="18" charset="0"/>
              </a:rPr>
              <a:t>Te presentamos el vino y el pan, bendito seas por siempre Señor.</a:t>
            </a:r>
          </a:p>
          <a:p>
            <a:pPr algn="just" eaLnBrk="0" hangingPunct="0">
              <a:tabLst>
                <a:tab pos="5943600" algn="r"/>
              </a:tabLst>
              <a:defRPr/>
            </a:pPr>
            <a:r>
              <a:rPr lang="es-ES" sz="3000" dirty="0" smtClean="0">
                <a:latin typeface="Constantia" pitchFamily="18" charset="0"/>
                <a:cs typeface="Times New Roman" pitchFamily="18" charset="0"/>
              </a:rPr>
              <a:t>Bendito seas Señor, el vino Tú nos lo diste, fruto de la tierra y del trabajo de los hombres.</a:t>
            </a:r>
          </a:p>
          <a:p>
            <a:pPr algn="just" eaLnBrk="0" hangingPunct="0">
              <a:tabLst>
                <a:tab pos="5943600" algn="r"/>
              </a:tabLst>
              <a:defRPr/>
            </a:pPr>
            <a:r>
              <a:rPr lang="es-ES" sz="3000" dirty="0" smtClean="0">
                <a:latin typeface="Constantia" pitchFamily="18" charset="0"/>
                <a:cs typeface="Times New Roman" pitchFamily="18" charset="0"/>
              </a:rPr>
              <a:t>Te presentamos el vino y el pan, bendito seas por siempre Señor. </a:t>
            </a:r>
          </a:p>
          <a:p>
            <a:pPr marL="742950" indent="-742950" algn="just" eaLnBrk="0" hangingPunct="0">
              <a:tabLst>
                <a:tab pos="5943600" algn="r"/>
              </a:tabLst>
              <a:defRPr/>
            </a:pPr>
            <a:endParaRPr lang="es-ES" sz="3000" b="1" dirty="0" smtClean="0">
              <a:latin typeface="Constantia" pitchFamily="18" charset="0"/>
            </a:endParaRPr>
          </a:p>
        </p:txBody>
      </p:sp>
      <p:pic>
        <p:nvPicPr>
          <p:cNvPr id="3074" name="Picture 2" descr="C:\Documents and Settings\Parroquia\Mis documentos\Mis imágenes\IMAGENES\imagesCA32BQGT.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715272" y="21807"/>
            <a:ext cx="1071570" cy="1432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57158" y="550864"/>
            <a:ext cx="8358246" cy="5878532"/>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28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2800" dirty="0" smtClean="0">
                <a:latin typeface="Constantia" pitchFamily="18" charset="0"/>
                <a:cs typeface="Times New Roman" pitchFamily="18" charset="0"/>
              </a:rPr>
              <a:t>Santo es el Señor, mi Dios, digno de alabanza. A Él el poder, el honor y la gloria. (Bis)</a:t>
            </a:r>
          </a:p>
          <a:p>
            <a:pPr algn="ctr" eaLnBrk="0" hangingPunct="0">
              <a:tabLst>
                <a:tab pos="5943600" algn="r"/>
              </a:tabLst>
            </a:pPr>
            <a:endParaRPr lang="es-ES" sz="2800" dirty="0" smtClean="0">
              <a:latin typeface="Constantia" pitchFamily="18" charset="0"/>
              <a:cs typeface="Times New Roman" pitchFamily="18" charset="0"/>
            </a:endParaRPr>
          </a:p>
          <a:p>
            <a:pPr algn="ctr" eaLnBrk="0" hangingPunct="0">
              <a:tabLst>
                <a:tab pos="5943600" algn="r"/>
              </a:tabLst>
            </a:pPr>
            <a:r>
              <a:rPr lang="es-ES" sz="2800" dirty="0" smtClean="0">
                <a:latin typeface="Constantia" pitchFamily="18" charset="0"/>
                <a:cs typeface="Times New Roman" pitchFamily="18" charset="0"/>
              </a:rPr>
              <a:t>Hosanna (hosanna), Hosanna (hosanna), Hosanna oh Señor. (Bis) </a:t>
            </a:r>
          </a:p>
          <a:p>
            <a:pPr algn="ctr" eaLnBrk="0" hangingPunct="0">
              <a:tabLst>
                <a:tab pos="5943600" algn="r"/>
              </a:tabLst>
            </a:pPr>
            <a:endParaRPr lang="es-ES" sz="2800" dirty="0" smtClean="0">
              <a:latin typeface="Constantia" pitchFamily="18" charset="0"/>
              <a:cs typeface="Times New Roman" pitchFamily="18" charset="0"/>
            </a:endParaRPr>
          </a:p>
          <a:p>
            <a:pPr algn="ctr" eaLnBrk="0" hangingPunct="0">
              <a:tabLst>
                <a:tab pos="5943600" algn="r"/>
              </a:tabLst>
            </a:pPr>
            <a:r>
              <a:rPr lang="es-ES" sz="2800" dirty="0" smtClean="0">
                <a:latin typeface="Constantia" pitchFamily="18" charset="0"/>
                <a:cs typeface="Times New Roman" pitchFamily="18" charset="0"/>
              </a:rPr>
              <a:t>Bendito el que viene en nombre del Señor. Con todos tus santos cantamos para Ti (Bis)</a:t>
            </a:r>
          </a:p>
          <a:p>
            <a:pPr algn="ctr" eaLnBrk="0" hangingPunct="0">
              <a:tabLst>
                <a:tab pos="5943600" algn="r"/>
              </a:tabLst>
            </a:pPr>
            <a:endParaRPr lang="es-ES" sz="2800" dirty="0" smtClean="0">
              <a:latin typeface="Constantia" pitchFamily="18" charset="0"/>
              <a:cs typeface="Times New Roman" pitchFamily="18" charset="0"/>
            </a:endParaRPr>
          </a:p>
          <a:p>
            <a:pPr algn="ctr" eaLnBrk="0" hangingPunct="0">
              <a:tabLst>
                <a:tab pos="5943600" algn="r"/>
              </a:tabLst>
            </a:pPr>
            <a:r>
              <a:rPr lang="es-ES" sz="2800" dirty="0" smtClean="0">
                <a:latin typeface="Constantia" pitchFamily="18" charset="0"/>
                <a:cs typeface="Times New Roman" pitchFamily="18" charset="0"/>
              </a:rPr>
              <a:t>Hosanna (hosanna), Hosanna (hosanna), Hosanna oh Señor (Bis) </a:t>
            </a:r>
          </a:p>
        </p:txBody>
      </p:sp>
      <p:pic>
        <p:nvPicPr>
          <p:cNvPr id="5122" name="Picture 2" descr="C:\Documents and Settings\Parroquia\Mis documentos\Mis imágenes\IMAGENES\el_angel_guardian.jpg"/>
          <p:cNvPicPr>
            <a:picLocks noChangeAspect="1" noChangeArrowheads="1"/>
          </p:cNvPicPr>
          <p:nvPr/>
        </p:nvPicPr>
        <p:blipFill>
          <a:blip r:embed="rId3"/>
          <a:srcRect/>
          <a:stretch>
            <a:fillRect/>
          </a:stretch>
        </p:blipFill>
        <p:spPr bwMode="auto">
          <a:xfrm>
            <a:off x="285720" y="0"/>
            <a:ext cx="1218543" cy="171451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adre Wilson\Desktop\Presentaci_n1_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69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13" y="642938"/>
            <a:ext cx="3214687" cy="4108450"/>
          </a:xfrm>
          <a:prstGeom prst="rect">
            <a:avLst/>
          </a:prstGeom>
          <a:noFill/>
          <a:ln w="9525" algn="ctr">
            <a:noFill/>
            <a:miter lim="800000"/>
            <a:headEnd/>
            <a:tailEnd/>
          </a:ln>
        </p:spPr>
      </p:pic>
      <p:sp>
        <p:nvSpPr>
          <p:cNvPr id="21507" name="2 CuadroTexto"/>
          <p:cNvSpPr txBox="1">
            <a:spLocks noChangeArrowheads="1"/>
          </p:cNvSpPr>
          <p:nvPr/>
        </p:nvSpPr>
        <p:spPr bwMode="auto">
          <a:xfrm>
            <a:off x="571500" y="4786313"/>
            <a:ext cx="8072438" cy="1754187"/>
          </a:xfrm>
          <a:prstGeom prst="rect">
            <a:avLst/>
          </a:prstGeom>
          <a:noFill/>
          <a:ln w="9525">
            <a:noFill/>
            <a:miter lim="800000"/>
            <a:headEnd/>
            <a:tailEnd/>
          </a:ln>
        </p:spPr>
        <p:txBody>
          <a:bodyPr>
            <a:spAutoFit/>
          </a:bodyPr>
          <a:lstStyle/>
          <a:p>
            <a:pPr algn="ctr"/>
            <a:r>
              <a:rPr lang="es-CO" sz="3600" b="1" i="1" dirty="0">
                <a:latin typeface="Calibri" pitchFamily="34" charset="0"/>
              </a:rPr>
              <a:t>LLEGAMOS AL MOMENTO MÁS IMPORTANTE DE LA EUCARISTÍA </a:t>
            </a:r>
          </a:p>
          <a:p>
            <a:pPr algn="ctr"/>
            <a:r>
              <a:rPr lang="es-CO" sz="3600" b="1" i="1" dirty="0">
                <a:latin typeface="Calibri" pitchFamily="34" charset="0"/>
              </a:rPr>
              <a:t>NOS PONEMOS DE RODILLAS</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75"/>
            <a:ext cx="9144000" cy="677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080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Parroquia\Mis documentos\Mis imágenes\IMAGENES\cordero.jpg"/>
          <p:cNvPicPr>
            <a:picLocks noChangeAspect="1" noChangeArrowheads="1"/>
          </p:cNvPicPr>
          <p:nvPr/>
        </p:nvPicPr>
        <p:blipFill>
          <a:blip r:embed="rId3">
            <a:lum bright="70000" contrast="-70000"/>
          </a:blip>
          <a:srcRect/>
          <a:stretch>
            <a:fillRect/>
          </a:stretch>
        </p:blipFill>
        <p:spPr bwMode="auto">
          <a:xfrm>
            <a:off x="0" y="0"/>
            <a:ext cx="9144000" cy="6858000"/>
          </a:xfrm>
          <a:prstGeom prst="rect">
            <a:avLst/>
          </a:prstGeom>
          <a:noFill/>
        </p:spPr>
      </p:pic>
      <p:sp>
        <p:nvSpPr>
          <p:cNvPr id="4" name="Rectangle 1"/>
          <p:cNvSpPr>
            <a:spLocks noChangeArrowheads="1"/>
          </p:cNvSpPr>
          <p:nvPr/>
        </p:nvSpPr>
        <p:spPr bwMode="auto">
          <a:xfrm>
            <a:off x="428596" y="571480"/>
            <a:ext cx="8286808" cy="5632311"/>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CORDERO</a:t>
            </a:r>
          </a:p>
          <a:p>
            <a:pPr algn="ctr" eaLnBrk="0" hangingPunct="0">
              <a:tabLst>
                <a:tab pos="5943600" algn="r"/>
              </a:tabLst>
            </a:pPr>
            <a:endParaRPr lang="es-ES" sz="4000"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4000" dirty="0" smtClean="0">
                <a:latin typeface="Constantia" pitchFamily="18" charset="0"/>
                <a:cs typeface="Times New Roman" pitchFamily="18" charset="0"/>
              </a:rPr>
              <a:t>No hay un saludo más lindo que el saludo de un cristiano (Bis) se dan la mano y se dicen Dios te bendiga, mi hermano (Bis)</a:t>
            </a:r>
          </a:p>
          <a:p>
            <a:pPr algn="ctr" eaLnBrk="0" hangingPunct="0">
              <a:tabLst>
                <a:tab pos="5943600" algn="r"/>
              </a:tabLst>
            </a:pPr>
            <a:r>
              <a:rPr lang="es-ES" sz="4000" dirty="0" smtClean="0">
                <a:latin typeface="Constantia" pitchFamily="18" charset="0"/>
                <a:cs typeface="Times New Roman" pitchFamily="18" charset="0"/>
              </a:rPr>
              <a:t>Cordero de Dios que quitas el pecado de los hombres, ten piedad de nuestras almas y concédenos la paz.</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71406" y="71458"/>
            <a:ext cx="8929718" cy="6286500"/>
          </a:xfrm>
        </p:spPr>
        <p:txBody>
          <a:bodyPr>
            <a:noAutofit/>
          </a:bodyPr>
          <a:lstStyle/>
          <a:p>
            <a:pPr>
              <a:buFontTx/>
              <a:buNone/>
            </a:pPr>
            <a:r>
              <a:rPr lang="es-CO" sz="3000" b="1" dirty="0" smtClean="0">
                <a:latin typeface="Constantia" pitchFamily="18" charset="0"/>
              </a:rPr>
              <a:t>CANTO DE COMUNIÓN</a:t>
            </a:r>
            <a:endParaRPr lang="es-ES" sz="3000" dirty="0" smtClean="0">
              <a:latin typeface="Constantia" pitchFamily="18" charset="0"/>
            </a:endParaRPr>
          </a:p>
          <a:p>
            <a:pPr algn="ctr">
              <a:buFontTx/>
              <a:buNone/>
            </a:pPr>
            <a:r>
              <a:rPr lang="es-CO" sz="3000" b="1" dirty="0" smtClean="0">
                <a:solidFill>
                  <a:srgbClr val="002060"/>
                </a:solidFill>
                <a:latin typeface="Constantia" pitchFamily="18" charset="0"/>
              </a:rPr>
              <a:t>QUE DETALLE SEÑOR</a:t>
            </a:r>
          </a:p>
          <a:p>
            <a:pPr algn="ctr">
              <a:buFontTx/>
              <a:buNone/>
            </a:pPr>
            <a:endParaRPr lang="es-CO" sz="3000" b="1" dirty="0" smtClean="0">
              <a:solidFill>
                <a:srgbClr val="C00000"/>
              </a:solidFill>
              <a:latin typeface="Constantia" pitchFamily="18" charset="0"/>
            </a:endParaRPr>
          </a:p>
          <a:p>
            <a:pPr marL="742950" indent="-742950" algn="ctr" eaLnBrk="0" hangingPunct="0">
              <a:buAutoNum type="arabicPeriod"/>
              <a:tabLst>
                <a:tab pos="5943600" algn="r"/>
              </a:tabLst>
              <a:defRPr/>
            </a:pPr>
            <a:r>
              <a:rPr lang="es-CO" sz="3000" dirty="0" smtClean="0">
                <a:latin typeface="Constantia" pitchFamily="18" charset="0"/>
              </a:rPr>
              <a:t>Te acercaste a mi puerta, pronunciaste mi nombre, yo temblando te dije: aquí estoy Señor. Tu me hablaste de un reino, de un tesoro escondido, de un mensaje fraterno, que encendió mi ilusión. </a:t>
            </a:r>
          </a:p>
          <a:p>
            <a:pPr marL="742950" indent="-742950" algn="ctr" eaLnBrk="0" hangingPunct="0">
              <a:buNone/>
              <a:tabLst>
                <a:tab pos="5943600" algn="r"/>
              </a:tabLst>
              <a:defRPr/>
            </a:pPr>
            <a:endParaRPr lang="es-CO" sz="3000" b="1" i="1" dirty="0" smtClean="0">
              <a:latin typeface="Constantia" pitchFamily="18" charset="0"/>
            </a:endParaRPr>
          </a:p>
          <a:p>
            <a:pPr marL="742950" indent="-742950" algn="ctr" eaLnBrk="0" hangingPunct="0">
              <a:buNone/>
              <a:tabLst>
                <a:tab pos="5943600" algn="r"/>
              </a:tabLst>
              <a:defRPr/>
            </a:pPr>
            <a:r>
              <a:rPr lang="es-CO" sz="3000" b="1" i="1" dirty="0" smtClean="0">
                <a:latin typeface="Constantia" pitchFamily="18" charset="0"/>
              </a:rPr>
              <a:t>Que detalle Señor, has tenido conmigo, cuando me llamaste, cuando me elegiste, cuando me dijiste que tú eras mi amigo; que detalle Señor has tenido conmigo.</a:t>
            </a:r>
          </a:p>
          <a:p>
            <a:pPr algn="ctr">
              <a:buFontTx/>
              <a:buNone/>
            </a:pPr>
            <a:endParaRPr lang="es-CO" sz="3000" dirty="0" smtClean="0">
              <a:latin typeface="Constant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928670"/>
            <a:ext cx="8429684" cy="5072098"/>
          </a:xfrm>
        </p:spPr>
        <p:txBody>
          <a:bodyPr>
            <a:noAutofit/>
          </a:bodyPr>
          <a:lstStyle/>
          <a:p>
            <a:r>
              <a:rPr lang="es-CO" sz="3200" dirty="0" smtClean="0">
                <a:latin typeface="Constantia" pitchFamily="18" charset="0"/>
              </a:rPr>
              <a:t>2. Yo deje casa y pueblo, por seguir tu aventura, codo a codo contigo comencé a caminar. Han pasado los años y aunque aprieta el cansancio, paso a paso te sigo sin mirar hacia atrás</a:t>
            </a:r>
            <a:br>
              <a:rPr lang="es-CO" sz="3200" dirty="0" smtClean="0">
                <a:latin typeface="Constantia" pitchFamily="18" charset="0"/>
              </a:rPr>
            </a:br>
            <a:r>
              <a:rPr lang="es-CO" sz="3200" dirty="0" smtClean="0">
                <a:latin typeface="Constantia" pitchFamily="18" charset="0"/>
              </a:rPr>
              <a:t/>
            </a:r>
            <a:br>
              <a:rPr lang="es-CO" sz="3200" dirty="0" smtClean="0">
                <a:latin typeface="Constantia" pitchFamily="18" charset="0"/>
              </a:rPr>
            </a:br>
            <a:r>
              <a:rPr lang="es-CO" sz="3200" b="1" i="1" dirty="0" smtClean="0">
                <a:latin typeface="Constantia" pitchFamily="18" charset="0"/>
              </a:rPr>
              <a:t>Que detalle Señor, has tenido conmigo, cuando me llamaste, cuando me elegiste, cuando me dijiste que tú eras mi amigo; que detalle Señor has tenido conmigo.</a:t>
            </a:r>
            <a:br>
              <a:rPr lang="es-CO" sz="3200" b="1" i="1" dirty="0" smtClean="0">
                <a:latin typeface="Constantia" pitchFamily="18" charset="0"/>
              </a:rPr>
            </a:br>
            <a:r>
              <a:rPr lang="es-CO" sz="3200" dirty="0" smtClean="0">
                <a:latin typeface="Constantia" pitchFamily="18" charset="0"/>
              </a:rPr>
              <a:t/>
            </a:r>
            <a:br>
              <a:rPr lang="es-CO" sz="3200" dirty="0" smtClean="0">
                <a:latin typeface="Constantia" pitchFamily="18" charset="0"/>
              </a:rPr>
            </a:br>
            <a:endParaRPr lang="es-ES" sz="3200" dirty="0">
              <a:latin typeface="Constantia"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714356"/>
            <a:ext cx="7715304" cy="5509200"/>
          </a:xfrm>
          <a:prstGeom prst="rect">
            <a:avLst/>
          </a:prstGeom>
        </p:spPr>
        <p:txBody>
          <a:bodyPr wrap="square">
            <a:spAutoFit/>
          </a:bodyPr>
          <a:lstStyle/>
          <a:p>
            <a:pPr algn="ctr"/>
            <a:r>
              <a:rPr lang="es-CO" sz="3200" dirty="0" smtClean="0">
                <a:latin typeface="Constantia" pitchFamily="18" charset="0"/>
              </a:rPr>
              <a:t>3. Que alegría yo siento, cuando oigo tu nombre, que sosiego yo siento  cuando oigo tu voz, que emoción me estremece, cuando escucho en silencio, tu palabra que aviva mi silencio interior.</a:t>
            </a:r>
          </a:p>
          <a:p>
            <a:pPr algn="ctr"/>
            <a:endParaRPr lang="es-CO" sz="3200" dirty="0" smtClean="0">
              <a:latin typeface="Constantia" pitchFamily="18" charset="0"/>
            </a:endParaRPr>
          </a:p>
          <a:p>
            <a:pPr algn="ctr"/>
            <a:r>
              <a:rPr lang="es-CO" sz="3200" b="1" i="1" dirty="0" smtClean="0">
                <a:latin typeface="Constantia" pitchFamily="18" charset="0"/>
              </a:rPr>
              <a:t>Que detalle Señor, has tenido conmigo, cuando me llamaste, cuando me elegiste, cuando me dijiste que tú eras mi amigo; que detalle Señor has tenido conmigo.</a:t>
            </a:r>
            <a:endParaRPr lang="es-ES"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s Documentos\Mis imágenes\IMAGENES\imagenes53814a.jpg"/>
          <p:cNvPicPr>
            <a:picLocks noChangeAspect="1" noChangeArrowheads="1"/>
          </p:cNvPicPr>
          <p:nvPr/>
        </p:nvPicPr>
        <p:blipFill>
          <a:blip r:embed="rId2"/>
          <a:srcRect/>
          <a:stretch>
            <a:fillRect/>
          </a:stretch>
        </p:blipFill>
        <p:spPr bwMode="auto">
          <a:xfrm>
            <a:off x="2188176" y="1142941"/>
            <a:ext cx="4526964" cy="5058882"/>
          </a:xfrm>
          <a:prstGeom prst="rect">
            <a:avLst/>
          </a:prstGeom>
          <a:ln>
            <a:noFill/>
          </a:ln>
          <a:effectLst>
            <a:softEdge rad="112500"/>
          </a:effectLst>
        </p:spPr>
      </p:pic>
      <p:sp>
        <p:nvSpPr>
          <p:cNvPr id="22531" name="1 Título"/>
          <p:cNvSpPr>
            <a:spLocks noGrp="1"/>
          </p:cNvSpPr>
          <p:nvPr>
            <p:ph type="ctrTitle"/>
          </p:nvPr>
        </p:nvSpPr>
        <p:spPr>
          <a:xfrm>
            <a:off x="-1" y="-24"/>
            <a:ext cx="9144001" cy="6143625"/>
          </a:xfrm>
        </p:spPr>
        <p:txBody>
          <a:bodyPr>
            <a:normAutofit fontScale="90000"/>
          </a:bodyPr>
          <a:lstStyle/>
          <a:p>
            <a:r>
              <a:rPr lang="es-CO" sz="3200" b="1" smtClean="0">
                <a:latin typeface="Constantia" pitchFamily="18" charset="0"/>
              </a:rPr>
              <a:t>¡JOVEN!</a:t>
            </a:r>
            <a:br>
              <a:rPr lang="es-CO" sz="3200" b="1" smtClean="0">
                <a:latin typeface="Constantia" pitchFamily="18" charset="0"/>
              </a:rPr>
            </a:br>
            <a:r>
              <a:rPr lang="es-CO" sz="2400" smtClean="0">
                <a:latin typeface="Constantia" pitchFamily="18" charset="0"/>
              </a:rPr>
              <a:t>ESTAS CONFUNDIDO Y NO SABES QUE HACER CON TU VIDA?</a:t>
            </a:r>
            <a:br>
              <a:rPr lang="es-CO" sz="2400" smtClean="0">
                <a:latin typeface="Constantia" pitchFamily="18" charset="0"/>
              </a:rPr>
            </a:br>
            <a:r>
              <a:rPr lang="es-CO" sz="2400" smtClean="0">
                <a:latin typeface="Constantia" pitchFamily="18" charset="0"/>
              </a:rPr>
              <a:t>QUIERES CAMBIAR Y NO SABES COMO HACERLO?</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2800" b="1" i="1" smtClean="0">
                <a:latin typeface="Constantia" pitchFamily="18" charset="0"/>
              </a:rPr>
              <a:t>GRUPO JUVENIL </a:t>
            </a:r>
            <a:br>
              <a:rPr lang="es-CO" sz="2800" b="1" i="1" smtClean="0">
                <a:latin typeface="Constantia" pitchFamily="18" charset="0"/>
              </a:rPr>
            </a:br>
            <a:r>
              <a:rPr lang="es-CO" sz="2800" b="1" i="1" smtClean="0">
                <a:latin typeface="Constantia" pitchFamily="18" charset="0"/>
              </a:rPr>
              <a:t>ICTUS</a:t>
            </a:r>
            <a:r>
              <a:rPr lang="es-CO" sz="2400" smtClean="0">
                <a:latin typeface="Constantia" pitchFamily="18" charset="0"/>
              </a:rPr>
              <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2400" b="1" smtClean="0">
                <a:latin typeface="Constantia" pitchFamily="18" charset="0"/>
              </a:rPr>
              <a:t>TU MEJOR OPCION PARA ACERCARTE Y CONOCER DE DIOS, UN CAMBIO SEGURO CON CRISTO EN TU CORAZÓN.</a:t>
            </a:r>
            <a:r>
              <a:rPr lang="es-CO" sz="2400" smtClean="0">
                <a:latin typeface="Constantia" pitchFamily="18" charset="0"/>
              </a:rPr>
              <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3200" b="1" smtClean="0">
                <a:latin typeface="Constantia" pitchFamily="18" charset="0"/>
              </a:rPr>
              <a:t>¡DEJALO ENTRAR!</a:t>
            </a:r>
            <a:r>
              <a:rPr lang="es-CO" sz="2400" smtClean="0">
                <a:latin typeface="Constantia" pitchFamily="18" charset="0"/>
              </a:rPr>
              <a:t/>
            </a:r>
            <a:br>
              <a:rPr lang="es-CO" sz="2400" smtClean="0">
                <a:latin typeface="Constantia" pitchFamily="18" charset="0"/>
              </a:rPr>
            </a:br>
            <a:r>
              <a:rPr lang="es-CO" sz="2400" smtClean="0">
                <a:latin typeface="Constantia" pitchFamily="18" charset="0"/>
              </a:rPr>
              <a:t/>
            </a:r>
            <a:br>
              <a:rPr lang="es-CO" sz="2400" smtClean="0">
                <a:latin typeface="Constantia" pitchFamily="18" charset="0"/>
              </a:rPr>
            </a:br>
            <a:r>
              <a:rPr lang="es-CO" sz="2400" smtClean="0">
                <a:latin typeface="Constantia" pitchFamily="18" charset="0"/>
              </a:rPr>
              <a:t>TE ESPERAMOS, TODOS LOS VIERNES A LAS 6 P.M. </a:t>
            </a:r>
            <a:br>
              <a:rPr lang="es-CO" sz="2400" smtClean="0">
                <a:latin typeface="Constantia" pitchFamily="18" charset="0"/>
              </a:rPr>
            </a:br>
            <a:r>
              <a:rPr lang="es-CO" sz="2400" b="1" smtClean="0">
                <a:latin typeface="Constantia" pitchFamily="18" charset="0"/>
              </a:rPr>
              <a:t>PARROQUIA NUESTRA SEÑORA DE LA SALUD </a:t>
            </a:r>
            <a:r>
              <a:rPr lang="es-CO" sz="2400" smtClean="0">
                <a:latin typeface="Constantia" pitchFamily="18" charset="0"/>
              </a:rPr>
              <a:t/>
            </a:r>
            <a:br>
              <a:rPr lang="es-CO" sz="2400" smtClean="0">
                <a:latin typeface="Constantia" pitchFamily="18" charset="0"/>
              </a:rPr>
            </a:br>
            <a:r>
              <a:rPr lang="es-CO" sz="2400" smtClean="0">
                <a:latin typeface="Constantia" pitchFamily="18" charset="0"/>
              </a:rPr>
              <a:t>CALLE </a:t>
            </a:r>
            <a:r>
              <a:rPr lang="es-CO" sz="2400" smtClean="0"/>
              <a:t>9 </a:t>
            </a:r>
            <a:r>
              <a:rPr lang="es-CO" sz="2400" smtClean="0">
                <a:latin typeface="Constantia" pitchFamily="18" charset="0"/>
              </a:rPr>
              <a:t>N.</a:t>
            </a:r>
            <a:r>
              <a:rPr lang="es-CO" sz="2400" smtClean="0"/>
              <a:t> 85-21</a:t>
            </a:r>
            <a:r>
              <a:rPr lang="es-CO" sz="2400" smtClean="0">
                <a:latin typeface="Constantia" pitchFamily="18" charset="0"/>
              </a:rPr>
              <a:t> B/ LAS VEGAS</a:t>
            </a:r>
            <a:endParaRPr lang="es-ES" sz="2400" smtClean="0">
              <a:latin typeface="Constantia" pitchFamily="18" charset="0"/>
            </a:endParaRPr>
          </a:p>
        </p:txBody>
      </p:sp>
      <p:sp>
        <p:nvSpPr>
          <p:cNvPr id="4" name="3 Forma libre"/>
          <p:cNvSpPr/>
          <p:nvPr/>
        </p:nvSpPr>
        <p:spPr>
          <a:xfrm>
            <a:off x="3786182" y="2285992"/>
            <a:ext cx="2290762" cy="720725"/>
          </a:xfrm>
          <a:custGeom>
            <a:avLst/>
            <a:gdLst>
              <a:gd name="connsiteX0" fmla="*/ 4560277 w 4560277"/>
              <a:gd name="connsiteY0" fmla="*/ 527538 h 2024742"/>
              <a:gd name="connsiteX1" fmla="*/ 1827126 w 4560277"/>
              <a:gd name="connsiteY1" fmla="*/ 1703195 h 2024742"/>
              <a:gd name="connsiteX2" fmla="*/ 8374 w 4560277"/>
              <a:gd name="connsiteY2" fmla="*/ 909375 h 2024742"/>
              <a:gd name="connsiteX3" fmla="*/ 1776884 w 4560277"/>
              <a:gd name="connsiteY3" fmla="*/ 185894 h 2024742"/>
              <a:gd name="connsiteX4" fmla="*/ 4389455 w 4560277"/>
              <a:gd name="connsiteY4" fmla="*/ 2024742 h 2024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277" h="2024742">
                <a:moveTo>
                  <a:pt x="4560277" y="527538"/>
                </a:moveTo>
                <a:cubicBezTo>
                  <a:pt x="3573026" y="1083547"/>
                  <a:pt x="2585776" y="1639556"/>
                  <a:pt x="1827126" y="1703195"/>
                </a:cubicBezTo>
                <a:cubicBezTo>
                  <a:pt x="1068476" y="1766834"/>
                  <a:pt x="16748" y="1162259"/>
                  <a:pt x="8374" y="909375"/>
                </a:cubicBezTo>
                <a:cubicBezTo>
                  <a:pt x="0" y="656492"/>
                  <a:pt x="1046704" y="0"/>
                  <a:pt x="1776884" y="185894"/>
                </a:cubicBezTo>
                <a:cubicBezTo>
                  <a:pt x="2507064" y="371789"/>
                  <a:pt x="3448259" y="1198265"/>
                  <a:pt x="4389455" y="202474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4 Rectángulo"/>
          <p:cNvSpPr>
            <a:spLocks noChangeArrowheads="1"/>
          </p:cNvSpPr>
          <p:nvPr/>
        </p:nvSpPr>
        <p:spPr bwMode="auto">
          <a:xfrm>
            <a:off x="155575" y="217488"/>
            <a:ext cx="8737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s-CO" sz="3200" b="1" smtClean="0">
                <a:solidFill>
                  <a:prstClr val="black"/>
                </a:solidFill>
                <a:latin typeface="Arial Narrow" pitchFamily="34" charset="0"/>
                <a:cs typeface="Arial" charset="0"/>
              </a:rPr>
              <a:t>FIESTA PATRONAL  PARROQUIA "NUESTRA SEÑORA DE LA SALUD"     </a:t>
            </a:r>
          </a:p>
        </p:txBody>
      </p:sp>
      <p:sp>
        <p:nvSpPr>
          <p:cNvPr id="2051" name="5 Rectángulo"/>
          <p:cNvSpPr>
            <a:spLocks noChangeArrowheads="1"/>
          </p:cNvSpPr>
          <p:nvPr/>
        </p:nvSpPr>
        <p:spPr bwMode="auto">
          <a:xfrm>
            <a:off x="1228725" y="1966913"/>
            <a:ext cx="6519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fontAlgn="base">
              <a:spcBef>
                <a:spcPct val="0"/>
              </a:spcBef>
              <a:spcAft>
                <a:spcPct val="0"/>
              </a:spcAft>
              <a:buFont typeface="Arial" charset="0"/>
              <a:buChar char="•"/>
            </a:pPr>
            <a:r>
              <a:rPr lang="es-CO" sz="1600" b="1" dirty="0" smtClean="0">
                <a:solidFill>
                  <a:prstClr val="black"/>
                </a:solidFill>
                <a:cs typeface="Arial" charset="0"/>
              </a:rPr>
              <a:t>4:30 P.M. Novena en honor a "Nuestra Señora de la Salud"</a:t>
            </a:r>
            <a:endParaRPr lang="es-CO" sz="1600" dirty="0" smtClean="0">
              <a:solidFill>
                <a:prstClr val="black"/>
              </a:solidFill>
              <a:cs typeface="Arial" charset="0"/>
            </a:endParaRPr>
          </a:p>
          <a:p>
            <a:pPr marL="285750" indent="-285750" fontAlgn="base">
              <a:spcBef>
                <a:spcPct val="0"/>
              </a:spcBef>
              <a:spcAft>
                <a:spcPct val="0"/>
              </a:spcAft>
              <a:buFont typeface="Arial" charset="0"/>
              <a:buChar char="•"/>
            </a:pPr>
            <a:r>
              <a:rPr lang="es-CO" sz="1600" b="1" dirty="0" smtClean="0">
                <a:solidFill>
                  <a:prstClr val="black"/>
                </a:solidFill>
                <a:cs typeface="Arial" charset="0"/>
              </a:rPr>
              <a:t>5:00 P.M. Santa Eucaristía - Preside Monseñor José Daniel Falla</a:t>
            </a:r>
            <a:endParaRPr lang="es-CO" sz="1600" dirty="0" smtClean="0">
              <a:solidFill>
                <a:prstClr val="black"/>
              </a:solidFill>
              <a:cs typeface="Arial" charset="0"/>
            </a:endParaRPr>
          </a:p>
        </p:txBody>
      </p:sp>
      <p:sp>
        <p:nvSpPr>
          <p:cNvPr id="2052" name="6 Rectángulo"/>
          <p:cNvSpPr>
            <a:spLocks noChangeArrowheads="1"/>
          </p:cNvSpPr>
          <p:nvPr/>
        </p:nvSpPr>
        <p:spPr bwMode="auto">
          <a:xfrm>
            <a:off x="3105150" y="1603375"/>
            <a:ext cx="2765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s-CO" b="1" smtClean="0">
                <a:solidFill>
                  <a:prstClr val="black"/>
                </a:solidFill>
                <a:cs typeface="Arial" charset="0"/>
              </a:rPr>
              <a:t>Del 2 al 10 de febrero a las </a:t>
            </a:r>
            <a:endParaRPr lang="es-CO" smtClean="0">
              <a:solidFill>
                <a:prstClr val="black"/>
              </a:solidFill>
              <a:cs typeface="Arial" charset="0"/>
            </a:endParaRPr>
          </a:p>
        </p:txBody>
      </p:sp>
      <p:sp>
        <p:nvSpPr>
          <p:cNvPr id="2053" name="7 Rectángulo"/>
          <p:cNvSpPr>
            <a:spLocks noChangeArrowheads="1"/>
          </p:cNvSpPr>
          <p:nvPr/>
        </p:nvSpPr>
        <p:spPr bwMode="auto">
          <a:xfrm>
            <a:off x="3468688" y="1258888"/>
            <a:ext cx="2039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s-CO" smtClean="0">
                <a:solidFill>
                  <a:prstClr val="black"/>
                </a:solidFill>
                <a:latin typeface="Arial Rounded MT Bold" pitchFamily="34" charset="0"/>
                <a:cs typeface="Arial" charset="0"/>
              </a:rPr>
              <a:t> </a:t>
            </a:r>
            <a:r>
              <a:rPr lang="es-CO" b="1" smtClean="0">
                <a:solidFill>
                  <a:prstClr val="black"/>
                </a:solidFill>
                <a:latin typeface="Arial Rounded MT Bold" pitchFamily="34" charset="0"/>
                <a:cs typeface="Arial" charset="0"/>
              </a:rPr>
              <a:t>Programación</a:t>
            </a:r>
            <a:endParaRPr lang="es-CO" smtClean="0">
              <a:solidFill>
                <a:prstClr val="black"/>
              </a:solidFill>
              <a:latin typeface="Arial Rounded MT Bold" pitchFamily="34" charset="0"/>
              <a:cs typeface="Arial" charset="0"/>
            </a:endParaRPr>
          </a:p>
        </p:txBody>
      </p:sp>
      <p:sp>
        <p:nvSpPr>
          <p:cNvPr id="2054" name="8 Rectángulo"/>
          <p:cNvSpPr>
            <a:spLocks noChangeArrowheads="1"/>
          </p:cNvSpPr>
          <p:nvPr/>
        </p:nvSpPr>
        <p:spPr bwMode="auto">
          <a:xfrm>
            <a:off x="3263900" y="2551113"/>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s-CO" b="1" smtClean="0">
                <a:solidFill>
                  <a:prstClr val="black"/>
                </a:solidFill>
                <a:cs typeface="Arial" charset="0"/>
              </a:rPr>
              <a:t>TRIDUO EUCARISTICO:</a:t>
            </a:r>
            <a:endParaRPr lang="es-CO" smtClean="0">
              <a:solidFill>
                <a:prstClr val="black"/>
              </a:solidFill>
              <a:cs typeface="Arial" charset="0"/>
            </a:endParaRPr>
          </a:p>
        </p:txBody>
      </p:sp>
      <p:sp>
        <p:nvSpPr>
          <p:cNvPr id="2055" name="9 Rectángulo"/>
          <p:cNvSpPr>
            <a:spLocks noChangeArrowheads="1"/>
          </p:cNvSpPr>
          <p:nvPr/>
        </p:nvSpPr>
        <p:spPr bwMode="auto">
          <a:xfrm>
            <a:off x="850900" y="2997200"/>
            <a:ext cx="73453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fontAlgn="base">
              <a:spcBef>
                <a:spcPct val="0"/>
              </a:spcBef>
              <a:spcAft>
                <a:spcPct val="0"/>
              </a:spcAft>
              <a:buFont typeface="Arial" charset="0"/>
              <a:buChar char="•"/>
            </a:pPr>
            <a:r>
              <a:rPr lang="es-CO" sz="1600" b="1" smtClean="0">
                <a:solidFill>
                  <a:prstClr val="black"/>
                </a:solidFill>
                <a:cs typeface="Arial" charset="0"/>
              </a:rPr>
              <a:t>8 de febrero a las 5:00 P.M.  Se ofrecerá ("Por los niños abortados").</a:t>
            </a:r>
            <a:endParaRPr lang="es-CO" sz="1600" smtClean="0">
              <a:solidFill>
                <a:prstClr val="black"/>
              </a:solidFill>
              <a:cs typeface="Arial" charset="0"/>
            </a:endParaRPr>
          </a:p>
          <a:p>
            <a:pPr marL="285750" indent="-285750" fontAlgn="base">
              <a:spcBef>
                <a:spcPct val="0"/>
              </a:spcBef>
              <a:spcAft>
                <a:spcPct val="0"/>
              </a:spcAft>
              <a:buFont typeface="Arial" charset="0"/>
              <a:buChar char="•"/>
            </a:pPr>
            <a:r>
              <a:rPr lang="es-CO" sz="1600" b="1" smtClean="0">
                <a:solidFill>
                  <a:prstClr val="black"/>
                </a:solidFill>
                <a:cs typeface="Arial" charset="0"/>
              </a:rPr>
              <a:t>9 de febrero a las 5:00 P.M.  Se ofrecerá ("Por los Presbíteros").</a:t>
            </a:r>
            <a:endParaRPr lang="es-CO" sz="1600" smtClean="0">
              <a:solidFill>
                <a:prstClr val="black"/>
              </a:solidFill>
              <a:cs typeface="Arial" charset="0"/>
            </a:endParaRPr>
          </a:p>
          <a:p>
            <a:pPr marL="285750" indent="-285750" fontAlgn="base">
              <a:spcBef>
                <a:spcPct val="0"/>
              </a:spcBef>
              <a:spcAft>
                <a:spcPct val="0"/>
              </a:spcAft>
              <a:buFont typeface="Arial" charset="0"/>
              <a:buChar char="•"/>
            </a:pPr>
            <a:r>
              <a:rPr lang="es-CO" sz="1600" b="1" smtClean="0">
                <a:solidFill>
                  <a:prstClr val="black"/>
                </a:solidFill>
                <a:cs typeface="Arial" charset="0"/>
              </a:rPr>
              <a:t>10 de febrero a las 5:00 P.M. Se ofrecerá (" Por la Comunidad").</a:t>
            </a:r>
            <a:endParaRPr lang="es-CO" sz="1600" smtClean="0">
              <a:solidFill>
                <a:prstClr val="black"/>
              </a:solidFill>
              <a:cs typeface="Arial" charset="0"/>
            </a:endParaRPr>
          </a:p>
        </p:txBody>
      </p:sp>
      <p:sp>
        <p:nvSpPr>
          <p:cNvPr id="2056" name="10 Rectángulo"/>
          <p:cNvSpPr>
            <a:spLocks noChangeArrowheads="1"/>
          </p:cNvSpPr>
          <p:nvPr/>
        </p:nvSpPr>
        <p:spPr bwMode="auto">
          <a:xfrm>
            <a:off x="3328988" y="3859213"/>
            <a:ext cx="252095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s-CO" sz="2000" b="1" smtClean="0">
                <a:solidFill>
                  <a:prstClr val="black"/>
                </a:solidFill>
                <a:latin typeface="Arial Narrow" pitchFamily="34" charset="0"/>
                <a:cs typeface="Arial" charset="0"/>
              </a:rPr>
              <a:t>CELEBRACION FIESTA</a:t>
            </a:r>
          </a:p>
          <a:p>
            <a:pPr algn="ctr" fontAlgn="base">
              <a:spcBef>
                <a:spcPct val="0"/>
              </a:spcBef>
              <a:spcAft>
                <a:spcPct val="0"/>
              </a:spcAft>
            </a:pPr>
            <a:r>
              <a:rPr lang="es-CO" sz="1400" b="1" smtClean="0">
                <a:solidFill>
                  <a:prstClr val="black"/>
                </a:solidFill>
                <a:cs typeface="Arial" charset="0"/>
              </a:rPr>
              <a:t>11 DE FEBRERO DE 2011</a:t>
            </a:r>
            <a:endParaRPr lang="es-CO" sz="1400" smtClean="0">
              <a:solidFill>
                <a:prstClr val="black"/>
              </a:solidFill>
              <a:cs typeface="Arial" charset="0"/>
            </a:endParaRPr>
          </a:p>
        </p:txBody>
      </p:sp>
      <p:sp>
        <p:nvSpPr>
          <p:cNvPr id="2057" name="11 Rectángulo"/>
          <p:cNvSpPr>
            <a:spLocks noChangeArrowheads="1"/>
          </p:cNvSpPr>
          <p:nvPr/>
        </p:nvSpPr>
        <p:spPr bwMode="auto">
          <a:xfrm>
            <a:off x="34925" y="4581525"/>
            <a:ext cx="91090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fontAlgn="base">
              <a:spcBef>
                <a:spcPct val="0"/>
              </a:spcBef>
              <a:spcAft>
                <a:spcPct val="0"/>
              </a:spcAft>
              <a:buFont typeface="Arial" charset="0"/>
              <a:buChar char="•"/>
            </a:pPr>
            <a:r>
              <a:rPr lang="es-CO" sz="1600" b="1" dirty="0" smtClean="0">
                <a:solidFill>
                  <a:prstClr val="black"/>
                </a:solidFill>
                <a:cs typeface="Arial" charset="0"/>
              </a:rPr>
              <a:t>9:000 a.m. Serenata a la Virgen  </a:t>
            </a:r>
          </a:p>
          <a:p>
            <a:pPr marL="285750" indent="-285750" fontAlgn="base">
              <a:spcBef>
                <a:spcPct val="0"/>
              </a:spcBef>
              <a:spcAft>
                <a:spcPct val="0"/>
              </a:spcAft>
              <a:buFont typeface="Arial" charset="0"/>
              <a:buChar char="•"/>
            </a:pPr>
            <a:r>
              <a:rPr lang="es-CO" sz="1600" b="1" dirty="0" smtClean="0">
                <a:solidFill>
                  <a:prstClr val="black"/>
                </a:solidFill>
                <a:cs typeface="Arial" charset="0"/>
              </a:rPr>
              <a:t>10:00 a.m. Santa Eucaristía para los enfermos - Preside Padre Guillermo II Jiménez</a:t>
            </a:r>
            <a:endParaRPr lang="es-CO" sz="1600" dirty="0" smtClean="0">
              <a:solidFill>
                <a:prstClr val="black"/>
              </a:solidFill>
              <a:cs typeface="Arial" charset="0"/>
            </a:endParaRPr>
          </a:p>
          <a:p>
            <a:pPr marL="285750" indent="-285750" fontAlgn="base">
              <a:spcBef>
                <a:spcPct val="0"/>
              </a:spcBef>
              <a:spcAft>
                <a:spcPct val="0"/>
              </a:spcAft>
              <a:buFont typeface="Arial" charset="0"/>
              <a:buChar char="•"/>
            </a:pPr>
            <a:r>
              <a:rPr lang="es-CO" sz="1600" b="1" dirty="0" smtClean="0">
                <a:solidFill>
                  <a:prstClr val="black"/>
                </a:solidFill>
                <a:cs typeface="Arial" charset="0"/>
              </a:rPr>
              <a:t>3:00 p.m.   Charla con la hermana Gabriela de EWTN  </a:t>
            </a:r>
            <a:r>
              <a:rPr lang="es-CO" sz="1600" b="1" dirty="0">
                <a:solidFill>
                  <a:prstClr val="black"/>
                </a:solidFill>
                <a:cs typeface="Arial" charset="0"/>
              </a:rPr>
              <a:t> </a:t>
            </a:r>
            <a:endParaRPr lang="es-CO" sz="1600" b="1" dirty="0" smtClean="0">
              <a:solidFill>
                <a:prstClr val="black"/>
              </a:solidFill>
              <a:cs typeface="Arial" charset="0"/>
            </a:endParaRPr>
          </a:p>
          <a:p>
            <a:pPr marL="285750" indent="-285750" fontAlgn="base">
              <a:spcBef>
                <a:spcPct val="0"/>
              </a:spcBef>
              <a:spcAft>
                <a:spcPct val="0"/>
              </a:spcAft>
              <a:buFont typeface="Arial" charset="0"/>
              <a:buChar char="•"/>
            </a:pPr>
            <a:r>
              <a:rPr lang="es-CO" sz="1600" b="1" dirty="0" smtClean="0">
                <a:solidFill>
                  <a:prstClr val="black"/>
                </a:solidFill>
                <a:cs typeface="Arial" charset="0"/>
              </a:rPr>
              <a:t>4:00 </a:t>
            </a:r>
            <a:r>
              <a:rPr lang="es-CO" sz="1600" b="1" dirty="0">
                <a:solidFill>
                  <a:prstClr val="black"/>
                </a:solidFill>
                <a:cs typeface="Arial" charset="0"/>
              </a:rPr>
              <a:t>p.m.  Serenata a "Nuestra Señora de la Salud"</a:t>
            </a:r>
            <a:endParaRPr lang="es-CO" sz="1600" dirty="0">
              <a:solidFill>
                <a:prstClr val="black"/>
              </a:solidFill>
              <a:cs typeface="Arial" charset="0"/>
            </a:endParaRPr>
          </a:p>
          <a:p>
            <a:pPr marL="285750" indent="-285750" fontAlgn="base">
              <a:spcBef>
                <a:spcPct val="0"/>
              </a:spcBef>
              <a:spcAft>
                <a:spcPct val="0"/>
              </a:spcAft>
              <a:buFont typeface="Arial" charset="0"/>
              <a:buChar char="•"/>
            </a:pPr>
            <a:endParaRPr lang="es-CO" sz="1600" b="1" dirty="0" smtClean="0">
              <a:solidFill>
                <a:prstClr val="black"/>
              </a:solidFill>
              <a:cs typeface="Arial" charset="0"/>
            </a:endParaRPr>
          </a:p>
          <a:p>
            <a:pPr marL="285750" indent="-285750" fontAlgn="base">
              <a:spcBef>
                <a:spcPct val="0"/>
              </a:spcBef>
              <a:spcAft>
                <a:spcPct val="0"/>
              </a:spcAft>
              <a:buFont typeface="Arial" charset="0"/>
              <a:buChar char="•"/>
            </a:pPr>
            <a:r>
              <a:rPr lang="es-CO" sz="1600" b="1" dirty="0" smtClean="0">
                <a:solidFill>
                  <a:prstClr val="black"/>
                </a:solidFill>
                <a:cs typeface="Arial" charset="0"/>
              </a:rPr>
              <a:t>5:00 p.m.  Solemne Eucaristía de la Fiesta  </a:t>
            </a:r>
          </a:p>
          <a:p>
            <a:pPr marL="285750" indent="-285750" fontAlgn="base">
              <a:spcBef>
                <a:spcPct val="0"/>
              </a:spcBef>
              <a:spcAft>
                <a:spcPct val="0"/>
              </a:spcAft>
              <a:buFont typeface="Arial" charset="0"/>
              <a:buChar char="•"/>
            </a:pPr>
            <a:r>
              <a:rPr lang="es-CO" sz="1600" b="1" dirty="0" smtClean="0">
                <a:solidFill>
                  <a:prstClr val="black"/>
                </a:solidFill>
                <a:cs typeface="Arial" charset="0"/>
              </a:rPr>
              <a:t>Consagración de los Hogares a Nuestra Patrona "Nuestra Señora de la   Salud" </a:t>
            </a:r>
          </a:p>
          <a:p>
            <a:pPr algn="ctr" fontAlgn="base">
              <a:spcBef>
                <a:spcPct val="0"/>
              </a:spcBef>
              <a:spcAft>
                <a:spcPct val="0"/>
              </a:spcAft>
            </a:pPr>
            <a:r>
              <a:rPr lang="es-CO" sz="1600" b="1" dirty="0" smtClean="0">
                <a:solidFill>
                  <a:prstClr val="black"/>
                </a:solidFill>
                <a:cs typeface="Arial" charset="0"/>
              </a:rPr>
              <a:t>Calle 9 No. 85-20/22 Barrio las Vegas. Tel. 3156959</a:t>
            </a:r>
            <a:endParaRPr lang="es-CO" sz="1600" dirty="0" smtClean="0">
              <a:solidFill>
                <a:prstClr val="black"/>
              </a:solidFill>
              <a:cs typeface="Arial" charset="0"/>
            </a:endParaRPr>
          </a:p>
        </p:txBody>
      </p:sp>
      <p:pic>
        <p:nvPicPr>
          <p:cNvPr id="2058" name="12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5625" y="676275"/>
            <a:ext cx="1476375"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334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Parroquia\Mis documentos\Mis imágenes\PENTECOSTES\led.bmp"/>
          <p:cNvPicPr>
            <a:picLocks noChangeAspect="1" noChangeArrowheads="1"/>
          </p:cNvPicPr>
          <p:nvPr/>
        </p:nvPicPr>
        <p:blipFill>
          <a:blip r:embed="rId3"/>
          <a:srcRect/>
          <a:stretch>
            <a:fillRect/>
          </a:stretch>
        </p:blipFill>
        <p:spPr bwMode="auto">
          <a:xfrm>
            <a:off x="7500958" y="4857760"/>
            <a:ext cx="1543972" cy="1822884"/>
          </a:xfrm>
          <a:prstGeom prst="rect">
            <a:avLst/>
          </a:prstGeom>
          <a:ln>
            <a:noFill/>
          </a:ln>
          <a:effectLst>
            <a:softEdge rad="112500"/>
          </a:effectLst>
        </p:spPr>
      </p:pic>
      <p:sp>
        <p:nvSpPr>
          <p:cNvPr id="23554" name="Rectangle 1"/>
          <p:cNvSpPr>
            <a:spLocks noChangeArrowheads="1"/>
          </p:cNvSpPr>
          <p:nvPr/>
        </p:nvSpPr>
        <p:spPr bwMode="auto">
          <a:xfrm>
            <a:off x="214250" y="0"/>
            <a:ext cx="8929750" cy="6563275"/>
          </a:xfrm>
          <a:prstGeom prst="rect">
            <a:avLst/>
          </a:prstGeom>
          <a:noFill/>
          <a:ln w="9525">
            <a:noFill/>
            <a:miter lim="800000"/>
            <a:headEnd/>
            <a:tailEnd/>
          </a:ln>
        </p:spPr>
        <p:txBody>
          <a:bodyPr wrap="square" tIns="152352" bIns="38088" anchor="ctr">
            <a:spAutoFit/>
          </a:bodyPr>
          <a:lstStyle/>
          <a:p>
            <a:pPr algn="ctr" eaLnBrk="0" hangingPunct="0"/>
            <a:r>
              <a:rPr lang="es-ES" sz="3400" b="1"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3400"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just" eaLnBrk="0" hangingPunct="0"/>
            <a:endParaRPr lang="es-ES" sz="3400" i="1" dirty="0">
              <a:solidFill>
                <a:prstClr val="black"/>
              </a:solidFill>
              <a:latin typeface="Constantia" pitchFamily="18" charset="0"/>
              <a:ea typeface="Calibri" pitchFamily="34" charset="0"/>
              <a:cs typeface="Times New Roman" pitchFamily="18" charset="0"/>
            </a:endParaRPr>
          </a:p>
          <a:p>
            <a:pPr algn="ctr" eaLnBrk="0" hangingPunct="0"/>
            <a:r>
              <a:rPr lang="es-ES" sz="3400" b="1" i="1" dirty="0" smtClean="0">
                <a:solidFill>
                  <a:prstClr val="black"/>
                </a:solidFill>
                <a:latin typeface="Constantia" pitchFamily="18" charset="0"/>
                <a:ea typeface="Calibri" pitchFamily="34" charset="0"/>
                <a:cs typeface="Times New Roman" pitchFamily="18" charset="0"/>
              </a:rPr>
              <a:t>Alabanza: </a:t>
            </a:r>
            <a:r>
              <a:rPr lang="es-ES" sz="3400" i="1" dirty="0" smtClean="0">
                <a:solidFill>
                  <a:prstClr val="black"/>
                </a:solidFill>
                <a:latin typeface="Constantia" pitchFamily="18" charset="0"/>
                <a:ea typeface="Calibri" pitchFamily="34" charset="0"/>
                <a:cs typeface="Times New Roman" pitchFamily="18" charset="0"/>
              </a:rPr>
              <a:t>miércoles 7:30 p.m.</a:t>
            </a:r>
            <a:r>
              <a:rPr lang="es-ES" sz="3400" i="1" dirty="0" smtClean="0">
                <a:solidFill>
                  <a:srgbClr val="336600"/>
                </a:solidFill>
                <a:latin typeface="Constantia" pitchFamily="18" charset="0"/>
                <a:ea typeface="Calibri" pitchFamily="34" charset="0"/>
                <a:cs typeface="Times New Roman" pitchFamily="18" charset="0"/>
              </a:rPr>
              <a:t> </a:t>
            </a:r>
          </a:p>
          <a:p>
            <a:pPr algn="ctr" eaLnBrk="0" hangingPunct="0"/>
            <a:r>
              <a:rPr lang="es-ES" sz="3400" b="1" i="1" dirty="0" smtClean="0">
                <a:solidFill>
                  <a:prstClr val="black"/>
                </a:solidFill>
                <a:latin typeface="Constantia" pitchFamily="18" charset="0"/>
                <a:ea typeface="Calibri" pitchFamily="34" charset="0"/>
                <a:cs typeface="Times New Roman" pitchFamily="18" charset="0"/>
              </a:rPr>
              <a:t>Grupo la gran misión: </a:t>
            </a:r>
            <a:r>
              <a:rPr lang="es-ES" sz="3400" i="1" dirty="0" smtClean="0">
                <a:solidFill>
                  <a:prstClr val="black"/>
                </a:solidFill>
                <a:latin typeface="Constantia" pitchFamily="18" charset="0"/>
                <a:ea typeface="Calibri" pitchFamily="34" charset="0"/>
                <a:cs typeface="Times New Roman" pitchFamily="18" charset="0"/>
              </a:rPr>
              <a:t>jueves 6:00 p.m.</a:t>
            </a:r>
          </a:p>
          <a:p>
            <a:pPr algn="ctr" eaLnBrk="0" hangingPunct="0"/>
            <a:r>
              <a:rPr lang="es-ES" sz="3400" b="1" i="1" dirty="0" smtClean="0">
                <a:solidFill>
                  <a:prstClr val="black"/>
                </a:solidFill>
                <a:latin typeface="Constantia" pitchFamily="18" charset="0"/>
                <a:ea typeface="Calibri" pitchFamily="34" charset="0"/>
                <a:cs typeface="Times New Roman" pitchFamily="18" charset="0"/>
              </a:rPr>
              <a:t>Grupo juvenil: </a:t>
            </a:r>
            <a:r>
              <a:rPr lang="es-ES" sz="3400" i="1" dirty="0" smtClean="0">
                <a:solidFill>
                  <a:prstClr val="black"/>
                </a:solidFill>
                <a:latin typeface="Constantia" pitchFamily="18" charset="0"/>
                <a:ea typeface="Calibri" pitchFamily="34" charset="0"/>
                <a:cs typeface="Times New Roman" pitchFamily="18" charset="0"/>
              </a:rPr>
              <a:t>viernes 6:00 p.m.</a:t>
            </a:r>
          </a:p>
          <a:p>
            <a:pPr algn="ctr" eaLnBrk="0" hangingPunct="0"/>
            <a:r>
              <a:rPr lang="es-CO" sz="3400" b="1" i="1" dirty="0" smtClean="0">
                <a:solidFill>
                  <a:prstClr val="black"/>
                </a:solidFill>
                <a:latin typeface="Constantia" pitchFamily="18" charset="0"/>
                <a:ea typeface="Calibri" pitchFamily="34" charset="0"/>
                <a:cs typeface="Times New Roman" pitchFamily="18" charset="0"/>
              </a:rPr>
              <a:t>Grupo Musical: </a:t>
            </a:r>
            <a:r>
              <a:rPr lang="es-CO" sz="3400" i="1" dirty="0" smtClean="0">
                <a:solidFill>
                  <a:prstClr val="black"/>
                </a:solidFill>
                <a:latin typeface="Constantia" pitchFamily="18" charset="0"/>
                <a:ea typeface="Calibri" pitchFamily="34" charset="0"/>
                <a:cs typeface="Times New Roman" pitchFamily="18" charset="0"/>
              </a:rPr>
              <a:t>viernes 7:00 p.m. </a:t>
            </a:r>
            <a:endParaRPr lang="es-ES" sz="3400" i="1" dirty="0" smtClean="0">
              <a:solidFill>
                <a:prstClr val="black"/>
              </a:solidFill>
              <a:latin typeface="Constantia" pitchFamily="18" charset="0"/>
              <a:ea typeface="Calibri" pitchFamily="34" charset="0"/>
              <a:cs typeface="Times New Roman" pitchFamily="18" charset="0"/>
            </a:endParaRPr>
          </a:p>
          <a:p>
            <a:pPr algn="ctr" eaLnBrk="0" hangingPunct="0"/>
            <a:endParaRPr lang="es-ES" sz="3400" i="1" dirty="0" smtClean="0">
              <a:solidFill>
                <a:prstClr val="black"/>
              </a:solidFill>
              <a:latin typeface="Constantia" pitchFamily="18" charset="0"/>
              <a:ea typeface="Calibri" pitchFamily="34" charset="0"/>
              <a:cs typeface="Times New Roman" pitchFamily="18" charset="0"/>
            </a:endParaRPr>
          </a:p>
          <a:p>
            <a:pPr algn="ctr" eaLnBrk="0" hangingPunct="0"/>
            <a:r>
              <a:rPr lang="es-ES" sz="3400" i="1" dirty="0" smtClean="0">
                <a:solidFill>
                  <a:prstClr val="black"/>
                </a:solidFill>
                <a:latin typeface="Constantia" pitchFamily="18" charset="0"/>
                <a:ea typeface="Calibri" pitchFamily="34" charset="0"/>
                <a:cs typeface="Times New Roman" pitchFamily="18" charset="0"/>
              </a:rPr>
              <a:t>Inscripciones abiertas para primera comunión y confirmación, en el despacho parroquial de lunes a viernes de 2pm a 6pm </a:t>
            </a:r>
          </a:p>
          <a:p>
            <a:pPr algn="just" eaLnBrk="0" hangingPunct="0"/>
            <a:endParaRPr lang="es-ES" sz="3400" b="1" i="1" dirty="0" smtClean="0">
              <a:solidFill>
                <a:srgbClr val="FF0000"/>
              </a:solidFill>
              <a:latin typeface="Constantia" pitchFamily="18" charset="0"/>
              <a:ea typeface="Calibri" pitchFamily="34" charset="0"/>
              <a:cs typeface="Times New Roman" pitchFamily="18" charset="0"/>
            </a:endParaRPr>
          </a:p>
          <a:p>
            <a:pPr algn="ctr" eaLnBrk="0" hangingPunct="0"/>
            <a:r>
              <a:rPr lang="es-ES" sz="4000" b="1" i="1" dirty="0" smtClean="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r>
              <a:rPr lang="es-CO" sz="4000" b="1" i="1" dirty="0" smtClean="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¡TE ESPERAMOS!</a:t>
            </a:r>
            <a:endParaRPr lang="es-ES" sz="4000" b="1" i="1" dirty="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p:txBody>
      </p:sp>
      <p:pic>
        <p:nvPicPr>
          <p:cNvPr id="1026" name="Picture 2" descr="C:\Users\Padre Wilson\Desktop\enero 2011\AFICHE_F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325"/>
            <a:ext cx="9144000" cy="640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4424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Parroquia\Mis documentos\Mis imágenes\PENTECOSTES\led.bmp"/>
          <p:cNvPicPr>
            <a:picLocks noChangeAspect="1" noChangeArrowheads="1"/>
          </p:cNvPicPr>
          <p:nvPr/>
        </p:nvPicPr>
        <p:blipFill>
          <a:blip r:embed="rId3"/>
          <a:srcRect/>
          <a:stretch>
            <a:fillRect/>
          </a:stretch>
        </p:blipFill>
        <p:spPr bwMode="auto">
          <a:xfrm>
            <a:off x="7500958" y="4857760"/>
            <a:ext cx="1543972" cy="1822884"/>
          </a:xfrm>
          <a:prstGeom prst="rect">
            <a:avLst/>
          </a:prstGeom>
          <a:ln>
            <a:noFill/>
          </a:ln>
          <a:effectLst>
            <a:softEdge rad="112500"/>
          </a:effectLst>
        </p:spPr>
      </p:pic>
      <p:sp>
        <p:nvSpPr>
          <p:cNvPr id="23554" name="Rectangle 1"/>
          <p:cNvSpPr>
            <a:spLocks noChangeArrowheads="1"/>
          </p:cNvSpPr>
          <p:nvPr/>
        </p:nvSpPr>
        <p:spPr bwMode="auto">
          <a:xfrm>
            <a:off x="214250" y="0"/>
            <a:ext cx="8929750" cy="6563275"/>
          </a:xfrm>
          <a:prstGeom prst="rect">
            <a:avLst/>
          </a:prstGeom>
          <a:noFill/>
          <a:ln w="9525">
            <a:noFill/>
            <a:miter lim="800000"/>
            <a:headEnd/>
            <a:tailEnd/>
          </a:ln>
        </p:spPr>
        <p:txBody>
          <a:bodyPr wrap="square" tIns="152352" bIns="38088" anchor="ctr">
            <a:spAutoFit/>
          </a:bodyPr>
          <a:lstStyle/>
          <a:p>
            <a:pPr algn="ctr" eaLnBrk="0" hangingPunct="0"/>
            <a:r>
              <a:rPr lang="es-ES" sz="3400" b="1" i="1" dirty="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3400" i="1" dirty="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just" eaLnBrk="0" hangingPunct="0"/>
            <a:endParaRPr lang="es-ES" sz="3400" i="1" dirty="0">
              <a:latin typeface="Constantia" pitchFamily="18" charset="0"/>
              <a:ea typeface="Calibri" pitchFamily="34" charset="0"/>
              <a:cs typeface="Times New Roman" pitchFamily="18" charset="0"/>
            </a:endParaRPr>
          </a:p>
          <a:p>
            <a:pPr algn="ctr" eaLnBrk="0" hangingPunct="0"/>
            <a:r>
              <a:rPr lang="es-ES" sz="3400" b="1" i="1" dirty="0" smtClean="0">
                <a:latin typeface="Constantia" pitchFamily="18" charset="0"/>
                <a:ea typeface="Calibri" pitchFamily="34" charset="0"/>
                <a:cs typeface="Times New Roman" pitchFamily="18" charset="0"/>
              </a:rPr>
              <a:t>Alabanza: </a:t>
            </a:r>
            <a:r>
              <a:rPr lang="es-ES" sz="3400" i="1" dirty="0" smtClean="0">
                <a:latin typeface="Constantia" pitchFamily="18" charset="0"/>
                <a:ea typeface="Calibri" pitchFamily="34" charset="0"/>
                <a:cs typeface="Times New Roman" pitchFamily="18" charset="0"/>
              </a:rPr>
              <a:t>miércoles 7:30 p.m.</a:t>
            </a:r>
            <a:r>
              <a:rPr lang="es-ES" sz="3400" i="1" dirty="0" smtClean="0">
                <a:solidFill>
                  <a:srgbClr val="336600"/>
                </a:solidFill>
                <a:latin typeface="Constantia" pitchFamily="18" charset="0"/>
                <a:ea typeface="Calibri" pitchFamily="34" charset="0"/>
                <a:cs typeface="Times New Roman" pitchFamily="18" charset="0"/>
              </a:rPr>
              <a:t> </a:t>
            </a:r>
          </a:p>
          <a:p>
            <a:pPr algn="ctr" eaLnBrk="0" hangingPunct="0"/>
            <a:r>
              <a:rPr lang="es-ES" sz="3400" b="1" i="1" dirty="0" smtClean="0">
                <a:latin typeface="Constantia" pitchFamily="18" charset="0"/>
                <a:ea typeface="Calibri" pitchFamily="34" charset="0"/>
                <a:cs typeface="Times New Roman" pitchFamily="18" charset="0"/>
              </a:rPr>
              <a:t>Grupo la gran misión: </a:t>
            </a:r>
            <a:r>
              <a:rPr lang="es-ES" sz="3400" i="1" dirty="0" smtClean="0">
                <a:latin typeface="Constantia" pitchFamily="18" charset="0"/>
                <a:ea typeface="Calibri" pitchFamily="34" charset="0"/>
                <a:cs typeface="Times New Roman" pitchFamily="18" charset="0"/>
              </a:rPr>
              <a:t>jueves 6:00 p.m.</a:t>
            </a:r>
          </a:p>
          <a:p>
            <a:pPr algn="ctr" eaLnBrk="0" hangingPunct="0"/>
            <a:r>
              <a:rPr lang="es-ES" sz="3400" b="1" i="1" dirty="0" smtClean="0">
                <a:latin typeface="Constantia" pitchFamily="18" charset="0"/>
                <a:ea typeface="Calibri" pitchFamily="34" charset="0"/>
                <a:cs typeface="Times New Roman" pitchFamily="18" charset="0"/>
              </a:rPr>
              <a:t>Grupo juvenil: </a:t>
            </a:r>
            <a:r>
              <a:rPr lang="es-ES" sz="3400" i="1" dirty="0" smtClean="0">
                <a:latin typeface="Constantia" pitchFamily="18" charset="0"/>
                <a:ea typeface="Calibri" pitchFamily="34" charset="0"/>
                <a:cs typeface="Times New Roman" pitchFamily="18" charset="0"/>
              </a:rPr>
              <a:t>viernes 6:00 p.m.</a:t>
            </a:r>
          </a:p>
          <a:p>
            <a:pPr algn="ctr" eaLnBrk="0" hangingPunct="0"/>
            <a:r>
              <a:rPr lang="es-CO" sz="3400" b="1" i="1" dirty="0" smtClean="0">
                <a:latin typeface="Constantia" pitchFamily="18" charset="0"/>
                <a:ea typeface="Calibri" pitchFamily="34" charset="0"/>
                <a:cs typeface="Times New Roman" pitchFamily="18" charset="0"/>
              </a:rPr>
              <a:t>Grupo Musical: </a:t>
            </a:r>
            <a:r>
              <a:rPr lang="es-CO" sz="3400" i="1" dirty="0" smtClean="0">
                <a:latin typeface="Constantia" pitchFamily="18" charset="0"/>
                <a:ea typeface="Calibri" pitchFamily="34" charset="0"/>
                <a:cs typeface="Times New Roman" pitchFamily="18" charset="0"/>
              </a:rPr>
              <a:t>viernes 7:00 p.m. </a:t>
            </a:r>
            <a:endParaRPr lang="es-ES" sz="3400" i="1" dirty="0" smtClean="0">
              <a:latin typeface="Constantia" pitchFamily="18" charset="0"/>
              <a:ea typeface="Calibri" pitchFamily="34" charset="0"/>
              <a:cs typeface="Times New Roman" pitchFamily="18" charset="0"/>
            </a:endParaRPr>
          </a:p>
          <a:p>
            <a:pPr algn="ctr" eaLnBrk="0" hangingPunct="0"/>
            <a:endParaRPr lang="es-ES" sz="3400" i="1" dirty="0" smtClean="0">
              <a:latin typeface="Constantia" pitchFamily="18" charset="0"/>
              <a:ea typeface="Calibri" pitchFamily="34" charset="0"/>
              <a:cs typeface="Times New Roman" pitchFamily="18" charset="0"/>
            </a:endParaRPr>
          </a:p>
          <a:p>
            <a:pPr algn="ctr" eaLnBrk="0" hangingPunct="0"/>
            <a:r>
              <a:rPr lang="es-ES" sz="3400" i="1" dirty="0" smtClean="0">
                <a:latin typeface="Constantia" pitchFamily="18" charset="0"/>
                <a:ea typeface="Calibri" pitchFamily="34" charset="0"/>
                <a:cs typeface="Times New Roman" pitchFamily="18" charset="0"/>
              </a:rPr>
              <a:t>Inscripciones abiertas para primera comunión y confirmación, en el despacho parroquial de lunes a viernes de 2pm a 6pm </a:t>
            </a:r>
          </a:p>
          <a:p>
            <a:pPr algn="just" eaLnBrk="0" hangingPunct="0"/>
            <a:endParaRPr lang="es-ES" sz="3400" b="1" i="1" dirty="0" smtClean="0">
              <a:solidFill>
                <a:srgbClr val="FF0000"/>
              </a:solidFill>
              <a:latin typeface="Constantia" pitchFamily="18" charset="0"/>
              <a:ea typeface="Calibri" pitchFamily="34" charset="0"/>
              <a:cs typeface="Times New Roman" pitchFamily="18" charset="0"/>
            </a:endParaRPr>
          </a:p>
          <a:p>
            <a:pPr algn="ctr" eaLnBrk="0" hangingPunct="0"/>
            <a:r>
              <a:rPr lang="es-CO" sz="4000" b="1" i="1" dirty="0" smtClean="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¡TE ESPERAMOS!</a:t>
            </a:r>
            <a:endParaRPr lang="es-ES" sz="4000" b="1" i="1" dirty="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85720" y="71414"/>
            <a:ext cx="850112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3200" b="1" i="0" u="none" strike="noStrike" kern="1200" cap="none" spc="0" normalizeH="0" baseline="0" noProof="0" dirty="0" smtClean="0">
                <a:ln>
                  <a:noFill/>
                </a:ln>
                <a:effectLst/>
                <a:uLnTx/>
                <a:uFillTx/>
                <a:latin typeface="Constantia" pitchFamily="18" charset="0"/>
              </a:rPr>
              <a:t>CANTO DE ENTRADA</a:t>
            </a:r>
            <a:endParaRPr kumimoji="0" lang="es-ES" sz="3200" b="0" i="0" u="none" strike="noStrike" kern="1200" cap="none" spc="0" normalizeH="0" baseline="0" noProof="0" dirty="0" smtClean="0">
              <a:ln>
                <a:noFill/>
              </a:ln>
              <a:effectLst/>
              <a:uLnTx/>
              <a:uFillTx/>
              <a:latin typeface="Constantia" pitchFamily="18" charset="0"/>
            </a:endParaRPr>
          </a:p>
          <a:p>
            <a:pPr marL="742950" indent="-742950" algn="ctr">
              <a:spcBef>
                <a:spcPct val="20000"/>
              </a:spcBef>
              <a:defRPr/>
            </a:pPr>
            <a:r>
              <a:rPr lang="es-CO" sz="3200" b="1" i="1" dirty="0" smtClean="0">
                <a:solidFill>
                  <a:srgbClr val="002060"/>
                </a:solidFill>
                <a:effectLst>
                  <a:outerShdw blurRad="38100" dist="38100" dir="2700000" algn="tl">
                    <a:srgbClr val="000000">
                      <a:alpha val="43137"/>
                    </a:srgbClr>
                  </a:outerShdw>
                </a:effectLst>
                <a:latin typeface="Constantia" pitchFamily="18" charset="0"/>
              </a:rPr>
              <a:t>SI  TUVIERAS  FE</a:t>
            </a:r>
          </a:p>
          <a:p>
            <a:pPr marL="742950" indent="-742950" algn="just">
              <a:spcBef>
                <a:spcPct val="20000"/>
              </a:spcBef>
              <a:defRPr/>
            </a:pPr>
            <a:r>
              <a:rPr lang="es-CO" sz="3200" b="1" i="1" dirty="0" smtClean="0">
                <a:latin typeface="Constantia" pitchFamily="18" charset="0"/>
              </a:rPr>
              <a:t>Si tuvieras fe como un granito de mostaza, Eso dice el Señor (Bis) </a:t>
            </a:r>
          </a:p>
          <a:p>
            <a:pPr marL="742950" indent="-742950" algn="just">
              <a:spcBef>
                <a:spcPct val="20000"/>
              </a:spcBef>
              <a:defRPr/>
            </a:pPr>
            <a:r>
              <a:rPr lang="es-CO" sz="3200" b="1" i="1" dirty="0" smtClean="0">
                <a:latin typeface="Constantia" pitchFamily="18" charset="0"/>
              </a:rPr>
              <a:t>1. </a:t>
            </a:r>
            <a:r>
              <a:rPr lang="es-CO" sz="3200" i="1" dirty="0" smtClean="0">
                <a:latin typeface="Constantia" pitchFamily="18" charset="0"/>
              </a:rPr>
              <a:t>Tú le dirías a las montañas: Muévanse, muévanse, muévanse (Bis)</a:t>
            </a:r>
          </a:p>
          <a:p>
            <a:pPr marL="742950" indent="-742950" algn="just">
              <a:spcBef>
                <a:spcPct val="20000"/>
              </a:spcBef>
              <a:defRPr/>
            </a:pPr>
            <a:r>
              <a:rPr lang="es-ES" sz="3200" i="1" dirty="0" smtClean="0">
                <a:latin typeface="Constantia" pitchFamily="18" charset="0"/>
              </a:rPr>
              <a:t>Y las montañas se moverán, se moverán, se moverán (Bis)</a:t>
            </a:r>
          </a:p>
          <a:p>
            <a:pPr marL="742950" indent="-742950" algn="just">
              <a:spcBef>
                <a:spcPct val="20000"/>
              </a:spcBef>
              <a:defRPr/>
            </a:pPr>
            <a:r>
              <a:rPr lang="es-ES" sz="3200" i="1" dirty="0" smtClean="0">
                <a:latin typeface="Constantia" pitchFamily="18" charset="0"/>
              </a:rPr>
              <a:t> </a:t>
            </a:r>
            <a:r>
              <a:rPr lang="es-ES" sz="3200" b="1" i="1" dirty="0" smtClean="0">
                <a:latin typeface="Constantia" pitchFamily="18" charset="0"/>
              </a:rPr>
              <a:t>2. </a:t>
            </a:r>
            <a:r>
              <a:rPr lang="es-ES" sz="3200" i="1" dirty="0" smtClean="0">
                <a:latin typeface="Constantia" pitchFamily="18" charset="0"/>
              </a:rPr>
              <a:t>Tú le dirías al que esta enfermo: Sanate, sanate, sanate (Bis)</a:t>
            </a:r>
          </a:p>
          <a:p>
            <a:pPr marL="742950" indent="-742950" algn="just">
              <a:spcBef>
                <a:spcPct val="20000"/>
              </a:spcBef>
              <a:defRPr/>
            </a:pPr>
            <a:r>
              <a:rPr lang="es-ES" sz="3200" i="1" dirty="0" smtClean="0">
                <a:latin typeface="Constantia" pitchFamily="18" charset="0"/>
              </a:rPr>
              <a:t>Y el que esta enfermo se sanara, se sanara, se sanara (Bis) </a:t>
            </a:r>
            <a:endParaRPr lang="es-ES" sz="3200" b="1" i="1" dirty="0" smtClean="0">
              <a:latin typeface="Constant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adre Wilson\Desktop\Presentaci_n1_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42910" y="857232"/>
            <a:ext cx="5072098" cy="5016758"/>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Ten piedad Señor, ten piedad soy pecador, ten piedad. (Bis)</a:t>
            </a:r>
          </a:p>
          <a:p>
            <a:pPr algn="ctr" eaLnBrk="0" hangingPunct="0">
              <a:tabLst>
                <a:tab pos="5943600" algn="r"/>
              </a:tabLst>
              <a:defRPr/>
            </a:pPr>
            <a:endParaRPr lang="es-ES" sz="3200"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Y de mi, Cristo apiádate, contra ti yo peque. (Bis)</a:t>
            </a:r>
          </a:p>
          <a:p>
            <a:pPr algn="ctr" eaLnBrk="0" hangingPunct="0">
              <a:tabLst>
                <a:tab pos="5943600" algn="r"/>
              </a:tabLst>
              <a:defRPr/>
            </a:pPr>
            <a:endParaRPr lang="es-ES" sz="3200"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 Ten piedad Señor, ten piedad soy pecador, ten piedad. (Bis)</a:t>
            </a:r>
          </a:p>
        </p:txBody>
      </p:sp>
      <p:pic>
        <p:nvPicPr>
          <p:cNvPr id="1026" name="Picture 2" descr="C:\Documents and Settings\Parroquia\Mis documentos\Mis imágenes\IMAGENES\20090707031705-mi-jesus.jpg"/>
          <p:cNvPicPr>
            <a:picLocks noChangeAspect="1" noChangeArrowheads="1"/>
          </p:cNvPicPr>
          <p:nvPr/>
        </p:nvPicPr>
        <p:blipFill>
          <a:blip r:embed="rId2"/>
          <a:srcRect/>
          <a:stretch>
            <a:fillRect/>
          </a:stretch>
        </p:blipFill>
        <p:spPr bwMode="auto">
          <a:xfrm>
            <a:off x="6715140" y="4239053"/>
            <a:ext cx="2214578" cy="24236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p:cNvSpPr txBox="1">
            <a:spLocks noChangeArrowheads="1"/>
          </p:cNvSpPr>
          <p:nvPr/>
        </p:nvSpPr>
        <p:spPr bwMode="auto">
          <a:xfrm>
            <a:off x="214282" y="357166"/>
            <a:ext cx="8715404" cy="5509200"/>
          </a:xfrm>
          <a:prstGeom prst="rect">
            <a:avLst/>
          </a:prstGeom>
          <a:noFill/>
          <a:ln w="9525">
            <a:noFill/>
            <a:miter lim="800000"/>
            <a:headEnd/>
            <a:tailEnd/>
          </a:ln>
        </p:spPr>
        <p:txBody>
          <a:bodyPr wrap="square">
            <a:spAutoFit/>
          </a:bodyPr>
          <a:lstStyle/>
          <a:p>
            <a:pPr algn="just"/>
            <a:endParaRPr lang="es-ES" sz="3200" dirty="0" smtClean="0">
              <a:latin typeface="Constantia" pitchFamily="18" charset="0"/>
            </a:endParaRPr>
          </a:p>
          <a:p>
            <a:pPr algn="just"/>
            <a:r>
              <a:rPr lang="es-ES" sz="3200" dirty="0" smtClean="0">
                <a:latin typeface="Constantia" pitchFamily="18" charset="0"/>
              </a:rPr>
              <a:t>Por la vida de los hombres, Gloria a ti Señor, por el agua y por la tierra, Gloria a ti Señor, por los niños y las flores por tus manos creadoras /de la vida y de la historia, te alabamos Señor/</a:t>
            </a:r>
          </a:p>
          <a:p>
            <a:pPr algn="just"/>
            <a:endParaRPr lang="es-CO" sz="3200" b="1" dirty="0" smtClean="0">
              <a:solidFill>
                <a:schemeClr val="accent1"/>
              </a:solidFill>
              <a:latin typeface="Constantia" pitchFamily="18" charset="0"/>
            </a:endParaRPr>
          </a:p>
          <a:p>
            <a:pPr algn="ctr"/>
            <a:r>
              <a:rPr lang="es-CO" sz="3200" b="1" dirty="0" smtClean="0">
                <a:solidFill>
                  <a:srgbClr val="002060"/>
                </a:solidFill>
                <a:effectLst>
                  <a:outerShdw blurRad="38100" dist="38100" dir="2700000" algn="tl">
                    <a:srgbClr val="000000">
                      <a:alpha val="43137"/>
                    </a:srgbClr>
                  </a:outerShdw>
                </a:effectLst>
                <a:latin typeface="Constantia" pitchFamily="18" charset="0"/>
              </a:rPr>
              <a:t>Gloria a Dios en las alturas y en la tierra al hombre paz (Bis) /que ama la verdad y siembra fraternidad, que ama la justicia y lucha por la igualdad/ (Bis)</a:t>
            </a:r>
          </a:p>
          <a:p>
            <a:pPr algn="just"/>
            <a:endParaRPr lang="es-CO" sz="3200" b="1" dirty="0" smtClean="0">
              <a:solidFill>
                <a:schemeClr val="accent1"/>
              </a:solidFill>
              <a:latin typeface="Constantia"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14282" y="422389"/>
            <a:ext cx="8643998" cy="4708981"/>
          </a:xfrm>
          <a:prstGeom prst="rect">
            <a:avLst/>
          </a:prstGeom>
          <a:noFill/>
          <a:ln w="9525">
            <a:noFill/>
            <a:miter lim="800000"/>
            <a:headEnd/>
            <a:tailEnd/>
          </a:ln>
        </p:spPr>
        <p:txBody>
          <a:bodyPr wrap="square">
            <a:spAutoFit/>
          </a:bodyPr>
          <a:lstStyle/>
          <a:p>
            <a:pPr algn="ctr"/>
            <a:r>
              <a:rPr lang="es-ES" sz="6000" b="1" i="1" dirty="0" smtClean="0">
                <a:solidFill>
                  <a:srgbClr val="002060"/>
                </a:solidFill>
                <a:effectLst>
                  <a:outerShdw blurRad="38100" dist="38100" dir="2700000" algn="tl">
                    <a:srgbClr val="000000">
                      <a:alpha val="43137"/>
                    </a:srgbClr>
                  </a:outerShdw>
                </a:effectLst>
                <a:latin typeface="Constantia" pitchFamily="18" charset="0"/>
              </a:rPr>
              <a:t>Lectura Del libro del Isaías (58, 7 - 10)</a:t>
            </a:r>
            <a:r>
              <a:rPr lang="es-ES" sz="6000" b="1" i="1" dirty="0" smtClean="0">
                <a:solidFill>
                  <a:srgbClr val="C00000"/>
                </a:solidFill>
                <a:latin typeface="Constantia" pitchFamily="18" charset="0"/>
              </a:rPr>
              <a:t/>
            </a:r>
            <a:br>
              <a:rPr lang="es-ES" sz="6000" b="1" i="1" dirty="0" smtClean="0">
                <a:solidFill>
                  <a:srgbClr val="C00000"/>
                </a:solidFill>
                <a:latin typeface="Constantia" pitchFamily="18" charset="0"/>
              </a:rPr>
            </a:br>
            <a:endParaRPr lang="es-ES" sz="6000" b="1" i="1" dirty="0" smtClean="0">
              <a:solidFill>
                <a:srgbClr val="C00000"/>
              </a:solidFill>
              <a:latin typeface="Constantia" pitchFamily="18" charset="0"/>
            </a:endParaRPr>
          </a:p>
          <a:p>
            <a:pPr algn="ctr"/>
            <a:r>
              <a:rPr lang="es-ES" sz="6000" b="1" i="1" dirty="0" smtClean="0">
                <a:latin typeface="Constantia" pitchFamily="18" charset="0"/>
              </a:rPr>
              <a:t>Romperá tu luz como la aurora.</a:t>
            </a:r>
            <a:endParaRPr lang="es-ES" sz="4800"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357158" y="642918"/>
            <a:ext cx="8286808" cy="5355312"/>
          </a:xfrm>
          <a:prstGeom prst="rect">
            <a:avLst/>
          </a:prstGeom>
          <a:noFill/>
          <a:ln w="9525">
            <a:noFill/>
            <a:miter lim="800000"/>
            <a:headEnd/>
            <a:tailEnd/>
          </a:ln>
        </p:spPr>
        <p:txBody>
          <a:bodyPr wrap="square">
            <a:spAutoFit/>
          </a:bodyPr>
          <a:lstStyle/>
          <a:p>
            <a:pPr algn="ctr"/>
            <a:r>
              <a:rPr lang="es-CO" sz="4800" b="1" i="1" dirty="0" smtClean="0">
                <a:solidFill>
                  <a:srgbClr val="002060"/>
                </a:solidFill>
                <a:effectLst>
                  <a:outerShdw blurRad="38100" dist="38100" dir="2700000" algn="tl">
                    <a:srgbClr val="000000">
                      <a:alpha val="43137"/>
                    </a:srgbClr>
                  </a:outerShdw>
                </a:effectLst>
                <a:latin typeface="Constantia" pitchFamily="18" charset="0"/>
              </a:rPr>
              <a:t>Al Salmo respondemos todos:</a:t>
            </a:r>
          </a:p>
          <a:p>
            <a:pPr algn="ctr"/>
            <a:endParaRPr lang="es-CO" sz="4800" i="1" dirty="0" smtClean="0">
              <a:solidFill>
                <a:srgbClr val="C00000"/>
              </a:solidFill>
              <a:latin typeface="Constantia" pitchFamily="18" charset="0"/>
            </a:endParaRPr>
          </a:p>
          <a:p>
            <a:pPr algn="ctr"/>
            <a:r>
              <a:rPr lang="es-ES" sz="6600" i="1" dirty="0" smtClean="0">
                <a:latin typeface="Constantia" pitchFamily="18" charset="0"/>
              </a:rPr>
              <a:t>El justo brilla en las tinieblas como una luz.</a:t>
            </a:r>
            <a:endParaRPr lang="es-CO" sz="4800" i="1" dirty="0">
              <a:latin typeface="Constantia"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85720" y="642918"/>
            <a:ext cx="8501122" cy="5632311"/>
          </a:xfrm>
          <a:prstGeom prst="rect">
            <a:avLst/>
          </a:prstGeom>
          <a:noFill/>
          <a:ln w="9525">
            <a:noFill/>
            <a:miter lim="800000"/>
            <a:headEnd/>
            <a:tailEnd/>
          </a:ln>
        </p:spPr>
        <p:txBody>
          <a:bodyPr wrap="square">
            <a:spAutoFit/>
          </a:bodyPr>
          <a:lstStyle/>
          <a:p>
            <a:pPr algn="ctr"/>
            <a:r>
              <a:rPr lang="es-CO" sz="4800" b="1" i="1" dirty="0" smtClean="0">
                <a:solidFill>
                  <a:srgbClr val="002060"/>
                </a:solidFill>
                <a:effectLst>
                  <a:outerShdw blurRad="38100" dist="38100" dir="2700000" algn="tl">
                    <a:srgbClr val="000000">
                      <a:alpha val="43137"/>
                    </a:srgbClr>
                  </a:outerShdw>
                </a:effectLst>
                <a:latin typeface="Constantia" pitchFamily="18" charset="0"/>
              </a:rPr>
              <a:t>Lectura </a:t>
            </a:r>
            <a:r>
              <a:rPr lang="es-ES" sz="4800" b="1" i="1" dirty="0" smtClean="0">
                <a:solidFill>
                  <a:srgbClr val="002060"/>
                </a:solidFill>
                <a:effectLst>
                  <a:outerShdw blurRad="38100" dist="38100" dir="2700000" algn="tl">
                    <a:srgbClr val="000000">
                      <a:alpha val="43137"/>
                    </a:srgbClr>
                  </a:outerShdw>
                </a:effectLst>
                <a:latin typeface="Constantia" pitchFamily="18" charset="0"/>
              </a:rPr>
              <a:t> De la Carta del apóstol San Pablo a los Corintios (2, 1 - 5)</a:t>
            </a:r>
          </a:p>
          <a:p>
            <a:pPr algn="ctr"/>
            <a:r>
              <a:rPr lang="es-ES" sz="5400" i="1" dirty="0" smtClean="0">
                <a:latin typeface="Constantia" pitchFamily="18" charset="0"/>
              </a:rPr>
              <a:t/>
            </a:r>
            <a:br>
              <a:rPr lang="es-ES" sz="5400" i="1" dirty="0" smtClean="0">
                <a:latin typeface="Constantia" pitchFamily="18" charset="0"/>
              </a:rPr>
            </a:br>
            <a:r>
              <a:rPr lang="es-ES" sz="5400" i="1" dirty="0" smtClean="0">
                <a:latin typeface="Constantia" pitchFamily="18" charset="0"/>
              </a:rPr>
              <a:t>Os anuncié el mundo el misterio de Cristo crucificado.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214282" y="4429132"/>
            <a:ext cx="8786842" cy="1569660"/>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200" b="1" dirty="0" smtClean="0">
                <a:latin typeface="Constantia" pitchFamily="18" charset="0"/>
                <a:cs typeface="Times New Roman" pitchFamily="18" charset="0"/>
              </a:rPr>
              <a:t>Rey de Reyes, Señor de señores, </a:t>
            </a:r>
          </a:p>
          <a:p>
            <a:pPr algn="ctr" eaLnBrk="0" hangingPunct="0">
              <a:tabLst>
                <a:tab pos="5943600" algn="r"/>
              </a:tabLst>
              <a:defRPr/>
            </a:pPr>
            <a:r>
              <a:rPr lang="es-ES" sz="3200" b="1" dirty="0" smtClean="0">
                <a:latin typeface="Constantia" pitchFamily="18" charset="0"/>
                <a:cs typeface="Times New Roman" pitchFamily="18" charset="0"/>
              </a:rPr>
              <a:t>Gloria aleluya (Bis)</a:t>
            </a:r>
          </a:p>
          <a:p>
            <a:pPr algn="ctr" eaLnBrk="0" hangingPunct="0">
              <a:tabLst>
                <a:tab pos="5943600" algn="r"/>
              </a:tabLst>
              <a:defRPr/>
            </a:pPr>
            <a:r>
              <a:rPr lang="es-ES" sz="3200" b="1" dirty="0" smtClean="0">
                <a:latin typeface="Constantia" pitchFamily="18" charset="0"/>
                <a:cs typeface="Times New Roman" pitchFamily="18" charset="0"/>
              </a:rPr>
              <a:t>Cristo príncipe de paz, Gloria aleluya (Bis)</a:t>
            </a:r>
          </a:p>
        </p:txBody>
      </p:sp>
      <p:pic>
        <p:nvPicPr>
          <p:cNvPr id="2" name="Picture 2" descr="C:\Documents and Settings\Parroquia\Mis documentos\Mis imágenes\PENTECOSTES\untitled2.bmp"/>
          <p:cNvPicPr>
            <a:picLocks noChangeAspect="1" noChangeArrowheads="1"/>
          </p:cNvPicPr>
          <p:nvPr/>
        </p:nvPicPr>
        <p:blipFill>
          <a:blip r:embed="rId2"/>
          <a:srcRect/>
          <a:stretch>
            <a:fillRect/>
          </a:stretch>
        </p:blipFill>
        <p:spPr bwMode="auto">
          <a:xfrm>
            <a:off x="3071802" y="285728"/>
            <a:ext cx="2843763" cy="357187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3623</TotalTime>
  <Words>1024</Words>
  <Application>Microsoft Office PowerPoint</Application>
  <PresentationFormat>Presentación en pantalla (4:3)</PresentationFormat>
  <Paragraphs>126</Paragraphs>
  <Slides>30</Slides>
  <Notes>7</Notes>
  <HiddenSlides>0</HiddenSlides>
  <MMClips>0</MMClips>
  <ScaleCrop>false</ScaleCrop>
  <HeadingPairs>
    <vt:vector size="4" baseType="variant">
      <vt:variant>
        <vt:lpstr>Tema</vt:lpstr>
      </vt:variant>
      <vt:variant>
        <vt:i4>2</vt:i4>
      </vt:variant>
      <vt:variant>
        <vt:lpstr>Títulos de diapositiva</vt:lpstr>
      </vt:variant>
      <vt:variant>
        <vt:i4>30</vt:i4>
      </vt:variant>
    </vt:vector>
  </HeadingPairs>
  <TitlesOfParts>
    <vt:vector size="32" baseType="lpstr">
      <vt:lpstr>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 es nuestra fe.  Esta es la fe de la Iglesia, que nos gloriamos de profesar en Cristo Jesús, nuestro Señor.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Yo deje casa y pueblo, por seguir tu aventura, codo a codo contigo comencé a caminar. Han pasado los años y aunque aprieta el cansancio, paso a paso te sigo sin mirar hacia atrás  Que detalle Señor, has tenido conmigo, cuando me llamaste, cuando me elegiste, cuando me dijiste que tú eras mi amigo; que detalle Señor has tenido conmigo.  </vt:lpstr>
      <vt:lpstr>Presentación de PowerPoint</vt:lpstr>
      <vt:lpstr>¡JOVEN! ESTAS CONFUNDIDO Y NO SABES QUE HACER CON TU VIDA? QUIERES CAMBIAR Y NO SABES COMO HACERLO?   GRUPO JUVENIL  ICTUS  TU MEJOR OPCION PARA ACERCARTE Y CONOCER DE DIOS, UN CAMBIO SEGURO CON CRISTO EN TU CORAZÓN.  ¡DEJALO ENTRAR!  TE ESPERAMOS, TODOS LOS VIERNES A LAS 6 P.M.  PARROQUIA NUESTRA SEÑORA DE LA SALUD  CALLE 9 N. 85-21 B/ LAS VEGAS</vt:lpstr>
      <vt:lpstr>Presentación de PowerPoint</vt:lpstr>
      <vt:lpstr>Presentación de PowerPoint</vt:lpstr>
      <vt:lpstr>Presentación de PowerPoint</vt:lpstr>
      <vt:lpstr>Presentación de PowerPoint</vt:lpstr>
    </vt:vector>
  </TitlesOfParts>
  <Company>Nuestra señora de la salud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Padre Wilson</cp:lastModifiedBy>
  <cp:revision>416</cp:revision>
  <dcterms:created xsi:type="dcterms:W3CDTF">2010-03-24T14:53:39Z</dcterms:created>
  <dcterms:modified xsi:type="dcterms:W3CDTF">2011-02-05T14:09:46Z</dcterms:modified>
</cp:coreProperties>
</file>